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645" r:id="rId2"/>
    <p:sldId id="631" r:id="rId3"/>
    <p:sldId id="626" r:id="rId4"/>
    <p:sldId id="329" r:id="rId5"/>
    <p:sldId id="387" r:id="rId6"/>
    <p:sldId id="622" r:id="rId7"/>
    <p:sldId id="627" r:id="rId8"/>
    <p:sldId id="623" r:id="rId9"/>
    <p:sldId id="624" r:id="rId10"/>
  </p:sldIdLst>
  <p:sldSz cx="12192000" cy="6858000"/>
  <p:notesSz cx="6875463" cy="100028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74F6B"/>
    <a:srgbClr val="64BEBD"/>
    <a:srgbClr val="AB0068"/>
    <a:srgbClr val="82AF6E"/>
    <a:srgbClr val="BF5850"/>
    <a:srgbClr val="C8884B"/>
    <a:srgbClr val="B02575"/>
    <a:srgbClr val="BE4A8C"/>
    <a:srgbClr val="97677F"/>
    <a:srgbClr val="23202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998" autoAdjust="0"/>
    <p:restoredTop sz="94660"/>
  </p:normalViewPr>
  <p:slideViewPr>
    <p:cSldViewPr snapToGrid="0">
      <p:cViewPr varScale="1">
        <p:scale>
          <a:sx n="114" d="100"/>
          <a:sy n="114" d="100"/>
        </p:scale>
        <p:origin x="414" y="108"/>
      </p:cViewPr>
      <p:guideLst/>
    </p:cSldViewPr>
  </p:slideViewPr>
  <p:notesTextViewPr>
    <p:cViewPr>
      <p:scale>
        <a:sx n="1" d="1"/>
        <a:sy n="1" d="1"/>
      </p:scale>
      <p:origin x="0" y="0"/>
    </p:cViewPr>
  </p:notesTextViewPr>
  <p:sorterViewPr>
    <p:cViewPr>
      <p:scale>
        <a:sx n="53" d="100"/>
        <a:sy n="53"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CD4DD34-EF4E-42B0-A14D-4F98812AAB10}"/>
              </a:ext>
            </a:extLst>
          </p:cNvPr>
          <p:cNvSpPr>
            <a:spLocks noGrp="1"/>
          </p:cNvSpPr>
          <p:nvPr>
            <p:ph type="hdr" sz="quarter"/>
          </p:nvPr>
        </p:nvSpPr>
        <p:spPr>
          <a:xfrm>
            <a:off x="0" y="0"/>
            <a:ext cx="2979367" cy="501879"/>
          </a:xfrm>
          <a:prstGeom prst="rect">
            <a:avLst/>
          </a:prstGeom>
        </p:spPr>
        <p:txBody>
          <a:bodyPr vert="horz" lIns="96442" tIns="48221" rIns="96442" bIns="48221" rtlCol="0"/>
          <a:lstStyle>
            <a:lvl1pPr algn="l">
              <a:defRPr sz="1300"/>
            </a:lvl1pPr>
          </a:lstStyle>
          <a:p>
            <a:endParaRPr lang="en-GB"/>
          </a:p>
        </p:txBody>
      </p:sp>
      <p:sp>
        <p:nvSpPr>
          <p:cNvPr id="3" name="Date Placeholder 2">
            <a:extLst>
              <a:ext uri="{FF2B5EF4-FFF2-40B4-BE49-F238E27FC236}">
                <a16:creationId xmlns:a16="http://schemas.microsoft.com/office/drawing/2014/main" id="{434F2A3D-3BD6-4370-AF25-C49F9019F708}"/>
              </a:ext>
            </a:extLst>
          </p:cNvPr>
          <p:cNvSpPr>
            <a:spLocks noGrp="1"/>
          </p:cNvSpPr>
          <p:nvPr>
            <p:ph type="dt" sz="quarter" idx="1"/>
          </p:nvPr>
        </p:nvSpPr>
        <p:spPr>
          <a:xfrm>
            <a:off x="3894505" y="0"/>
            <a:ext cx="2979367" cy="501879"/>
          </a:xfrm>
          <a:prstGeom prst="rect">
            <a:avLst/>
          </a:prstGeom>
        </p:spPr>
        <p:txBody>
          <a:bodyPr vert="horz" lIns="96442" tIns="48221" rIns="96442" bIns="48221" rtlCol="0"/>
          <a:lstStyle>
            <a:lvl1pPr algn="r">
              <a:defRPr sz="1300"/>
            </a:lvl1pPr>
          </a:lstStyle>
          <a:p>
            <a:fld id="{4A415BA7-C708-4F8F-B8BA-8DCE55335976}" type="datetimeFigureOut">
              <a:rPr lang="en-GB" smtClean="0"/>
              <a:t>03/10/2019</a:t>
            </a:fld>
            <a:endParaRPr lang="en-GB"/>
          </a:p>
        </p:txBody>
      </p:sp>
      <p:sp>
        <p:nvSpPr>
          <p:cNvPr id="4" name="Footer Placeholder 3">
            <a:extLst>
              <a:ext uri="{FF2B5EF4-FFF2-40B4-BE49-F238E27FC236}">
                <a16:creationId xmlns:a16="http://schemas.microsoft.com/office/drawing/2014/main" id="{17A5C020-7F82-4EE7-9C2D-39B3050FC236}"/>
              </a:ext>
            </a:extLst>
          </p:cNvPr>
          <p:cNvSpPr>
            <a:spLocks noGrp="1"/>
          </p:cNvSpPr>
          <p:nvPr>
            <p:ph type="ftr" sz="quarter" idx="2"/>
          </p:nvPr>
        </p:nvSpPr>
        <p:spPr>
          <a:xfrm>
            <a:off x="0" y="9500961"/>
            <a:ext cx="2979367" cy="501878"/>
          </a:xfrm>
          <a:prstGeom prst="rect">
            <a:avLst/>
          </a:prstGeom>
        </p:spPr>
        <p:txBody>
          <a:bodyPr vert="horz" lIns="96442" tIns="48221" rIns="96442" bIns="48221" rtlCol="0" anchor="b"/>
          <a:lstStyle>
            <a:lvl1pPr algn="l">
              <a:defRPr sz="1300"/>
            </a:lvl1pPr>
          </a:lstStyle>
          <a:p>
            <a:endParaRPr lang="en-GB"/>
          </a:p>
        </p:txBody>
      </p:sp>
      <p:sp>
        <p:nvSpPr>
          <p:cNvPr id="5" name="Slide Number Placeholder 4">
            <a:extLst>
              <a:ext uri="{FF2B5EF4-FFF2-40B4-BE49-F238E27FC236}">
                <a16:creationId xmlns:a16="http://schemas.microsoft.com/office/drawing/2014/main" id="{ED6CE541-C48D-42D6-9008-9E908C27CA83}"/>
              </a:ext>
            </a:extLst>
          </p:cNvPr>
          <p:cNvSpPr>
            <a:spLocks noGrp="1"/>
          </p:cNvSpPr>
          <p:nvPr>
            <p:ph type="sldNum" sz="quarter" idx="3"/>
          </p:nvPr>
        </p:nvSpPr>
        <p:spPr>
          <a:xfrm>
            <a:off x="3894505" y="9500961"/>
            <a:ext cx="2979367" cy="501878"/>
          </a:xfrm>
          <a:prstGeom prst="rect">
            <a:avLst/>
          </a:prstGeom>
        </p:spPr>
        <p:txBody>
          <a:bodyPr vert="horz" lIns="96442" tIns="48221" rIns="96442" bIns="48221" rtlCol="0" anchor="b"/>
          <a:lstStyle>
            <a:lvl1pPr algn="r">
              <a:defRPr sz="1300"/>
            </a:lvl1pPr>
          </a:lstStyle>
          <a:p>
            <a:fld id="{0C280BF6-4103-43B5-9375-137579D301A1}" type="slidenum">
              <a:rPr lang="en-GB" smtClean="0"/>
              <a:t>‹#›</a:t>
            </a:fld>
            <a:endParaRPr lang="en-GB"/>
          </a:p>
        </p:txBody>
      </p:sp>
    </p:spTree>
    <p:extLst>
      <p:ext uri="{BB962C8B-B14F-4D97-AF65-F5344CB8AC3E}">
        <p14:creationId xmlns:p14="http://schemas.microsoft.com/office/powerpoint/2010/main" val="7091792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9738" cy="50165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94138" y="0"/>
            <a:ext cx="2979737" cy="501650"/>
          </a:xfrm>
          <a:prstGeom prst="rect">
            <a:avLst/>
          </a:prstGeom>
        </p:spPr>
        <p:txBody>
          <a:bodyPr vert="horz" lIns="91440" tIns="45720" rIns="91440" bIns="45720" rtlCol="0"/>
          <a:lstStyle>
            <a:lvl1pPr algn="r">
              <a:defRPr sz="1200"/>
            </a:lvl1pPr>
          </a:lstStyle>
          <a:p>
            <a:fld id="{DB985473-F3E2-4306-AB41-F07CEAEE570D}" type="datetimeFigureOut">
              <a:rPr lang="en-GB" smtClean="0"/>
              <a:t>03/10/2019</a:t>
            </a:fld>
            <a:endParaRPr lang="en-GB"/>
          </a:p>
        </p:txBody>
      </p:sp>
      <p:sp>
        <p:nvSpPr>
          <p:cNvPr id="4" name="Slide Image Placeholder 3"/>
          <p:cNvSpPr>
            <a:spLocks noGrp="1" noRot="1" noChangeAspect="1"/>
          </p:cNvSpPr>
          <p:nvPr>
            <p:ph type="sldImg" idx="2"/>
          </p:nvPr>
        </p:nvSpPr>
        <p:spPr>
          <a:xfrm>
            <a:off x="438150" y="1250950"/>
            <a:ext cx="5999163" cy="33750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7388" y="4813300"/>
            <a:ext cx="5500687" cy="393858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501188"/>
            <a:ext cx="2979738" cy="50165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94138" y="9501188"/>
            <a:ext cx="2979737" cy="501650"/>
          </a:xfrm>
          <a:prstGeom prst="rect">
            <a:avLst/>
          </a:prstGeom>
        </p:spPr>
        <p:txBody>
          <a:bodyPr vert="horz" lIns="91440" tIns="45720" rIns="91440" bIns="45720" rtlCol="0" anchor="b"/>
          <a:lstStyle>
            <a:lvl1pPr algn="r">
              <a:defRPr sz="1200"/>
            </a:lvl1pPr>
          </a:lstStyle>
          <a:p>
            <a:fld id="{F5CBA1B4-F936-4893-852E-185FFCE563D3}" type="slidenum">
              <a:rPr lang="en-GB" smtClean="0"/>
              <a:t>‹#›</a:t>
            </a:fld>
            <a:endParaRPr lang="en-GB"/>
          </a:p>
        </p:txBody>
      </p:sp>
    </p:spTree>
    <p:extLst>
      <p:ext uri="{BB962C8B-B14F-4D97-AF65-F5344CB8AC3E}">
        <p14:creationId xmlns:p14="http://schemas.microsoft.com/office/powerpoint/2010/main" val="21668718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1</a:t>
            </a:fld>
            <a:endParaRPr lang="en-GB"/>
          </a:p>
        </p:txBody>
      </p:sp>
    </p:spTree>
    <p:extLst>
      <p:ext uri="{BB962C8B-B14F-4D97-AF65-F5344CB8AC3E}">
        <p14:creationId xmlns:p14="http://schemas.microsoft.com/office/powerpoint/2010/main" val="6672087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2</a:t>
            </a:fld>
            <a:endParaRPr lang="en-GB"/>
          </a:p>
        </p:txBody>
      </p:sp>
    </p:spTree>
    <p:extLst>
      <p:ext uri="{BB962C8B-B14F-4D97-AF65-F5344CB8AC3E}">
        <p14:creationId xmlns:p14="http://schemas.microsoft.com/office/powerpoint/2010/main" val="12650638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3</a:t>
            </a:fld>
            <a:endParaRPr lang="en-GB"/>
          </a:p>
        </p:txBody>
      </p:sp>
    </p:spTree>
    <p:extLst>
      <p:ext uri="{BB962C8B-B14F-4D97-AF65-F5344CB8AC3E}">
        <p14:creationId xmlns:p14="http://schemas.microsoft.com/office/powerpoint/2010/main" val="29463880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4</a:t>
            </a:fld>
            <a:endParaRPr lang="en-GB"/>
          </a:p>
        </p:txBody>
      </p:sp>
    </p:spTree>
    <p:extLst>
      <p:ext uri="{BB962C8B-B14F-4D97-AF65-F5344CB8AC3E}">
        <p14:creationId xmlns:p14="http://schemas.microsoft.com/office/powerpoint/2010/main" val="2357857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5</a:t>
            </a:fld>
            <a:endParaRPr lang="en-GB"/>
          </a:p>
        </p:txBody>
      </p:sp>
    </p:spTree>
    <p:extLst>
      <p:ext uri="{BB962C8B-B14F-4D97-AF65-F5344CB8AC3E}">
        <p14:creationId xmlns:p14="http://schemas.microsoft.com/office/powerpoint/2010/main" val="5804102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6</a:t>
            </a:fld>
            <a:endParaRPr lang="en-GB"/>
          </a:p>
        </p:txBody>
      </p:sp>
    </p:spTree>
    <p:extLst>
      <p:ext uri="{BB962C8B-B14F-4D97-AF65-F5344CB8AC3E}">
        <p14:creationId xmlns:p14="http://schemas.microsoft.com/office/powerpoint/2010/main" val="31503409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7</a:t>
            </a:fld>
            <a:endParaRPr lang="en-GB"/>
          </a:p>
        </p:txBody>
      </p:sp>
    </p:spTree>
    <p:extLst>
      <p:ext uri="{BB962C8B-B14F-4D97-AF65-F5344CB8AC3E}">
        <p14:creationId xmlns:p14="http://schemas.microsoft.com/office/powerpoint/2010/main" val="27381925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8</a:t>
            </a:fld>
            <a:endParaRPr lang="en-GB"/>
          </a:p>
        </p:txBody>
      </p:sp>
    </p:spTree>
    <p:extLst>
      <p:ext uri="{BB962C8B-B14F-4D97-AF65-F5344CB8AC3E}">
        <p14:creationId xmlns:p14="http://schemas.microsoft.com/office/powerpoint/2010/main" val="5953666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9</a:t>
            </a:fld>
            <a:endParaRPr lang="en-GB"/>
          </a:p>
        </p:txBody>
      </p:sp>
    </p:spTree>
    <p:extLst>
      <p:ext uri="{BB962C8B-B14F-4D97-AF65-F5344CB8AC3E}">
        <p14:creationId xmlns:p14="http://schemas.microsoft.com/office/powerpoint/2010/main" val="37900068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4FA74-9D2A-48C0-BF58-53E763E744C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4E5AEBE-C506-4DF7-8908-63EEBF5C2FE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46EB518-4860-4C56-90B9-3EF1B404662E}"/>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5" name="Footer Placeholder 4">
            <a:extLst>
              <a:ext uri="{FF2B5EF4-FFF2-40B4-BE49-F238E27FC236}">
                <a16:creationId xmlns:a16="http://schemas.microsoft.com/office/drawing/2014/main" id="{19897618-86D1-4DF0-8357-1ADC307BBDA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E2A7ADB-9CE8-4152-BFD2-FF34BE9D0753}"/>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3252233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53D19-D013-4019-A669-40A0B084721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8C43FBF-9DAC-4E97-8934-344BF29B6EF7}"/>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FA69ADC-569F-42E7-9CD9-8069009B5B6F}"/>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5" name="Footer Placeholder 4">
            <a:extLst>
              <a:ext uri="{FF2B5EF4-FFF2-40B4-BE49-F238E27FC236}">
                <a16:creationId xmlns:a16="http://schemas.microsoft.com/office/drawing/2014/main" id="{45F7351F-5B4B-425B-978F-CF91A2822FE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37ECDF-D8A0-4FF5-BE25-F91ACCB2D807}"/>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8500582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ED8882E-0F68-4BF2-A037-A9F2949A51A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52EFE11-C24D-4099-A1D1-D555542118F6}"/>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59B5E43-490A-40CF-AFFC-1C93BB13C8AA}"/>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5" name="Footer Placeholder 4">
            <a:extLst>
              <a:ext uri="{FF2B5EF4-FFF2-40B4-BE49-F238E27FC236}">
                <a16:creationId xmlns:a16="http://schemas.microsoft.com/office/drawing/2014/main" id="{9377137A-88DE-4B79-8C6E-6B78D7E6C6F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6D9FEFA-F489-4E86-AD46-7B65CA4AB185}"/>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34606788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542A3C-F4C2-46DE-A1B3-99BAD2B1E33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7E358CA-6F96-4454-838F-7E3F5FF3537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A4D5272-59CA-49CE-AB64-6C3403D2A00C}"/>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5" name="Footer Placeholder 4">
            <a:extLst>
              <a:ext uri="{FF2B5EF4-FFF2-40B4-BE49-F238E27FC236}">
                <a16:creationId xmlns:a16="http://schemas.microsoft.com/office/drawing/2014/main" id="{C814ACB0-3E23-44AA-B66A-BBDFD3566D5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8894511-7A2C-4BEE-9497-7EF4292AC7D3}"/>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41676956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03F7A7-CCB3-4833-80A4-D10F9848E12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17B2CB5-9CB3-4DFC-AEBA-3C6CE1ACA1C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F7CB973-C857-4343-A03E-51F1EC8233C3}"/>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5" name="Footer Placeholder 4">
            <a:extLst>
              <a:ext uri="{FF2B5EF4-FFF2-40B4-BE49-F238E27FC236}">
                <a16:creationId xmlns:a16="http://schemas.microsoft.com/office/drawing/2014/main" id="{89EDFD35-E85C-4816-A152-E995B3CAA11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1AD64BF-43EB-42DA-A54F-777CE021534D}"/>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3721877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2D0820-4094-4297-97D7-731B4EA9A71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D701A5E-8BFC-4114-99A6-5E57E13B1AFF}"/>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2618393-8458-45BB-BCE6-C7AD83F9C682}"/>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BDE7F1A-73AF-4E43-A778-B95011BFD697}"/>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6" name="Footer Placeholder 5">
            <a:extLst>
              <a:ext uri="{FF2B5EF4-FFF2-40B4-BE49-F238E27FC236}">
                <a16:creationId xmlns:a16="http://schemas.microsoft.com/office/drawing/2014/main" id="{658A9325-768B-4E90-BE48-F613B62E9B6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FA5728D-357E-4A2E-8055-B4CC0643995C}"/>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30740287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06CA04-9ACB-4BE5-AEB8-41E51496576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3713E9E-3963-4257-A454-77615010DD2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403609F7-CB77-42C4-B2B5-841295E33AE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DAE64B8-468B-4345-BE96-D09584F350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6783D92-FEFE-41A5-BB34-60243B9E5AC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25FDA3D-73E4-451B-829D-CA276D97E798}"/>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8" name="Footer Placeholder 7">
            <a:extLst>
              <a:ext uri="{FF2B5EF4-FFF2-40B4-BE49-F238E27FC236}">
                <a16:creationId xmlns:a16="http://schemas.microsoft.com/office/drawing/2014/main" id="{838D4452-9D0E-4301-AAB9-4147CDA0620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225B26C-25D7-4A66-8C70-69C988B98A86}"/>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3927471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2B308F-095C-4F8C-BA41-E06E3E214DC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5868517-C9F0-41DD-BC8D-6C0806DD5162}"/>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4" name="Footer Placeholder 3">
            <a:extLst>
              <a:ext uri="{FF2B5EF4-FFF2-40B4-BE49-F238E27FC236}">
                <a16:creationId xmlns:a16="http://schemas.microsoft.com/office/drawing/2014/main" id="{734A40E4-9A69-4678-B4DC-2AC09E4986E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94B3E30-4D7A-4004-AEF1-65A8626D5209}"/>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29978541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1D19E05-17CC-4C3F-868C-7711A15A8ACF}"/>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3" name="Footer Placeholder 2">
            <a:extLst>
              <a:ext uri="{FF2B5EF4-FFF2-40B4-BE49-F238E27FC236}">
                <a16:creationId xmlns:a16="http://schemas.microsoft.com/office/drawing/2014/main" id="{47874444-B9BA-4194-A393-05866994F272}"/>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E8CA963-2F7F-4C5B-AE6E-C44220080699}"/>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19803237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0CF613-73BB-4AE3-8561-D9C1B3FF8C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B957DD2-6F0E-4511-8018-1442FB575F9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BEEE221-E4FA-4A27-B442-5818A2D4ECD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3CA90E0-681C-4198-87E5-AC80384AEC1A}"/>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6" name="Footer Placeholder 5">
            <a:extLst>
              <a:ext uri="{FF2B5EF4-FFF2-40B4-BE49-F238E27FC236}">
                <a16:creationId xmlns:a16="http://schemas.microsoft.com/office/drawing/2014/main" id="{2DF744D7-B1D5-4EF8-8D8C-2CE9BC0EC51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5CAB780-AD4D-4B9F-8E01-BF1E132B7E80}"/>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14430584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5E7CF3-07EA-4DE4-912C-EE75980C4B0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6974C88-D814-447C-B847-EB55EACEC5D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A0A1EEB-7948-42FD-A0DF-906A3CE5AF6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8D73D3D-6719-4C35-BF53-B775F2790549}"/>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6" name="Footer Placeholder 5">
            <a:extLst>
              <a:ext uri="{FF2B5EF4-FFF2-40B4-BE49-F238E27FC236}">
                <a16:creationId xmlns:a16="http://schemas.microsoft.com/office/drawing/2014/main" id="{6E96E20E-4F26-48A4-94C1-E8DEAA413DD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5A577E0-2FF5-44A5-A6A7-0B88D861AA1E}"/>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10720018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74F6B"/>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622CF89-DA26-4E69-AF3D-164784D384C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EDC76B3-BD41-4052-897C-2B0BA2A0770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CA9E1A8-DA9A-48E7-A2E1-192190E98E3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8818E9-AEFF-46E0-87CC-CA203ACF62B6}" type="datetimeFigureOut">
              <a:rPr lang="en-GB" smtClean="0"/>
              <a:t>03/10/2019</a:t>
            </a:fld>
            <a:endParaRPr lang="en-GB"/>
          </a:p>
        </p:txBody>
      </p:sp>
      <p:sp>
        <p:nvSpPr>
          <p:cNvPr id="5" name="Footer Placeholder 4">
            <a:extLst>
              <a:ext uri="{FF2B5EF4-FFF2-40B4-BE49-F238E27FC236}">
                <a16:creationId xmlns:a16="http://schemas.microsoft.com/office/drawing/2014/main" id="{82630C8F-7D64-4442-A95B-4E4B40BCFCA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E1DF19F-FBDB-41FF-9089-52C36F176F0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6956D6-C4EC-43E5-9342-252A2D06BBE7}" type="slidenum">
              <a:rPr lang="en-GB" smtClean="0"/>
              <a:t>‹#›</a:t>
            </a:fld>
            <a:endParaRPr lang="en-GB"/>
          </a:p>
        </p:txBody>
      </p:sp>
    </p:spTree>
    <p:extLst>
      <p:ext uri="{BB962C8B-B14F-4D97-AF65-F5344CB8AC3E}">
        <p14:creationId xmlns:p14="http://schemas.microsoft.com/office/powerpoint/2010/main" val="39022744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0.jpeg"/><Relationship Id="rId3" Type="http://schemas.openxmlformats.org/officeDocument/2006/relationships/image" Target="../media/image1.png"/><Relationship Id="rId7" Type="http://schemas.openxmlformats.org/officeDocument/2006/relationships/image" Target="../media/image5.jpeg"/><Relationship Id="rId12" Type="http://schemas.openxmlformats.org/officeDocument/2006/relationships/image" Target="../media/image9.jpeg"/><Relationship Id="rId2" Type="http://schemas.openxmlformats.org/officeDocument/2006/relationships/notesSlide" Target="../notesSlides/notesSlide1.xml"/><Relationship Id="rId16" Type="http://schemas.openxmlformats.org/officeDocument/2006/relationships/image" Target="../media/image13.png"/><Relationship Id="rId1" Type="http://schemas.openxmlformats.org/officeDocument/2006/relationships/slideLayout" Target="../slideLayouts/slideLayout1.xml"/><Relationship Id="rId6" Type="http://schemas.openxmlformats.org/officeDocument/2006/relationships/image" Target="../media/image4.jpeg"/><Relationship Id="rId11" Type="http://schemas.openxmlformats.org/officeDocument/2006/relationships/image" Target="../media/image8.jpeg"/><Relationship Id="rId5" Type="http://schemas.openxmlformats.org/officeDocument/2006/relationships/image" Target="../media/image3.png"/><Relationship Id="rId15" Type="http://schemas.openxmlformats.org/officeDocument/2006/relationships/image" Target="../media/image12.jpeg"/><Relationship Id="rId10" Type="http://schemas.microsoft.com/office/2007/relationships/hdphoto" Target="../media/hdphoto1.wdp"/><Relationship Id="rId4" Type="http://schemas.openxmlformats.org/officeDocument/2006/relationships/image" Target="../media/image2.jpeg"/><Relationship Id="rId9" Type="http://schemas.openxmlformats.org/officeDocument/2006/relationships/image" Target="../media/image7.png"/><Relationship Id="rId14" Type="http://schemas.openxmlformats.org/officeDocument/2006/relationships/image" Target="../media/image11.jpeg"/></Relationships>
</file>

<file path=ppt/slides/_rels/slide2.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0.jpeg"/><Relationship Id="rId3" Type="http://schemas.openxmlformats.org/officeDocument/2006/relationships/image" Target="../media/image1.png"/><Relationship Id="rId7" Type="http://schemas.openxmlformats.org/officeDocument/2006/relationships/image" Target="../media/image5.jpeg"/><Relationship Id="rId12" Type="http://schemas.openxmlformats.org/officeDocument/2006/relationships/image" Target="../media/image9.jpeg"/><Relationship Id="rId2" Type="http://schemas.openxmlformats.org/officeDocument/2006/relationships/notesSlide" Target="../notesSlides/notesSlide2.xml"/><Relationship Id="rId16" Type="http://schemas.openxmlformats.org/officeDocument/2006/relationships/image" Target="../media/image13.png"/><Relationship Id="rId1" Type="http://schemas.openxmlformats.org/officeDocument/2006/relationships/slideLayout" Target="../slideLayouts/slideLayout1.xml"/><Relationship Id="rId6" Type="http://schemas.openxmlformats.org/officeDocument/2006/relationships/image" Target="../media/image4.jpeg"/><Relationship Id="rId11" Type="http://schemas.openxmlformats.org/officeDocument/2006/relationships/image" Target="../media/image8.jpeg"/><Relationship Id="rId5" Type="http://schemas.openxmlformats.org/officeDocument/2006/relationships/image" Target="../media/image3.png"/><Relationship Id="rId15" Type="http://schemas.openxmlformats.org/officeDocument/2006/relationships/image" Target="../media/image12.jpeg"/><Relationship Id="rId10" Type="http://schemas.microsoft.com/office/2007/relationships/hdphoto" Target="../media/hdphoto1.wdp"/><Relationship Id="rId4" Type="http://schemas.openxmlformats.org/officeDocument/2006/relationships/image" Target="../media/image2.jpeg"/><Relationship Id="rId9" Type="http://schemas.openxmlformats.org/officeDocument/2006/relationships/image" Target="../media/image7.png"/><Relationship Id="rId14" Type="http://schemas.openxmlformats.org/officeDocument/2006/relationships/image" Target="../media/image11.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4.jpe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5.jp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6.jp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8.jpg"/><Relationship Id="rId4" Type="http://schemas.openxmlformats.org/officeDocument/2006/relationships/image" Target="../media/image17.jp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19.jp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24.jpe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23.jpeg"/><Relationship Id="rId5" Type="http://schemas.openxmlformats.org/officeDocument/2006/relationships/image" Target="../media/image22.gif"/><Relationship Id="rId4" Type="http://schemas.openxmlformats.org/officeDocument/2006/relationships/image" Target="../media/image21.jpe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26.jpeg"/><Relationship Id="rId4" Type="http://schemas.openxmlformats.org/officeDocument/2006/relationships/image" Target="../media/image2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40BDACD-85D1-4492-B497-F53D63689075}"/>
              </a:ext>
            </a:extLst>
          </p:cNvPr>
          <p:cNvSpPr/>
          <p:nvPr/>
        </p:nvSpPr>
        <p:spPr>
          <a:xfrm>
            <a:off x="7085636" y="358136"/>
            <a:ext cx="5068933" cy="6583680"/>
          </a:xfrm>
          <a:prstGeom prst="rect">
            <a:avLst/>
          </a:prstGeom>
          <a:solidFill>
            <a:srgbClr val="82AF6E"/>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Garamond" panose="02020404030301010803" pitchFamily="18" charset="0"/>
            </a:endParaRPr>
          </a:p>
        </p:txBody>
      </p:sp>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07" y="707922"/>
            <a:ext cx="7119964" cy="5475391"/>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Group 1">
            <a:extLst>
              <a:ext uri="{FF2B5EF4-FFF2-40B4-BE49-F238E27FC236}">
                <a16:creationId xmlns:a16="http://schemas.microsoft.com/office/drawing/2014/main" id="{3024A8B3-B550-44EE-9079-30411289BFA5}"/>
              </a:ext>
            </a:extLst>
          </p:cNvPr>
          <p:cNvGrpSpPr/>
          <p:nvPr/>
        </p:nvGrpSpPr>
        <p:grpSpPr>
          <a:xfrm>
            <a:off x="324834" y="967245"/>
            <a:ext cx="6404855" cy="3998431"/>
            <a:chOff x="291133" y="1127519"/>
            <a:chExt cx="6404855" cy="3998431"/>
          </a:xfrm>
        </p:grpSpPr>
        <p:pic>
          <p:nvPicPr>
            <p:cNvPr id="23" name="Picture 22">
              <a:extLst>
                <a:ext uri="{FF2B5EF4-FFF2-40B4-BE49-F238E27FC236}">
                  <a16:creationId xmlns:a16="http://schemas.microsoft.com/office/drawing/2014/main" id="{985310DA-B607-4BDD-B7B0-AD0A9B497B7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953" y="1160861"/>
              <a:ext cx="1072636" cy="1736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1" descr="https://upload.wikimedia.org/wikipedia/commons/7/72/Janusz_Korczak.PNG">
              <a:extLst>
                <a:ext uri="{FF2B5EF4-FFF2-40B4-BE49-F238E27FC236}">
                  <a16:creationId xmlns:a16="http://schemas.microsoft.com/office/drawing/2014/main" id="{725771D8-B9BC-4C43-A68D-0A6DA00272A1}"/>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291133" y="3628208"/>
              <a:ext cx="1090231" cy="1497742"/>
            </a:xfrm>
            <a:prstGeom prst="rect">
              <a:avLst/>
            </a:prstGeom>
            <a:noFill/>
            <a:ln>
              <a:noFill/>
            </a:ln>
          </p:spPr>
        </p:pic>
        <p:pic>
          <p:nvPicPr>
            <p:cNvPr id="28" name="Picture 27" descr="https://sprawiedliwi.org.pl/sites/default/files/styles/photo/public/obraz_1390.jpg?itok=ydJwyb-w">
              <a:extLst>
                <a:ext uri="{FF2B5EF4-FFF2-40B4-BE49-F238E27FC236}">
                  <a16:creationId xmlns:a16="http://schemas.microsoft.com/office/drawing/2014/main" id="{B3FA7A1A-D3D2-4A9A-B8A3-CBE3661F3A97}"/>
                </a:ext>
              </a:extLst>
            </p:cNvPr>
            <p:cNvPicPr/>
            <p:nvPr/>
          </p:nvPicPr>
          <p:blipFill rotWithShape="1">
            <a:blip r:embed="rId6" cstate="print">
              <a:extLst>
                <a:ext uri="{28A0092B-C50C-407E-A947-70E740481C1C}">
                  <a14:useLocalDpi xmlns:a14="http://schemas.microsoft.com/office/drawing/2010/main" val="0"/>
                </a:ext>
              </a:extLst>
            </a:blip>
            <a:srcRect l="14477" t="1" r="21879" b="1581"/>
            <a:stretch/>
          </p:blipFill>
          <p:spPr bwMode="auto">
            <a:xfrm>
              <a:off x="1504092" y="3628206"/>
              <a:ext cx="927541" cy="1497741"/>
            </a:xfrm>
            <a:prstGeom prst="rect">
              <a:avLst/>
            </a:prstGeom>
            <a:noFill/>
            <a:ln>
              <a:noFill/>
            </a:ln>
            <a:extLst>
              <a:ext uri="{53640926-AAD7-44D8-BBD7-CCE9431645EC}">
                <a14:shadowObscured xmlns:a14="http://schemas.microsoft.com/office/drawing/2010/main"/>
              </a:ext>
            </a:extLst>
          </p:spPr>
        </p:pic>
        <p:pic>
          <p:nvPicPr>
            <p:cNvPr id="30" name="Picture 29" descr="http://www.archives.jdc.org/wp-content/uploads/2017/02/emanuel-ringelblum.jpg">
              <a:extLst>
                <a:ext uri="{FF2B5EF4-FFF2-40B4-BE49-F238E27FC236}">
                  <a16:creationId xmlns:a16="http://schemas.microsoft.com/office/drawing/2014/main" id="{96BAB1E3-7160-4747-BBD2-829220E3BDF6}"/>
                </a:ext>
              </a:extLst>
            </p:cNvPr>
            <p:cNvPicPr/>
            <p:nvPr/>
          </p:nvPicPr>
          <p:blipFill rotWithShape="1">
            <a:blip r:embed="rId7">
              <a:extLst>
                <a:ext uri="{28A0092B-C50C-407E-A947-70E740481C1C}">
                  <a14:useLocalDpi xmlns:a14="http://schemas.microsoft.com/office/drawing/2010/main" val="0"/>
                </a:ext>
              </a:extLst>
            </a:blip>
            <a:srcRect l="15194" t="3928" r="32710" b="47631"/>
            <a:stretch/>
          </p:blipFill>
          <p:spPr bwMode="auto">
            <a:xfrm>
              <a:off x="2931678" y="1142766"/>
              <a:ext cx="1246664" cy="1728497"/>
            </a:xfrm>
            <a:prstGeom prst="rect">
              <a:avLst/>
            </a:prstGeom>
            <a:noFill/>
            <a:ln>
              <a:noFill/>
            </a:ln>
            <a:extLst>
              <a:ext uri="{53640926-AAD7-44D8-BBD7-CCE9431645EC}">
                <a14:shadowObscured xmlns:a14="http://schemas.microsoft.com/office/drawing/2010/main"/>
              </a:ext>
            </a:extLst>
          </p:spPr>
        </p:pic>
        <p:pic>
          <p:nvPicPr>
            <p:cNvPr id="31" name="Picture 30" descr="https://dirkdeklein.files.wordpress.com/2016/12/poland-holocaust-a-su_sham-2-930x1183.jpg?w=750">
              <a:extLst>
                <a:ext uri="{FF2B5EF4-FFF2-40B4-BE49-F238E27FC236}">
                  <a16:creationId xmlns:a16="http://schemas.microsoft.com/office/drawing/2014/main" id="{FCD9ACA9-D444-4C02-AE85-D2F5570BE894}"/>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565380" y="3628207"/>
              <a:ext cx="939822" cy="1492062"/>
            </a:xfrm>
            <a:prstGeom prst="rect">
              <a:avLst/>
            </a:prstGeom>
            <a:noFill/>
            <a:ln>
              <a:noFill/>
            </a:ln>
          </p:spPr>
        </p:pic>
        <p:pic>
          <p:nvPicPr>
            <p:cNvPr id="32" name="Picture 31" descr="http://www.nmketrzyn.pl/wp-content/uploads/2015/08/pilecki.jpg">
              <a:extLst>
                <a:ext uri="{FF2B5EF4-FFF2-40B4-BE49-F238E27FC236}">
                  <a16:creationId xmlns:a16="http://schemas.microsoft.com/office/drawing/2014/main" id="{85339EE4-675B-4569-A415-74A994CC8896}"/>
                </a:ext>
              </a:extLst>
            </p:cNvPr>
            <p:cNvPicPr/>
            <p:nvPr/>
          </p:nvPicPr>
          <p:blipFill rotWithShape="1">
            <a:blip r:embed="rId9" cstate="print">
              <a:extLst>
                <a:ext uri="{BEBA8EAE-BF5A-486C-A8C5-ECC9F3942E4B}">
                  <a14:imgProps xmlns:a14="http://schemas.microsoft.com/office/drawing/2010/main">
                    <a14:imgLayer r:embed="rId10">
                      <a14:imgEffect>
                        <a14:saturation sat="0"/>
                      </a14:imgEffect>
                    </a14:imgLayer>
                  </a14:imgProps>
                </a:ext>
                <a:ext uri="{28A0092B-C50C-407E-A947-70E740481C1C}">
                  <a14:useLocalDpi xmlns:a14="http://schemas.microsoft.com/office/drawing/2010/main" val="0"/>
                </a:ext>
              </a:extLst>
            </a:blip>
            <a:srcRect l="11740" r="8124" b="25423"/>
            <a:stretch/>
          </p:blipFill>
          <p:spPr bwMode="auto">
            <a:xfrm>
              <a:off x="5547120" y="1127519"/>
              <a:ext cx="1148868" cy="1773859"/>
            </a:xfrm>
            <a:prstGeom prst="rect">
              <a:avLst/>
            </a:prstGeom>
            <a:noFill/>
            <a:ln>
              <a:noFill/>
            </a:ln>
            <a:extLst>
              <a:ext uri="{53640926-AAD7-44D8-BBD7-CCE9431645EC}">
                <a14:shadowObscured xmlns:a14="http://schemas.microsoft.com/office/drawing/2010/main"/>
              </a:ext>
            </a:extLst>
          </p:spPr>
        </p:pic>
        <p:pic>
          <p:nvPicPr>
            <p:cNvPr id="33" name="Picture 32" descr="Image result for warsaw ghetto uprising mordecai anielewicz">
              <a:extLst>
                <a:ext uri="{FF2B5EF4-FFF2-40B4-BE49-F238E27FC236}">
                  <a16:creationId xmlns:a16="http://schemas.microsoft.com/office/drawing/2014/main" id="{8505ACB8-D6F9-42CC-8C0E-EA9036FCD952}"/>
                </a:ext>
              </a:extLst>
            </p:cNvPr>
            <p:cNvPicPr/>
            <p:nvPr/>
          </p:nvPicPr>
          <p:blipFill>
            <a:blip r:embed="rId11">
              <a:extLst>
                <a:ext uri="{28A0092B-C50C-407E-A947-70E740481C1C}">
                  <a14:useLocalDpi xmlns:a14="http://schemas.microsoft.com/office/drawing/2010/main" val="0"/>
                </a:ext>
              </a:extLst>
            </a:blip>
            <a:srcRect/>
            <a:stretch>
              <a:fillRect/>
            </a:stretch>
          </p:blipFill>
          <p:spPr bwMode="auto">
            <a:xfrm>
              <a:off x="4157064" y="1150991"/>
              <a:ext cx="1356377" cy="1707406"/>
            </a:xfrm>
            <a:prstGeom prst="rect">
              <a:avLst/>
            </a:prstGeom>
            <a:noFill/>
            <a:ln>
              <a:noFill/>
            </a:ln>
          </p:spPr>
        </p:pic>
        <p:pic>
          <p:nvPicPr>
            <p:cNvPr id="34" name="Picture 33" descr="https://i2.wp.com/bezkompleksow.com.pl/wp-content/uploads/2016/04/zofia-kossak.jpg">
              <a:extLst>
                <a:ext uri="{FF2B5EF4-FFF2-40B4-BE49-F238E27FC236}">
                  <a16:creationId xmlns:a16="http://schemas.microsoft.com/office/drawing/2014/main" id="{54215C79-3C17-410D-9D58-5333C273F034}"/>
                </a:ext>
              </a:extLst>
            </p:cNvPr>
            <p:cNvPicPr/>
            <p:nvPr/>
          </p:nvPicPr>
          <p:blipFill rotWithShape="1">
            <a:blip r:embed="rId12">
              <a:extLst>
                <a:ext uri="{28A0092B-C50C-407E-A947-70E740481C1C}">
                  <a14:useLocalDpi xmlns:a14="http://schemas.microsoft.com/office/drawing/2010/main" val="0"/>
                </a:ext>
              </a:extLst>
            </a:blip>
            <a:srcRect l="29156" r="15165" b="20371"/>
            <a:stretch/>
          </p:blipFill>
          <p:spPr bwMode="auto">
            <a:xfrm>
              <a:off x="2438399" y="3689605"/>
              <a:ext cx="940848" cy="1430664"/>
            </a:xfrm>
            <a:prstGeom prst="rect">
              <a:avLst/>
            </a:prstGeom>
            <a:noFill/>
            <a:ln>
              <a:noFill/>
            </a:ln>
            <a:extLst>
              <a:ext uri="{53640926-AAD7-44D8-BBD7-CCE9431645EC}">
                <a14:shadowObscured xmlns:a14="http://schemas.microsoft.com/office/drawing/2010/main"/>
              </a:ext>
            </a:extLst>
          </p:spPr>
        </p:pic>
        <p:pic>
          <p:nvPicPr>
            <p:cNvPr id="35" name="Picture 34" descr="http://prawy.pl/wp-content/uploads/2015/12/historia_marceligodlewski.jpg">
              <a:extLst>
                <a:ext uri="{FF2B5EF4-FFF2-40B4-BE49-F238E27FC236}">
                  <a16:creationId xmlns:a16="http://schemas.microsoft.com/office/drawing/2014/main" id="{3690CFE2-BC25-4B2C-8615-97B856F43866}"/>
                </a:ext>
              </a:extLst>
            </p:cNvPr>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456225" y="3570473"/>
              <a:ext cx="987800" cy="1549795"/>
            </a:xfrm>
            <a:prstGeom prst="rect">
              <a:avLst/>
            </a:prstGeom>
            <a:noFill/>
            <a:ln>
              <a:noFill/>
            </a:ln>
          </p:spPr>
        </p:pic>
        <p:pic>
          <p:nvPicPr>
            <p:cNvPr id="1026" name="Picture 2" descr="Image result for JÃ³zef &amp; Wiktoria Ulma">
              <a:extLst>
                <a:ext uri="{FF2B5EF4-FFF2-40B4-BE49-F238E27FC236}">
                  <a16:creationId xmlns:a16="http://schemas.microsoft.com/office/drawing/2014/main" id="{91F7C438-F55A-41C4-93B8-A01130CA9D36}"/>
                </a:ext>
              </a:extLst>
            </p:cNvPr>
            <p:cNvPicPr>
              <a:picLocks noChangeAspect="1" noChangeArrowheads="1"/>
            </p:cNvPicPr>
            <p:nvPr/>
          </p:nvPicPr>
          <p:blipFill rotWithShape="1">
            <a:blip r:embed="rId14">
              <a:extLst>
                <a:ext uri="{28A0092B-C50C-407E-A947-70E740481C1C}">
                  <a14:useLocalDpi xmlns:a14="http://schemas.microsoft.com/office/drawing/2010/main" val="0"/>
                </a:ext>
              </a:extLst>
            </a:blip>
            <a:srcRect l="15970" t="10003" r="25156" b="35094"/>
            <a:stretch/>
          </p:blipFill>
          <p:spPr bwMode="auto">
            <a:xfrm>
              <a:off x="5509543" y="3598511"/>
              <a:ext cx="1135505" cy="1521759"/>
            </a:xfrm>
            <a:prstGeom prst="rect">
              <a:avLst/>
            </a:prstGeom>
            <a:noFill/>
            <a:extLst>
              <a:ext uri="{909E8E84-426E-40DD-AFC4-6F175D3DCCD1}">
                <a14:hiddenFill xmlns:a14="http://schemas.microsoft.com/office/drawing/2010/main">
                  <a:solidFill>
                    <a:srgbClr val="FFFFFF"/>
                  </a:solidFill>
                </a14:hiddenFill>
              </a:ext>
            </a:extLst>
          </p:spPr>
        </p:pic>
      </p:grpSp>
      <p:sp>
        <p:nvSpPr>
          <p:cNvPr id="36" name="Rectangle 35">
            <a:extLst>
              <a:ext uri="{FF2B5EF4-FFF2-40B4-BE49-F238E27FC236}">
                <a16:creationId xmlns:a16="http://schemas.microsoft.com/office/drawing/2014/main" id="{961F37AF-F4AC-4E76-89DC-842514D1CDE3}"/>
              </a:ext>
            </a:extLst>
          </p:cNvPr>
          <p:cNvSpPr/>
          <p:nvPr/>
        </p:nvSpPr>
        <p:spPr>
          <a:xfrm>
            <a:off x="352837" y="990437"/>
            <a:ext cx="1129857" cy="1758631"/>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6" name="Picture 2" descr="Image result for Maximilian Kolbe">
            <a:extLst>
              <a:ext uri="{FF2B5EF4-FFF2-40B4-BE49-F238E27FC236}">
                <a16:creationId xmlns:a16="http://schemas.microsoft.com/office/drawing/2014/main" id="{CAA13BDE-3B62-48B6-B0C5-3924D1A0F300}"/>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572652" y="1044828"/>
            <a:ext cx="1332353" cy="1715909"/>
          </a:xfrm>
          <a:prstGeom prst="rect">
            <a:avLst/>
          </a:prstGeom>
          <a:noFill/>
          <a:extLst>
            <a:ext uri="{909E8E84-426E-40DD-AFC4-6F175D3DCCD1}">
              <a14:hiddenFill xmlns:a14="http://schemas.microsoft.com/office/drawing/2010/main">
                <a:solidFill>
                  <a:srgbClr val="FFFFFF"/>
                </a:solidFill>
              </a14:hiddenFill>
            </a:ext>
          </a:extLst>
        </p:spPr>
      </p:pic>
      <p:sp>
        <p:nvSpPr>
          <p:cNvPr id="27" name="Rectangle 26">
            <a:extLst>
              <a:ext uri="{FF2B5EF4-FFF2-40B4-BE49-F238E27FC236}">
                <a16:creationId xmlns:a16="http://schemas.microsoft.com/office/drawing/2014/main" id="{907E8B59-CE1B-4AF8-8983-C8A84917C24F}"/>
              </a:ext>
            </a:extLst>
          </p:cNvPr>
          <p:cNvSpPr/>
          <p:nvPr/>
        </p:nvSpPr>
        <p:spPr>
          <a:xfrm>
            <a:off x="1591204" y="1002106"/>
            <a:ext cx="1225204" cy="1758631"/>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8E75D776-37E6-4314-BABC-A3D2AB978B11}"/>
              </a:ext>
            </a:extLst>
          </p:cNvPr>
          <p:cNvSpPr/>
          <p:nvPr/>
        </p:nvSpPr>
        <p:spPr>
          <a:xfrm>
            <a:off x="2905005" y="1000587"/>
            <a:ext cx="1225205" cy="1758631"/>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1406EC11-C868-4A97-B83C-0CD2D8651FB0}"/>
              </a:ext>
            </a:extLst>
          </p:cNvPr>
          <p:cNvSpPr/>
          <p:nvPr/>
        </p:nvSpPr>
        <p:spPr>
          <a:xfrm>
            <a:off x="3456518" y="3409323"/>
            <a:ext cx="1053462" cy="1601747"/>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61D5D9C2-6AA8-4BA7-93A9-50F61ABEEFF9}"/>
              </a:ext>
            </a:extLst>
          </p:cNvPr>
          <p:cNvSpPr/>
          <p:nvPr/>
        </p:nvSpPr>
        <p:spPr>
          <a:xfrm>
            <a:off x="4538389" y="3416442"/>
            <a:ext cx="1009988" cy="1601747"/>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58C840D3-B181-4151-B370-AFD4C02D61C2}"/>
              </a:ext>
            </a:extLst>
          </p:cNvPr>
          <p:cNvSpPr/>
          <p:nvPr/>
        </p:nvSpPr>
        <p:spPr>
          <a:xfrm>
            <a:off x="2523063" y="3409323"/>
            <a:ext cx="930071" cy="1607718"/>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a:extLst>
              <a:ext uri="{FF2B5EF4-FFF2-40B4-BE49-F238E27FC236}">
                <a16:creationId xmlns:a16="http://schemas.microsoft.com/office/drawing/2014/main" id="{9EA4A97D-0B6A-4D23-B57B-D8D6D18AE709}"/>
              </a:ext>
            </a:extLst>
          </p:cNvPr>
          <p:cNvSpPr/>
          <p:nvPr/>
        </p:nvSpPr>
        <p:spPr>
          <a:xfrm>
            <a:off x="315604" y="3423947"/>
            <a:ext cx="1097250" cy="1594838"/>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584CF1BD-F79C-431F-90ED-807ED063FDCE}"/>
              </a:ext>
            </a:extLst>
          </p:cNvPr>
          <p:cNvSpPr/>
          <p:nvPr/>
        </p:nvSpPr>
        <p:spPr>
          <a:xfrm>
            <a:off x="5571653" y="3416443"/>
            <a:ext cx="1150326" cy="1602341"/>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ectangle 42">
            <a:extLst>
              <a:ext uri="{FF2B5EF4-FFF2-40B4-BE49-F238E27FC236}">
                <a16:creationId xmlns:a16="http://schemas.microsoft.com/office/drawing/2014/main" id="{43A84E18-01B2-4C04-A083-2CCEC970A9DE}"/>
              </a:ext>
            </a:extLst>
          </p:cNvPr>
          <p:cNvSpPr/>
          <p:nvPr/>
        </p:nvSpPr>
        <p:spPr>
          <a:xfrm>
            <a:off x="5552521" y="972541"/>
            <a:ext cx="1177168" cy="1773681"/>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Rectangle 43">
            <a:extLst>
              <a:ext uri="{FF2B5EF4-FFF2-40B4-BE49-F238E27FC236}">
                <a16:creationId xmlns:a16="http://schemas.microsoft.com/office/drawing/2014/main" id="{38D1AE3B-B95B-4D3E-8D5A-69772A23BF1B}"/>
              </a:ext>
            </a:extLst>
          </p:cNvPr>
          <p:cNvSpPr/>
          <p:nvPr/>
        </p:nvSpPr>
        <p:spPr>
          <a:xfrm>
            <a:off x="1498472" y="3416443"/>
            <a:ext cx="1059112" cy="1601747"/>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ectangle 44">
            <a:extLst>
              <a:ext uri="{FF2B5EF4-FFF2-40B4-BE49-F238E27FC236}">
                <a16:creationId xmlns:a16="http://schemas.microsoft.com/office/drawing/2014/main" id="{C977A84D-9D37-4613-896C-BED59579ECB7}"/>
              </a:ext>
            </a:extLst>
          </p:cNvPr>
          <p:cNvSpPr/>
          <p:nvPr/>
        </p:nvSpPr>
        <p:spPr>
          <a:xfrm>
            <a:off x="4156886" y="981512"/>
            <a:ext cx="1405769" cy="1770006"/>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B587F924-CC6F-47CD-A8FE-D089AF672E59}"/>
              </a:ext>
            </a:extLst>
          </p:cNvPr>
          <p:cNvSpPr/>
          <p:nvPr/>
        </p:nvSpPr>
        <p:spPr>
          <a:xfrm>
            <a:off x="571130" y="-57362"/>
            <a:ext cx="10691431" cy="830997"/>
          </a:xfrm>
          <a:prstGeom prst="rect">
            <a:avLst/>
          </a:prstGeom>
          <a:noFill/>
        </p:spPr>
        <p:txBody>
          <a:bodyPr wrap="square" lIns="91440" tIns="45720" rIns="91440" bIns="45720">
            <a:spAutoFit/>
          </a:bodyPr>
          <a:lstStyle/>
          <a:p>
            <a:pPr algn="ctr"/>
            <a:r>
              <a:rPr lang="en-GB" sz="4800" b="1" dirty="0">
                <a:ln w="12700">
                  <a:noFill/>
                  <a:prstDash val="solid"/>
                </a:ln>
                <a:latin typeface="Garamond" panose="02020404030301010803" pitchFamily="18" charset="0"/>
              </a:rPr>
              <a:t>STORIES OF POLISH RESISTANCE</a:t>
            </a:r>
          </a:p>
        </p:txBody>
      </p:sp>
      <p:sp>
        <p:nvSpPr>
          <p:cNvPr id="48" name="Rectangle 47">
            <a:extLst>
              <a:ext uri="{FF2B5EF4-FFF2-40B4-BE49-F238E27FC236}">
                <a16:creationId xmlns:a16="http://schemas.microsoft.com/office/drawing/2014/main" id="{7690F498-03A1-4701-A938-DC7FAF359983}"/>
              </a:ext>
            </a:extLst>
          </p:cNvPr>
          <p:cNvSpPr/>
          <p:nvPr/>
        </p:nvSpPr>
        <p:spPr>
          <a:xfrm>
            <a:off x="5413988" y="5063585"/>
            <a:ext cx="1347026" cy="830997"/>
          </a:xfrm>
          <a:prstGeom prst="rect">
            <a:avLst/>
          </a:prstGeom>
        </p:spPr>
        <p:txBody>
          <a:bodyPr wrap="square">
            <a:spAutoFit/>
          </a:bodyPr>
          <a:lstStyle/>
          <a:p>
            <a:pPr algn="ctr"/>
            <a:r>
              <a:rPr lang="en-US" sz="1600" b="1" dirty="0">
                <a:solidFill>
                  <a:srgbClr val="AB0068"/>
                </a:solidFill>
                <a:latin typeface="Garamond" panose="02020404030301010803" pitchFamily="18" charset="0"/>
              </a:rPr>
              <a:t>Józef &amp; </a:t>
            </a:r>
            <a:r>
              <a:rPr lang="en-US" sz="1600" b="1" dirty="0" err="1">
                <a:solidFill>
                  <a:srgbClr val="AB0068"/>
                </a:solidFill>
                <a:latin typeface="Garamond" panose="02020404030301010803" pitchFamily="18" charset="0"/>
              </a:rPr>
              <a:t>Wiktoria</a:t>
            </a:r>
            <a:r>
              <a:rPr lang="en-US" sz="1600" b="1" dirty="0">
                <a:solidFill>
                  <a:srgbClr val="AB0068"/>
                </a:solidFill>
                <a:latin typeface="Garamond" panose="02020404030301010803" pitchFamily="18" charset="0"/>
              </a:rPr>
              <a:t> </a:t>
            </a:r>
            <a:r>
              <a:rPr lang="en-US" sz="1600" b="1" dirty="0" err="1">
                <a:solidFill>
                  <a:srgbClr val="AB0068"/>
                </a:solidFill>
                <a:latin typeface="Garamond" panose="02020404030301010803" pitchFamily="18" charset="0"/>
              </a:rPr>
              <a:t>Ulma</a:t>
            </a:r>
            <a:endParaRPr lang="en-GB" sz="1600" b="1" dirty="0">
              <a:solidFill>
                <a:srgbClr val="BE4A8C"/>
              </a:solidFill>
              <a:latin typeface="Garamond" panose="02020404030301010803" pitchFamily="18" charset="0"/>
              <a:ea typeface="Calibri" panose="020F0502020204030204" pitchFamily="34" charset="0"/>
              <a:cs typeface="Times New Roman" panose="02020603050405020304" pitchFamily="18" charset="0"/>
            </a:endParaRPr>
          </a:p>
        </p:txBody>
      </p:sp>
      <p:sp>
        <p:nvSpPr>
          <p:cNvPr id="49" name="Rectangle 48">
            <a:extLst>
              <a:ext uri="{FF2B5EF4-FFF2-40B4-BE49-F238E27FC236}">
                <a16:creationId xmlns:a16="http://schemas.microsoft.com/office/drawing/2014/main" id="{ACE9B36B-405D-41B9-A916-29F5BA5477DB}"/>
              </a:ext>
            </a:extLst>
          </p:cNvPr>
          <p:cNvSpPr/>
          <p:nvPr/>
        </p:nvSpPr>
        <p:spPr>
          <a:xfrm>
            <a:off x="225626" y="2762937"/>
            <a:ext cx="1246664" cy="584775"/>
          </a:xfrm>
          <a:prstGeom prst="rect">
            <a:avLst/>
          </a:prstGeom>
        </p:spPr>
        <p:txBody>
          <a:bodyPr wrap="square">
            <a:spAutoFit/>
          </a:bodyPr>
          <a:lstStyle/>
          <a:p>
            <a:pPr algn="ctr"/>
            <a:r>
              <a:rPr lang="en-GB" sz="1600" b="1" dirty="0">
                <a:solidFill>
                  <a:srgbClr val="AB0068"/>
                </a:solidFill>
                <a:latin typeface="Garamond" panose="02020404030301010803" pitchFamily="18" charset="0"/>
              </a:rPr>
              <a:t>Irena Sendler </a:t>
            </a:r>
            <a:endParaRPr lang="en-GB" sz="1600" b="1" dirty="0">
              <a:solidFill>
                <a:srgbClr val="BE4A8C"/>
              </a:solidFill>
              <a:latin typeface="Garamond" panose="02020404030301010803" pitchFamily="18" charset="0"/>
              <a:ea typeface="Calibri" panose="020F0502020204030204" pitchFamily="34" charset="0"/>
              <a:cs typeface="Times New Roman" panose="02020603050405020304" pitchFamily="18" charset="0"/>
            </a:endParaRPr>
          </a:p>
        </p:txBody>
      </p:sp>
      <p:sp>
        <p:nvSpPr>
          <p:cNvPr id="51" name="Rectangle 50">
            <a:extLst>
              <a:ext uri="{FF2B5EF4-FFF2-40B4-BE49-F238E27FC236}">
                <a16:creationId xmlns:a16="http://schemas.microsoft.com/office/drawing/2014/main" id="{D6810484-99CA-4318-8F2D-D96EA74DDFA1}"/>
              </a:ext>
            </a:extLst>
          </p:cNvPr>
          <p:cNvSpPr/>
          <p:nvPr/>
        </p:nvSpPr>
        <p:spPr>
          <a:xfrm>
            <a:off x="1388738" y="2763840"/>
            <a:ext cx="1527433" cy="584775"/>
          </a:xfrm>
          <a:prstGeom prst="rect">
            <a:avLst/>
          </a:prstGeom>
        </p:spPr>
        <p:txBody>
          <a:bodyPr wrap="square">
            <a:spAutoFit/>
          </a:bodyPr>
          <a:lstStyle/>
          <a:p>
            <a:pPr algn="ctr"/>
            <a:r>
              <a:rPr lang="en-GB" sz="1600" b="1" dirty="0">
                <a:solidFill>
                  <a:srgbClr val="AB0068"/>
                </a:solidFill>
                <a:latin typeface="Garamond" panose="02020404030301010803" pitchFamily="18" charset="0"/>
              </a:rPr>
              <a:t>Maximilian Kolbe </a:t>
            </a:r>
          </a:p>
        </p:txBody>
      </p:sp>
      <p:sp>
        <p:nvSpPr>
          <p:cNvPr id="52" name="Rectangle 51">
            <a:extLst>
              <a:ext uri="{FF2B5EF4-FFF2-40B4-BE49-F238E27FC236}">
                <a16:creationId xmlns:a16="http://schemas.microsoft.com/office/drawing/2014/main" id="{4D75F3BE-E668-4A38-AFBC-8E4A9C7F8979}"/>
              </a:ext>
            </a:extLst>
          </p:cNvPr>
          <p:cNvSpPr/>
          <p:nvPr/>
        </p:nvSpPr>
        <p:spPr>
          <a:xfrm>
            <a:off x="2597132" y="2757869"/>
            <a:ext cx="1790805" cy="584775"/>
          </a:xfrm>
          <a:prstGeom prst="rect">
            <a:avLst/>
          </a:prstGeom>
        </p:spPr>
        <p:txBody>
          <a:bodyPr wrap="square">
            <a:spAutoFit/>
          </a:bodyPr>
          <a:lstStyle/>
          <a:p>
            <a:pPr algn="ctr"/>
            <a:r>
              <a:rPr lang="en-GB" sz="1600" b="1" dirty="0">
                <a:solidFill>
                  <a:srgbClr val="AB0068"/>
                </a:solidFill>
                <a:latin typeface="Garamond" panose="02020404030301010803" pitchFamily="18" charset="0"/>
              </a:rPr>
              <a:t>Emanuel </a:t>
            </a:r>
            <a:r>
              <a:rPr lang="en-GB" sz="1600" b="1" dirty="0" err="1">
                <a:solidFill>
                  <a:srgbClr val="AB0068"/>
                </a:solidFill>
                <a:latin typeface="Garamond" panose="02020404030301010803" pitchFamily="18" charset="0"/>
              </a:rPr>
              <a:t>Ringelblum</a:t>
            </a:r>
            <a:endParaRPr lang="en-GB" sz="1600" b="1" dirty="0">
              <a:solidFill>
                <a:srgbClr val="BE4A8C"/>
              </a:solidFill>
              <a:latin typeface="Garamond" panose="02020404030301010803" pitchFamily="18" charset="0"/>
              <a:ea typeface="Calibri" panose="020F0502020204030204" pitchFamily="34" charset="0"/>
              <a:cs typeface="Times New Roman" panose="02020603050405020304" pitchFamily="18" charset="0"/>
            </a:endParaRPr>
          </a:p>
        </p:txBody>
      </p:sp>
      <p:sp>
        <p:nvSpPr>
          <p:cNvPr id="53" name="Rectangle 52">
            <a:extLst>
              <a:ext uri="{FF2B5EF4-FFF2-40B4-BE49-F238E27FC236}">
                <a16:creationId xmlns:a16="http://schemas.microsoft.com/office/drawing/2014/main" id="{67AD59CA-E0AC-4E30-A280-2A7CC318B451}"/>
              </a:ext>
            </a:extLst>
          </p:cNvPr>
          <p:cNvSpPr/>
          <p:nvPr/>
        </p:nvSpPr>
        <p:spPr>
          <a:xfrm>
            <a:off x="3866019" y="2757869"/>
            <a:ext cx="2005871" cy="584775"/>
          </a:xfrm>
          <a:prstGeom prst="rect">
            <a:avLst/>
          </a:prstGeom>
        </p:spPr>
        <p:txBody>
          <a:bodyPr wrap="square">
            <a:spAutoFit/>
          </a:bodyPr>
          <a:lstStyle/>
          <a:p>
            <a:pPr algn="ctr"/>
            <a:r>
              <a:rPr lang="en-GB" sz="1600" b="1" dirty="0">
                <a:solidFill>
                  <a:srgbClr val="AB0068"/>
                </a:solidFill>
                <a:latin typeface="Garamond" panose="02020404030301010803" pitchFamily="18" charset="0"/>
              </a:rPr>
              <a:t>Mordechai </a:t>
            </a:r>
            <a:r>
              <a:rPr lang="en-GB" sz="1600" b="1" dirty="0" err="1">
                <a:solidFill>
                  <a:srgbClr val="AB0068"/>
                </a:solidFill>
                <a:latin typeface="Garamond" panose="02020404030301010803" pitchFamily="18" charset="0"/>
              </a:rPr>
              <a:t>Anielewicz</a:t>
            </a:r>
            <a:endParaRPr lang="en-GB" sz="1600" dirty="0">
              <a:solidFill>
                <a:srgbClr val="AB0068"/>
              </a:solidFill>
              <a:latin typeface="Garamond" panose="02020404030301010803" pitchFamily="18" charset="0"/>
            </a:endParaRPr>
          </a:p>
        </p:txBody>
      </p:sp>
      <p:sp>
        <p:nvSpPr>
          <p:cNvPr id="54" name="Rectangle 53">
            <a:extLst>
              <a:ext uri="{FF2B5EF4-FFF2-40B4-BE49-F238E27FC236}">
                <a16:creationId xmlns:a16="http://schemas.microsoft.com/office/drawing/2014/main" id="{5A2F60DA-DD70-4267-9B2A-263444FD3B57}"/>
              </a:ext>
            </a:extLst>
          </p:cNvPr>
          <p:cNvSpPr/>
          <p:nvPr/>
        </p:nvSpPr>
        <p:spPr>
          <a:xfrm>
            <a:off x="5469190" y="2733440"/>
            <a:ext cx="1307211" cy="584775"/>
          </a:xfrm>
          <a:prstGeom prst="rect">
            <a:avLst/>
          </a:prstGeom>
        </p:spPr>
        <p:txBody>
          <a:bodyPr wrap="square">
            <a:spAutoFit/>
          </a:bodyPr>
          <a:lstStyle/>
          <a:p>
            <a:pPr algn="ctr"/>
            <a:r>
              <a:rPr lang="en-GB" sz="1600" b="1" dirty="0">
                <a:solidFill>
                  <a:srgbClr val="AB0068"/>
                </a:solidFill>
                <a:latin typeface="Garamond" panose="02020404030301010803" pitchFamily="18" charset="0"/>
              </a:rPr>
              <a:t>Witold </a:t>
            </a:r>
            <a:r>
              <a:rPr lang="en-GB" sz="1600" b="1" dirty="0" err="1">
                <a:solidFill>
                  <a:srgbClr val="AB0068"/>
                </a:solidFill>
                <a:latin typeface="Garamond" panose="02020404030301010803" pitchFamily="18" charset="0"/>
              </a:rPr>
              <a:t>Pilecki</a:t>
            </a:r>
            <a:r>
              <a:rPr lang="en-GB" sz="1600" b="1" dirty="0">
                <a:solidFill>
                  <a:srgbClr val="AB0068"/>
                </a:solidFill>
                <a:latin typeface="Garamond" panose="02020404030301010803" pitchFamily="18" charset="0"/>
              </a:rPr>
              <a:t> </a:t>
            </a:r>
          </a:p>
        </p:txBody>
      </p:sp>
      <p:sp>
        <p:nvSpPr>
          <p:cNvPr id="55" name="Rectangle 54">
            <a:extLst>
              <a:ext uri="{FF2B5EF4-FFF2-40B4-BE49-F238E27FC236}">
                <a16:creationId xmlns:a16="http://schemas.microsoft.com/office/drawing/2014/main" id="{79AC2131-9822-42D3-9C3E-63E87ABACB14}"/>
              </a:ext>
            </a:extLst>
          </p:cNvPr>
          <p:cNvSpPr/>
          <p:nvPr/>
        </p:nvSpPr>
        <p:spPr>
          <a:xfrm>
            <a:off x="225626" y="5120714"/>
            <a:ext cx="1223652" cy="584775"/>
          </a:xfrm>
          <a:prstGeom prst="rect">
            <a:avLst/>
          </a:prstGeom>
        </p:spPr>
        <p:txBody>
          <a:bodyPr wrap="square">
            <a:spAutoFit/>
          </a:bodyPr>
          <a:lstStyle/>
          <a:p>
            <a:pPr algn="ctr"/>
            <a:r>
              <a:rPr lang="en-GB" sz="1600" b="1" dirty="0" err="1">
                <a:solidFill>
                  <a:srgbClr val="AB0068"/>
                </a:solidFill>
                <a:latin typeface="Garamond" panose="02020404030301010803" pitchFamily="18" charset="0"/>
              </a:rPr>
              <a:t>Janusz</a:t>
            </a:r>
            <a:r>
              <a:rPr lang="en-GB" sz="1600" b="1" dirty="0">
                <a:solidFill>
                  <a:srgbClr val="AB0068"/>
                </a:solidFill>
                <a:latin typeface="Garamond" panose="02020404030301010803" pitchFamily="18" charset="0"/>
              </a:rPr>
              <a:t> Korczak </a:t>
            </a:r>
            <a:endParaRPr lang="en-GB" sz="1400" b="1" dirty="0">
              <a:solidFill>
                <a:srgbClr val="AB0068"/>
              </a:solidFill>
              <a:latin typeface="Garamond" panose="02020404030301010803" pitchFamily="18" charset="0"/>
              <a:ea typeface="Calibri" panose="020F0502020204030204" pitchFamily="34" charset="0"/>
              <a:cs typeface="Times New Roman" panose="02020603050405020304" pitchFamily="18" charset="0"/>
            </a:endParaRPr>
          </a:p>
        </p:txBody>
      </p:sp>
      <p:sp>
        <p:nvSpPr>
          <p:cNvPr id="56" name="Rectangle 55">
            <a:extLst>
              <a:ext uri="{FF2B5EF4-FFF2-40B4-BE49-F238E27FC236}">
                <a16:creationId xmlns:a16="http://schemas.microsoft.com/office/drawing/2014/main" id="{076A1C2F-6B79-4BB0-B2E2-5F785C05549B}"/>
              </a:ext>
            </a:extLst>
          </p:cNvPr>
          <p:cNvSpPr/>
          <p:nvPr/>
        </p:nvSpPr>
        <p:spPr>
          <a:xfrm>
            <a:off x="1397857" y="5120714"/>
            <a:ext cx="1017864" cy="584775"/>
          </a:xfrm>
          <a:prstGeom prst="rect">
            <a:avLst/>
          </a:prstGeom>
        </p:spPr>
        <p:txBody>
          <a:bodyPr wrap="square">
            <a:spAutoFit/>
          </a:bodyPr>
          <a:lstStyle/>
          <a:p>
            <a:pPr algn="ctr"/>
            <a:r>
              <a:rPr lang="en-GB" sz="1600" b="1" dirty="0">
                <a:solidFill>
                  <a:srgbClr val="AB0068"/>
                </a:solidFill>
                <a:latin typeface="Garamond" panose="02020404030301010803" pitchFamily="18" charset="0"/>
              </a:rPr>
              <a:t>Jan </a:t>
            </a:r>
            <a:r>
              <a:rPr lang="en-GB" sz="1600" b="1" dirty="0" err="1">
                <a:solidFill>
                  <a:srgbClr val="AB0068"/>
                </a:solidFill>
                <a:latin typeface="Garamond" panose="02020404030301010803" pitchFamily="18" charset="0"/>
              </a:rPr>
              <a:t>Karski</a:t>
            </a:r>
            <a:endParaRPr lang="en-GB" sz="1600" b="1" dirty="0">
              <a:solidFill>
                <a:srgbClr val="AB0068"/>
              </a:solidFill>
              <a:latin typeface="Garamond" panose="02020404030301010803" pitchFamily="18" charset="0"/>
            </a:endParaRPr>
          </a:p>
        </p:txBody>
      </p:sp>
      <p:sp>
        <p:nvSpPr>
          <p:cNvPr id="57" name="Rectangle 56">
            <a:extLst>
              <a:ext uri="{FF2B5EF4-FFF2-40B4-BE49-F238E27FC236}">
                <a16:creationId xmlns:a16="http://schemas.microsoft.com/office/drawing/2014/main" id="{EC7556B4-104A-48B6-B5B7-49356452B1C1}"/>
              </a:ext>
            </a:extLst>
          </p:cNvPr>
          <p:cNvSpPr/>
          <p:nvPr/>
        </p:nvSpPr>
        <p:spPr>
          <a:xfrm>
            <a:off x="3240521" y="5074068"/>
            <a:ext cx="1441012" cy="830997"/>
          </a:xfrm>
          <a:prstGeom prst="rect">
            <a:avLst/>
          </a:prstGeom>
        </p:spPr>
        <p:txBody>
          <a:bodyPr wrap="square">
            <a:spAutoFit/>
          </a:bodyPr>
          <a:lstStyle/>
          <a:p>
            <a:pPr algn="ctr"/>
            <a:r>
              <a:rPr lang="en-GB" sz="1600" b="1" dirty="0">
                <a:solidFill>
                  <a:srgbClr val="AB0068"/>
                </a:solidFill>
                <a:latin typeface="Garamond" panose="02020404030301010803" pitchFamily="18" charset="0"/>
              </a:rPr>
              <a:t>Father </a:t>
            </a:r>
            <a:r>
              <a:rPr lang="en-GB" sz="1600" b="1" dirty="0" err="1">
                <a:solidFill>
                  <a:srgbClr val="AB0068"/>
                </a:solidFill>
                <a:latin typeface="Garamond" panose="02020404030301010803" pitchFamily="18" charset="0"/>
              </a:rPr>
              <a:t>Marceli</a:t>
            </a:r>
            <a:r>
              <a:rPr lang="en-GB" sz="1600" b="1" dirty="0">
                <a:solidFill>
                  <a:srgbClr val="AB0068"/>
                </a:solidFill>
                <a:latin typeface="Garamond" panose="02020404030301010803" pitchFamily="18" charset="0"/>
              </a:rPr>
              <a:t> </a:t>
            </a:r>
            <a:r>
              <a:rPr lang="en-GB" sz="1600" b="1" dirty="0" err="1">
                <a:solidFill>
                  <a:srgbClr val="AB0068"/>
                </a:solidFill>
                <a:latin typeface="Garamond" panose="02020404030301010803" pitchFamily="18" charset="0"/>
              </a:rPr>
              <a:t>Godlewski</a:t>
            </a:r>
            <a:r>
              <a:rPr lang="en-GB" sz="1600" dirty="0">
                <a:solidFill>
                  <a:srgbClr val="AB0068"/>
                </a:solidFill>
                <a:latin typeface="Garamond" panose="02020404030301010803" pitchFamily="18" charset="0"/>
              </a:rPr>
              <a:t> </a:t>
            </a:r>
          </a:p>
        </p:txBody>
      </p:sp>
      <p:sp>
        <p:nvSpPr>
          <p:cNvPr id="58" name="Rectangle 57">
            <a:extLst>
              <a:ext uri="{FF2B5EF4-FFF2-40B4-BE49-F238E27FC236}">
                <a16:creationId xmlns:a16="http://schemas.microsoft.com/office/drawing/2014/main" id="{0D7F929F-321C-4ECA-81D6-EBFFC4BB2949}"/>
              </a:ext>
            </a:extLst>
          </p:cNvPr>
          <p:cNvSpPr/>
          <p:nvPr/>
        </p:nvSpPr>
        <p:spPr>
          <a:xfrm>
            <a:off x="2319165" y="5068773"/>
            <a:ext cx="1223653" cy="830997"/>
          </a:xfrm>
          <a:prstGeom prst="rect">
            <a:avLst/>
          </a:prstGeom>
        </p:spPr>
        <p:txBody>
          <a:bodyPr wrap="square">
            <a:spAutoFit/>
          </a:bodyPr>
          <a:lstStyle/>
          <a:p>
            <a:pPr algn="ctr"/>
            <a:r>
              <a:rPr lang="en-GB" sz="1600" b="1" dirty="0" err="1">
                <a:solidFill>
                  <a:srgbClr val="AB0068"/>
                </a:solidFill>
                <a:latin typeface="Garamond" panose="02020404030301010803" pitchFamily="18" charset="0"/>
              </a:rPr>
              <a:t>Zofia</a:t>
            </a:r>
            <a:r>
              <a:rPr lang="en-GB" sz="1600" b="1" dirty="0">
                <a:solidFill>
                  <a:srgbClr val="AB0068"/>
                </a:solidFill>
                <a:latin typeface="Garamond" panose="02020404030301010803" pitchFamily="18" charset="0"/>
              </a:rPr>
              <a:t> </a:t>
            </a:r>
            <a:r>
              <a:rPr lang="en-GB" sz="1600" b="1" dirty="0" err="1">
                <a:solidFill>
                  <a:srgbClr val="AB0068"/>
                </a:solidFill>
                <a:latin typeface="Garamond" panose="02020404030301010803" pitchFamily="18" charset="0"/>
              </a:rPr>
              <a:t>Kossak-Szczucka</a:t>
            </a:r>
            <a:endParaRPr lang="en-GB" sz="1600" b="1" dirty="0">
              <a:solidFill>
                <a:srgbClr val="AB0068"/>
              </a:solidFill>
              <a:latin typeface="Garamond" panose="02020404030301010803" pitchFamily="18" charset="0"/>
            </a:endParaRPr>
          </a:p>
        </p:txBody>
      </p:sp>
      <p:sp>
        <p:nvSpPr>
          <p:cNvPr id="59" name="Rectangle 58">
            <a:extLst>
              <a:ext uri="{FF2B5EF4-FFF2-40B4-BE49-F238E27FC236}">
                <a16:creationId xmlns:a16="http://schemas.microsoft.com/office/drawing/2014/main" id="{6049EB8B-9E74-4769-AC90-2D9E50EC997C}"/>
              </a:ext>
            </a:extLst>
          </p:cNvPr>
          <p:cNvSpPr/>
          <p:nvPr/>
        </p:nvSpPr>
        <p:spPr>
          <a:xfrm>
            <a:off x="4358840" y="5076181"/>
            <a:ext cx="1373032" cy="830997"/>
          </a:xfrm>
          <a:prstGeom prst="rect">
            <a:avLst/>
          </a:prstGeom>
        </p:spPr>
        <p:txBody>
          <a:bodyPr wrap="square">
            <a:spAutoFit/>
          </a:bodyPr>
          <a:lstStyle/>
          <a:p>
            <a:pPr algn="ctr"/>
            <a:r>
              <a:rPr lang="en-GB" sz="1600" b="1" dirty="0">
                <a:solidFill>
                  <a:srgbClr val="AB0068"/>
                </a:solidFill>
                <a:latin typeface="Garamond" panose="02020404030301010803" pitchFamily="18" charset="0"/>
              </a:rPr>
              <a:t>Jan &amp; Antonina </a:t>
            </a:r>
            <a:r>
              <a:rPr lang="en-GB" sz="1600" b="1" dirty="0" err="1">
                <a:solidFill>
                  <a:srgbClr val="AB0068"/>
                </a:solidFill>
                <a:latin typeface="Garamond" panose="02020404030301010803" pitchFamily="18" charset="0"/>
              </a:rPr>
              <a:t>Zabinski</a:t>
            </a:r>
            <a:endParaRPr lang="en-GB" sz="1400" b="1" dirty="0">
              <a:solidFill>
                <a:srgbClr val="AB0068"/>
              </a:solidFill>
              <a:latin typeface="Garamond" panose="02020404030301010803" pitchFamily="18" charset="0"/>
              <a:ea typeface="Calibri" panose="020F0502020204030204" pitchFamily="34" charset="0"/>
              <a:cs typeface="Times New Roman" panose="02020603050405020304" pitchFamily="18" charset="0"/>
            </a:endParaRPr>
          </a:p>
        </p:txBody>
      </p:sp>
      <p:sp>
        <p:nvSpPr>
          <p:cNvPr id="60" name="Rectangle 59">
            <a:extLst>
              <a:ext uri="{FF2B5EF4-FFF2-40B4-BE49-F238E27FC236}">
                <a16:creationId xmlns:a16="http://schemas.microsoft.com/office/drawing/2014/main" id="{47B95357-A64E-4C35-8838-639BBAB1D84A}"/>
              </a:ext>
            </a:extLst>
          </p:cNvPr>
          <p:cNvSpPr/>
          <p:nvPr/>
        </p:nvSpPr>
        <p:spPr>
          <a:xfrm>
            <a:off x="7387975" y="747840"/>
            <a:ext cx="4510489" cy="6001643"/>
          </a:xfrm>
          <a:prstGeom prst="rect">
            <a:avLst/>
          </a:prstGeom>
        </p:spPr>
        <p:txBody>
          <a:bodyPr wrap="square">
            <a:spAutoFit/>
          </a:bodyPr>
          <a:lstStyle/>
          <a:p>
            <a:pPr algn="ctr"/>
            <a:r>
              <a:rPr lang="en-GB" sz="1600" b="1" dirty="0">
                <a:solidFill>
                  <a:srgbClr val="AB0068"/>
                </a:solidFill>
                <a:latin typeface="Garamond" panose="02020404030301010803" pitchFamily="18" charset="0"/>
              </a:rPr>
              <a:t>About half of the six million European Jews killed in the Holocaust were Polish. In 1939 a third of the capital city Warsaw, and 10% of the entire country was Jewish. By 1945 97% of Poland's Jews were dead.</a:t>
            </a:r>
          </a:p>
          <a:p>
            <a:pPr algn="ctr"/>
            <a:endParaRPr lang="en-GB" sz="1600" b="1" dirty="0">
              <a:solidFill>
                <a:srgbClr val="AB0068"/>
              </a:solidFill>
              <a:latin typeface="Garamond" panose="02020404030301010803" pitchFamily="18" charset="0"/>
            </a:endParaRPr>
          </a:p>
          <a:p>
            <a:pPr algn="ctr"/>
            <a:r>
              <a:rPr lang="en-GB" sz="1600" b="1" dirty="0">
                <a:solidFill>
                  <a:srgbClr val="AB0068"/>
                </a:solidFill>
                <a:latin typeface="Garamond" panose="02020404030301010803" pitchFamily="18" charset="0"/>
              </a:rPr>
              <a:t>These eleven examples of Polish resistance </a:t>
            </a:r>
            <a:r>
              <a:rPr lang="en-GB" sz="1600" b="1" i="1" dirty="0">
                <a:solidFill>
                  <a:srgbClr val="AB0068"/>
                </a:solidFill>
                <a:latin typeface="Garamond" panose="02020404030301010803" pitchFamily="18" charset="0"/>
              </a:rPr>
              <a:t>do not </a:t>
            </a:r>
            <a:r>
              <a:rPr lang="en-GB" sz="1600" b="1" dirty="0">
                <a:solidFill>
                  <a:srgbClr val="AB0068"/>
                </a:solidFill>
                <a:latin typeface="Garamond" panose="02020404030301010803" pitchFamily="18" charset="0"/>
              </a:rPr>
              <a:t>proport to give an overview of what happened in Poland during The Holocaust. They have been chosen to reflect the unimaginably difficult choices made by both Jews and non-Jews under German occupation – where every Jew was marked for death and all non-Jews who assisted their Jewish neighbours were subject to the same fate. </a:t>
            </a:r>
          </a:p>
          <a:p>
            <a:pPr algn="ctr"/>
            <a:endParaRPr lang="en-GB" sz="1600" b="1" dirty="0">
              <a:solidFill>
                <a:srgbClr val="AB0068"/>
              </a:solidFill>
              <a:latin typeface="Garamond" panose="02020404030301010803" pitchFamily="18" charset="0"/>
            </a:endParaRPr>
          </a:p>
          <a:p>
            <a:pPr algn="ctr"/>
            <a:r>
              <a:rPr lang="en-GB" sz="1600" b="1" dirty="0">
                <a:solidFill>
                  <a:srgbClr val="AB0068"/>
                </a:solidFill>
                <a:latin typeface="Garamond" panose="02020404030301010803" pitchFamily="18" charset="0"/>
              </a:rPr>
              <a:t>These individuals </a:t>
            </a:r>
            <a:r>
              <a:rPr lang="en-GB" sz="1600" b="1" i="1" dirty="0">
                <a:solidFill>
                  <a:srgbClr val="AB0068"/>
                </a:solidFill>
                <a:latin typeface="Garamond" panose="02020404030301010803" pitchFamily="18" charset="0"/>
              </a:rPr>
              <a:t>were not </a:t>
            </a:r>
            <a:r>
              <a:rPr lang="en-GB" sz="1600" b="1" dirty="0">
                <a:solidFill>
                  <a:srgbClr val="AB0068"/>
                </a:solidFill>
                <a:latin typeface="Garamond" panose="02020404030301010803" pitchFamily="18" charset="0"/>
              </a:rPr>
              <a:t>typical; they were exceptional, reflecting the relatively small proportion of the population who refused to be bystanders. But neither were they super-human. They would recoil from being labelled as heroes. They symbolise the power of the human spirit – their actions show that in even the darkest of times, good can shine through…</a:t>
            </a:r>
            <a:endParaRPr lang="en-GB" sz="1600" b="1" dirty="0">
              <a:solidFill>
                <a:srgbClr val="BE4A8C"/>
              </a:solidFill>
              <a:latin typeface="Garamond" panose="02020404030301010803" pitchFamily="18" charset="0"/>
              <a:ea typeface="Calibri" panose="020F0502020204030204" pitchFamily="34" charset="0"/>
              <a:cs typeface="Times New Roman" panose="02020603050405020304" pitchFamily="18" charset="0"/>
            </a:endParaRPr>
          </a:p>
        </p:txBody>
      </p:sp>
      <p:pic>
        <p:nvPicPr>
          <p:cNvPr id="47" name="Picture 46">
            <a:extLst>
              <a:ext uri="{FF2B5EF4-FFF2-40B4-BE49-F238E27FC236}">
                <a16:creationId xmlns:a16="http://schemas.microsoft.com/office/drawing/2014/main" id="{06395E64-821C-4A4D-9017-C4863C4ECE81}"/>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3341558" y="5872914"/>
            <a:ext cx="2242341" cy="961158"/>
          </a:xfrm>
          <a:prstGeom prst="rect">
            <a:avLst/>
          </a:prstGeom>
        </p:spPr>
      </p:pic>
      <p:sp>
        <p:nvSpPr>
          <p:cNvPr id="50" name="Rectangle 49">
            <a:extLst>
              <a:ext uri="{FF2B5EF4-FFF2-40B4-BE49-F238E27FC236}">
                <a16:creationId xmlns:a16="http://schemas.microsoft.com/office/drawing/2014/main" id="{7BED9C3E-D6AC-42C0-938E-6AA31B618590}"/>
              </a:ext>
            </a:extLst>
          </p:cNvPr>
          <p:cNvSpPr/>
          <p:nvPr/>
        </p:nvSpPr>
        <p:spPr>
          <a:xfrm>
            <a:off x="1831452" y="6236902"/>
            <a:ext cx="1606685" cy="369332"/>
          </a:xfrm>
          <a:prstGeom prst="rect">
            <a:avLst/>
          </a:prstGeom>
        </p:spPr>
        <p:txBody>
          <a:bodyPr wrap="square">
            <a:spAutoFit/>
          </a:bodyPr>
          <a:lstStyle/>
          <a:p>
            <a:r>
              <a:rPr lang="en-GB" b="1" dirty="0">
                <a:solidFill>
                  <a:schemeClr val="bg1"/>
                </a:solidFill>
                <a:effectLst>
                  <a:outerShdw blurRad="38100" dist="38100" dir="2700000" algn="tl">
                    <a:srgbClr val="000000">
                      <a:alpha val="43137"/>
                    </a:srgbClr>
                  </a:outerShdw>
                </a:effectLst>
                <a:latin typeface="Garamond" panose="02020404030301010803" pitchFamily="18" charset="0"/>
                <a:ea typeface="Calibri" panose="020F0502020204030204" pitchFamily="34" charset="0"/>
                <a:cs typeface="Times New Roman" panose="02020603050405020304" pitchFamily="18" charset="0"/>
              </a:rPr>
              <a:t>Created by</a:t>
            </a:r>
            <a:endParaRPr lang="en-GB" dirty="0">
              <a:solidFill>
                <a:schemeClr val="bg1"/>
              </a:solidFill>
              <a:effectLst>
                <a:outerShdw blurRad="38100" dist="38100" dir="2700000" algn="tl">
                  <a:srgbClr val="000000">
                    <a:alpha val="43137"/>
                  </a:srgbClr>
                </a:outerShdw>
              </a:effectLst>
              <a:latin typeface="Garamond" panose="02020404030301010803" pitchFamily="18" charset="0"/>
            </a:endParaRPr>
          </a:p>
        </p:txBody>
      </p:sp>
    </p:spTree>
    <p:extLst>
      <p:ext uri="{BB962C8B-B14F-4D97-AF65-F5344CB8AC3E}">
        <p14:creationId xmlns:p14="http://schemas.microsoft.com/office/powerpoint/2010/main" val="1385322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40BDACD-85D1-4492-B497-F53D63689075}"/>
              </a:ext>
            </a:extLst>
          </p:cNvPr>
          <p:cNvSpPr/>
          <p:nvPr/>
        </p:nvSpPr>
        <p:spPr>
          <a:xfrm>
            <a:off x="6818062" y="358136"/>
            <a:ext cx="5336508" cy="6583680"/>
          </a:xfrm>
          <a:prstGeom prst="rect">
            <a:avLst/>
          </a:prstGeom>
          <a:solidFill>
            <a:srgbClr val="82AF6E"/>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Garamond" panose="02020404030301010803" pitchFamily="18" charset="0"/>
            </a:endParaRPr>
          </a:p>
        </p:txBody>
      </p:sp>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07" y="707923"/>
            <a:ext cx="6997234" cy="4150286"/>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Group 1">
            <a:extLst>
              <a:ext uri="{FF2B5EF4-FFF2-40B4-BE49-F238E27FC236}">
                <a16:creationId xmlns:a16="http://schemas.microsoft.com/office/drawing/2014/main" id="{3024A8B3-B550-44EE-9079-30411289BFA5}"/>
              </a:ext>
            </a:extLst>
          </p:cNvPr>
          <p:cNvGrpSpPr/>
          <p:nvPr/>
        </p:nvGrpSpPr>
        <p:grpSpPr>
          <a:xfrm>
            <a:off x="362124" y="990437"/>
            <a:ext cx="6353915" cy="3336914"/>
            <a:chOff x="343420" y="1017725"/>
            <a:chExt cx="6353915" cy="3336914"/>
          </a:xfrm>
        </p:grpSpPr>
        <p:pic>
          <p:nvPicPr>
            <p:cNvPr id="23" name="Picture 22">
              <a:extLst>
                <a:ext uri="{FF2B5EF4-FFF2-40B4-BE49-F238E27FC236}">
                  <a16:creationId xmlns:a16="http://schemas.microsoft.com/office/drawing/2014/main" id="{985310DA-B607-4BDD-B7B0-AD0A9B497B7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583" y="1017725"/>
              <a:ext cx="1072636" cy="1736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1" descr="https://upload.wikimedia.org/wikipedia/commons/7/72/Janusz_Korczak.PNG">
              <a:extLst>
                <a:ext uri="{FF2B5EF4-FFF2-40B4-BE49-F238E27FC236}">
                  <a16:creationId xmlns:a16="http://schemas.microsoft.com/office/drawing/2014/main" id="{725771D8-B9BC-4C43-A68D-0A6DA00272A1}"/>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343420" y="2929448"/>
              <a:ext cx="1090231" cy="1425191"/>
            </a:xfrm>
            <a:prstGeom prst="rect">
              <a:avLst/>
            </a:prstGeom>
            <a:noFill/>
            <a:ln>
              <a:noFill/>
            </a:ln>
          </p:spPr>
        </p:pic>
        <p:pic>
          <p:nvPicPr>
            <p:cNvPr id="28" name="Picture 27" descr="https://sprawiedliwi.org.pl/sites/default/files/styles/photo/public/obraz_1390.jpg?itok=ydJwyb-w">
              <a:extLst>
                <a:ext uri="{FF2B5EF4-FFF2-40B4-BE49-F238E27FC236}">
                  <a16:creationId xmlns:a16="http://schemas.microsoft.com/office/drawing/2014/main" id="{B3FA7A1A-D3D2-4A9A-B8A3-CBE3661F3A97}"/>
                </a:ext>
              </a:extLst>
            </p:cNvPr>
            <p:cNvPicPr/>
            <p:nvPr/>
          </p:nvPicPr>
          <p:blipFill rotWithShape="1">
            <a:blip r:embed="rId6" cstate="print">
              <a:extLst>
                <a:ext uri="{28A0092B-C50C-407E-A947-70E740481C1C}">
                  <a14:useLocalDpi xmlns:a14="http://schemas.microsoft.com/office/drawing/2010/main" val="0"/>
                </a:ext>
              </a:extLst>
            </a:blip>
            <a:srcRect l="14477" t="1" r="21879" b="1581"/>
            <a:stretch/>
          </p:blipFill>
          <p:spPr bwMode="auto">
            <a:xfrm>
              <a:off x="1556379" y="2808528"/>
              <a:ext cx="927541" cy="1546110"/>
            </a:xfrm>
            <a:prstGeom prst="rect">
              <a:avLst/>
            </a:prstGeom>
            <a:noFill/>
            <a:ln>
              <a:noFill/>
            </a:ln>
            <a:extLst>
              <a:ext uri="{53640926-AAD7-44D8-BBD7-CCE9431645EC}">
                <a14:shadowObscured xmlns:a14="http://schemas.microsoft.com/office/drawing/2010/main"/>
              </a:ext>
            </a:extLst>
          </p:spPr>
        </p:pic>
        <p:pic>
          <p:nvPicPr>
            <p:cNvPr id="30" name="Picture 29" descr="http://www.archives.jdc.org/wp-content/uploads/2017/02/emanuel-ringelblum.jpg">
              <a:extLst>
                <a:ext uri="{FF2B5EF4-FFF2-40B4-BE49-F238E27FC236}">
                  <a16:creationId xmlns:a16="http://schemas.microsoft.com/office/drawing/2014/main" id="{96BAB1E3-7160-4747-BBD2-829220E3BDF6}"/>
                </a:ext>
              </a:extLst>
            </p:cNvPr>
            <p:cNvPicPr/>
            <p:nvPr/>
          </p:nvPicPr>
          <p:blipFill rotWithShape="1">
            <a:blip r:embed="rId7">
              <a:extLst>
                <a:ext uri="{28A0092B-C50C-407E-A947-70E740481C1C}">
                  <a14:useLocalDpi xmlns:a14="http://schemas.microsoft.com/office/drawing/2010/main" val="0"/>
                </a:ext>
              </a:extLst>
            </a:blip>
            <a:srcRect l="15194" t="3928" r="32710" b="47631"/>
            <a:stretch/>
          </p:blipFill>
          <p:spPr bwMode="auto">
            <a:xfrm>
              <a:off x="2940127" y="1076352"/>
              <a:ext cx="1246664" cy="1728497"/>
            </a:xfrm>
            <a:prstGeom prst="rect">
              <a:avLst/>
            </a:prstGeom>
            <a:noFill/>
            <a:ln>
              <a:noFill/>
            </a:ln>
            <a:extLst>
              <a:ext uri="{53640926-AAD7-44D8-BBD7-CCE9431645EC}">
                <a14:shadowObscured xmlns:a14="http://schemas.microsoft.com/office/drawing/2010/main"/>
              </a:ext>
            </a:extLst>
          </p:spPr>
        </p:pic>
        <p:pic>
          <p:nvPicPr>
            <p:cNvPr id="31" name="Picture 30" descr="https://dirkdeklein.files.wordpress.com/2016/12/poland-holocaust-a-su_sham-2-930x1183.jpg?w=750">
              <a:extLst>
                <a:ext uri="{FF2B5EF4-FFF2-40B4-BE49-F238E27FC236}">
                  <a16:creationId xmlns:a16="http://schemas.microsoft.com/office/drawing/2014/main" id="{FCD9ACA9-D444-4C02-AE85-D2F5570BE894}"/>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617667" y="2856897"/>
              <a:ext cx="939822" cy="1492062"/>
            </a:xfrm>
            <a:prstGeom prst="rect">
              <a:avLst/>
            </a:prstGeom>
            <a:noFill/>
            <a:ln>
              <a:noFill/>
            </a:ln>
          </p:spPr>
        </p:pic>
        <p:pic>
          <p:nvPicPr>
            <p:cNvPr id="32" name="Picture 31" descr="http://www.nmketrzyn.pl/wp-content/uploads/2015/08/pilecki.jpg">
              <a:extLst>
                <a:ext uri="{FF2B5EF4-FFF2-40B4-BE49-F238E27FC236}">
                  <a16:creationId xmlns:a16="http://schemas.microsoft.com/office/drawing/2014/main" id="{85339EE4-675B-4569-A415-74A994CC8896}"/>
                </a:ext>
              </a:extLst>
            </p:cNvPr>
            <p:cNvPicPr/>
            <p:nvPr/>
          </p:nvPicPr>
          <p:blipFill rotWithShape="1">
            <a:blip r:embed="rId9" cstate="print">
              <a:extLst>
                <a:ext uri="{BEBA8EAE-BF5A-486C-A8C5-ECC9F3942E4B}">
                  <a14:imgProps xmlns:a14="http://schemas.microsoft.com/office/drawing/2010/main">
                    <a14:imgLayer r:embed="rId10">
                      <a14:imgEffect>
                        <a14:saturation sat="0"/>
                      </a14:imgEffect>
                    </a14:imgLayer>
                  </a14:imgProps>
                </a:ext>
                <a:ext uri="{28A0092B-C50C-407E-A947-70E740481C1C}">
                  <a14:useLocalDpi xmlns:a14="http://schemas.microsoft.com/office/drawing/2010/main" val="0"/>
                </a:ext>
              </a:extLst>
            </a:blip>
            <a:srcRect l="11740" r="8124" b="25423"/>
            <a:stretch/>
          </p:blipFill>
          <p:spPr bwMode="auto">
            <a:xfrm>
              <a:off x="5547120" y="1103873"/>
              <a:ext cx="1148868" cy="1697861"/>
            </a:xfrm>
            <a:prstGeom prst="rect">
              <a:avLst/>
            </a:prstGeom>
            <a:noFill/>
            <a:ln>
              <a:noFill/>
            </a:ln>
            <a:extLst>
              <a:ext uri="{53640926-AAD7-44D8-BBD7-CCE9431645EC}">
                <a14:shadowObscured xmlns:a14="http://schemas.microsoft.com/office/drawing/2010/main"/>
              </a:ext>
            </a:extLst>
          </p:spPr>
        </p:pic>
        <p:pic>
          <p:nvPicPr>
            <p:cNvPr id="33" name="Picture 32" descr="Image result for warsaw ghetto uprising mordecai anielewicz">
              <a:extLst>
                <a:ext uri="{FF2B5EF4-FFF2-40B4-BE49-F238E27FC236}">
                  <a16:creationId xmlns:a16="http://schemas.microsoft.com/office/drawing/2014/main" id="{8505ACB8-D6F9-42CC-8C0E-EA9036FCD952}"/>
                </a:ext>
              </a:extLst>
            </p:cNvPr>
            <p:cNvPicPr/>
            <p:nvPr/>
          </p:nvPicPr>
          <p:blipFill>
            <a:blip r:embed="rId11">
              <a:extLst>
                <a:ext uri="{28A0092B-C50C-407E-A947-70E740481C1C}">
                  <a14:useLocalDpi xmlns:a14="http://schemas.microsoft.com/office/drawing/2010/main" val="0"/>
                </a:ext>
              </a:extLst>
            </a:blip>
            <a:srcRect/>
            <a:stretch>
              <a:fillRect/>
            </a:stretch>
          </p:blipFill>
          <p:spPr bwMode="auto">
            <a:xfrm>
              <a:off x="4206899" y="1053625"/>
              <a:ext cx="1251634" cy="1649942"/>
            </a:xfrm>
            <a:prstGeom prst="rect">
              <a:avLst/>
            </a:prstGeom>
            <a:noFill/>
            <a:ln>
              <a:noFill/>
            </a:ln>
          </p:spPr>
        </p:pic>
        <p:pic>
          <p:nvPicPr>
            <p:cNvPr id="34" name="Picture 33" descr="https://i2.wp.com/bezkompleksow.com.pl/wp-content/uploads/2016/04/zofia-kossak.jpg">
              <a:extLst>
                <a:ext uri="{FF2B5EF4-FFF2-40B4-BE49-F238E27FC236}">
                  <a16:creationId xmlns:a16="http://schemas.microsoft.com/office/drawing/2014/main" id="{54215C79-3C17-410D-9D58-5333C273F034}"/>
                </a:ext>
              </a:extLst>
            </p:cNvPr>
            <p:cNvPicPr/>
            <p:nvPr/>
          </p:nvPicPr>
          <p:blipFill rotWithShape="1">
            <a:blip r:embed="rId12">
              <a:extLst>
                <a:ext uri="{28A0092B-C50C-407E-A947-70E740481C1C}">
                  <a14:useLocalDpi xmlns:a14="http://schemas.microsoft.com/office/drawing/2010/main" val="0"/>
                </a:ext>
              </a:extLst>
            </a:blip>
            <a:srcRect l="29156" r="15165" b="20371"/>
            <a:stretch/>
          </p:blipFill>
          <p:spPr bwMode="auto">
            <a:xfrm>
              <a:off x="2490686" y="2918295"/>
              <a:ext cx="940848" cy="1415814"/>
            </a:xfrm>
            <a:prstGeom prst="rect">
              <a:avLst/>
            </a:prstGeom>
            <a:noFill/>
            <a:ln>
              <a:noFill/>
            </a:ln>
            <a:extLst>
              <a:ext uri="{53640926-AAD7-44D8-BBD7-CCE9431645EC}">
                <a14:shadowObscured xmlns:a14="http://schemas.microsoft.com/office/drawing/2010/main"/>
              </a:ext>
            </a:extLst>
          </p:spPr>
        </p:pic>
        <p:pic>
          <p:nvPicPr>
            <p:cNvPr id="35" name="Picture 34" descr="http://prawy.pl/wp-content/uploads/2015/12/historia_marceligodlewski.jpg">
              <a:extLst>
                <a:ext uri="{FF2B5EF4-FFF2-40B4-BE49-F238E27FC236}">
                  <a16:creationId xmlns:a16="http://schemas.microsoft.com/office/drawing/2014/main" id="{3690CFE2-BC25-4B2C-8615-97B856F43866}"/>
                </a:ext>
              </a:extLst>
            </p:cNvPr>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508511" y="2799164"/>
              <a:ext cx="1065989" cy="1534946"/>
            </a:xfrm>
            <a:prstGeom prst="rect">
              <a:avLst/>
            </a:prstGeom>
            <a:noFill/>
            <a:ln>
              <a:noFill/>
            </a:ln>
          </p:spPr>
        </p:pic>
        <p:pic>
          <p:nvPicPr>
            <p:cNvPr id="1026" name="Picture 2" descr="Image result for JÃ³zef &amp; Wiktoria Ulma">
              <a:extLst>
                <a:ext uri="{FF2B5EF4-FFF2-40B4-BE49-F238E27FC236}">
                  <a16:creationId xmlns:a16="http://schemas.microsoft.com/office/drawing/2014/main" id="{91F7C438-F55A-41C4-93B8-A01130CA9D36}"/>
                </a:ext>
              </a:extLst>
            </p:cNvPr>
            <p:cNvPicPr>
              <a:picLocks noChangeAspect="1" noChangeArrowheads="1"/>
            </p:cNvPicPr>
            <p:nvPr/>
          </p:nvPicPr>
          <p:blipFill rotWithShape="1">
            <a:blip r:embed="rId14">
              <a:extLst>
                <a:ext uri="{28A0092B-C50C-407E-A947-70E740481C1C}">
                  <a14:useLocalDpi xmlns:a14="http://schemas.microsoft.com/office/drawing/2010/main" val="0"/>
                </a:ext>
              </a:extLst>
            </a:blip>
            <a:srcRect l="15970" t="10003" r="25156" b="35094"/>
            <a:stretch/>
          </p:blipFill>
          <p:spPr bwMode="auto">
            <a:xfrm>
              <a:off x="5561830" y="2827201"/>
              <a:ext cx="1135505" cy="1521759"/>
            </a:xfrm>
            <a:prstGeom prst="rect">
              <a:avLst/>
            </a:prstGeom>
            <a:noFill/>
            <a:extLst>
              <a:ext uri="{909E8E84-426E-40DD-AFC4-6F175D3DCCD1}">
                <a14:hiddenFill xmlns:a14="http://schemas.microsoft.com/office/drawing/2010/main">
                  <a:solidFill>
                    <a:srgbClr val="FFFFFF"/>
                  </a:solidFill>
                </a14:hiddenFill>
              </a:ext>
            </a:extLst>
          </p:spPr>
        </p:pic>
      </p:grpSp>
      <p:pic>
        <p:nvPicPr>
          <p:cNvPr id="26" name="Picture 2" descr="Image result for Maximilian Kolbe">
            <a:extLst>
              <a:ext uri="{FF2B5EF4-FFF2-40B4-BE49-F238E27FC236}">
                <a16:creationId xmlns:a16="http://schemas.microsoft.com/office/drawing/2014/main" id="{CAA13BDE-3B62-48B6-B0C5-3924D1A0F300}"/>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572652" y="1044828"/>
            <a:ext cx="1332353" cy="1715909"/>
          </a:xfrm>
          <a:prstGeom prst="rect">
            <a:avLst/>
          </a:prstGeom>
          <a:noFill/>
          <a:extLst>
            <a:ext uri="{909E8E84-426E-40DD-AFC4-6F175D3DCCD1}">
              <a14:hiddenFill xmlns:a14="http://schemas.microsoft.com/office/drawing/2010/main">
                <a:solidFill>
                  <a:srgbClr val="FFFFFF"/>
                </a:solidFill>
              </a14:hiddenFill>
            </a:ext>
          </a:extLst>
        </p:spPr>
      </p:pic>
      <p:sp>
        <p:nvSpPr>
          <p:cNvPr id="45" name="Rectangle 44">
            <a:extLst>
              <a:ext uri="{FF2B5EF4-FFF2-40B4-BE49-F238E27FC236}">
                <a16:creationId xmlns:a16="http://schemas.microsoft.com/office/drawing/2014/main" id="{C977A84D-9D37-4613-896C-BED59579ECB7}"/>
              </a:ext>
            </a:extLst>
          </p:cNvPr>
          <p:cNvSpPr/>
          <p:nvPr/>
        </p:nvSpPr>
        <p:spPr>
          <a:xfrm>
            <a:off x="4156886" y="1020022"/>
            <a:ext cx="1405769" cy="1656256"/>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B587F924-CC6F-47CD-A8FE-D089AF672E59}"/>
              </a:ext>
            </a:extLst>
          </p:cNvPr>
          <p:cNvSpPr/>
          <p:nvPr/>
        </p:nvSpPr>
        <p:spPr>
          <a:xfrm>
            <a:off x="571130" y="-57362"/>
            <a:ext cx="10691431" cy="830997"/>
          </a:xfrm>
          <a:prstGeom prst="rect">
            <a:avLst/>
          </a:prstGeom>
          <a:noFill/>
        </p:spPr>
        <p:txBody>
          <a:bodyPr wrap="square" lIns="91440" tIns="45720" rIns="91440" bIns="45720">
            <a:spAutoFit/>
          </a:bodyPr>
          <a:lstStyle/>
          <a:p>
            <a:pPr algn="ctr"/>
            <a:r>
              <a:rPr lang="en-GB" sz="4800" b="1" dirty="0">
                <a:ln w="12700">
                  <a:noFill/>
                  <a:prstDash val="solid"/>
                </a:ln>
                <a:latin typeface="Garamond" panose="02020404030301010803" pitchFamily="18" charset="0"/>
              </a:rPr>
              <a:t>STORIES OF POLISH RESISTANCE</a:t>
            </a:r>
          </a:p>
        </p:txBody>
      </p:sp>
      <p:sp>
        <p:nvSpPr>
          <p:cNvPr id="47" name="Rectangle 46">
            <a:extLst>
              <a:ext uri="{FF2B5EF4-FFF2-40B4-BE49-F238E27FC236}">
                <a16:creationId xmlns:a16="http://schemas.microsoft.com/office/drawing/2014/main" id="{B90E6AA6-19E5-4FFC-BD87-C885DFC5A457}"/>
              </a:ext>
            </a:extLst>
          </p:cNvPr>
          <p:cNvSpPr/>
          <p:nvPr/>
        </p:nvSpPr>
        <p:spPr>
          <a:xfrm>
            <a:off x="7099857" y="783688"/>
            <a:ext cx="4898468" cy="5755422"/>
          </a:xfrm>
          <a:prstGeom prst="rect">
            <a:avLst/>
          </a:prstGeom>
        </p:spPr>
        <p:txBody>
          <a:bodyPr wrap="square">
            <a:spAutoFit/>
          </a:bodyPr>
          <a:lstStyle/>
          <a:p>
            <a:pPr algn="ctr"/>
            <a:r>
              <a:rPr lang="en-GB" sz="3200" b="1" dirty="0">
                <a:solidFill>
                  <a:srgbClr val="AB0068"/>
                </a:solidFill>
                <a:latin typeface="Garamond" panose="02020404030301010803" pitchFamily="18" charset="0"/>
              </a:rPr>
              <a:t>Irena Sendler </a:t>
            </a:r>
          </a:p>
          <a:p>
            <a:pPr algn="ctr"/>
            <a:r>
              <a:rPr lang="en-GB" sz="3200" b="1" dirty="0">
                <a:solidFill>
                  <a:srgbClr val="AB0068"/>
                </a:solidFill>
                <a:latin typeface="Garamond" panose="02020404030301010803" pitchFamily="18" charset="0"/>
              </a:rPr>
              <a:t>Maximilian Kolbe </a:t>
            </a:r>
          </a:p>
          <a:p>
            <a:pPr algn="ctr"/>
            <a:r>
              <a:rPr lang="en-GB" sz="3200" b="1" dirty="0">
                <a:solidFill>
                  <a:srgbClr val="AB0068"/>
                </a:solidFill>
                <a:latin typeface="Garamond" panose="02020404030301010803" pitchFamily="18" charset="0"/>
              </a:rPr>
              <a:t>Emanuel </a:t>
            </a:r>
            <a:r>
              <a:rPr lang="en-GB" sz="3200" b="1" dirty="0" err="1">
                <a:solidFill>
                  <a:srgbClr val="AB0068"/>
                </a:solidFill>
                <a:latin typeface="Garamond" panose="02020404030301010803" pitchFamily="18" charset="0"/>
              </a:rPr>
              <a:t>Ringelblum</a:t>
            </a:r>
            <a:endParaRPr lang="en-GB" sz="3200" b="1" dirty="0">
              <a:solidFill>
                <a:srgbClr val="AB0068"/>
              </a:solidFill>
              <a:latin typeface="Garamond" panose="02020404030301010803" pitchFamily="18" charset="0"/>
            </a:endParaRPr>
          </a:p>
          <a:p>
            <a:pPr algn="ctr"/>
            <a:r>
              <a:rPr lang="en-GB" sz="3200" b="1" dirty="0">
                <a:ln w="10160">
                  <a:solidFill>
                    <a:schemeClr val="bg1"/>
                  </a:solidFill>
                  <a:prstDash val="solid"/>
                </a:ln>
                <a:solidFill>
                  <a:srgbClr val="64BEBD"/>
                </a:solidFill>
                <a:effectLst>
                  <a:outerShdw blurRad="38100" dist="22860" dir="5400000" algn="tl" rotWithShape="0">
                    <a:srgbClr val="000000">
                      <a:alpha val="30000"/>
                    </a:srgbClr>
                  </a:outerShdw>
                </a:effectLst>
                <a:latin typeface="Garamond" panose="02020404030301010803" pitchFamily="18" charset="0"/>
              </a:rPr>
              <a:t>Mordechai </a:t>
            </a:r>
            <a:r>
              <a:rPr lang="en-GB" sz="3200" b="1" dirty="0" err="1">
                <a:ln w="10160">
                  <a:solidFill>
                    <a:schemeClr val="bg1"/>
                  </a:solidFill>
                  <a:prstDash val="solid"/>
                </a:ln>
                <a:solidFill>
                  <a:srgbClr val="64BEBD"/>
                </a:solidFill>
                <a:effectLst>
                  <a:outerShdw blurRad="38100" dist="22860" dir="5400000" algn="tl" rotWithShape="0">
                    <a:srgbClr val="000000">
                      <a:alpha val="30000"/>
                    </a:srgbClr>
                  </a:outerShdw>
                </a:effectLst>
                <a:latin typeface="Garamond" panose="02020404030301010803" pitchFamily="18" charset="0"/>
              </a:rPr>
              <a:t>Anielewicz</a:t>
            </a:r>
            <a:endParaRPr lang="en-GB" sz="3200" b="1" dirty="0">
              <a:ln w="10160">
                <a:solidFill>
                  <a:schemeClr val="bg1"/>
                </a:solidFill>
                <a:prstDash val="solid"/>
              </a:ln>
              <a:solidFill>
                <a:srgbClr val="64BEBD"/>
              </a:solidFill>
              <a:effectLst>
                <a:outerShdw blurRad="38100" dist="22860" dir="5400000" algn="tl" rotWithShape="0">
                  <a:srgbClr val="000000">
                    <a:alpha val="30000"/>
                  </a:srgbClr>
                </a:outerShdw>
              </a:effectLst>
              <a:latin typeface="Garamond" panose="02020404030301010803" pitchFamily="18" charset="0"/>
            </a:endParaRPr>
          </a:p>
          <a:p>
            <a:pPr algn="ctr"/>
            <a:r>
              <a:rPr lang="en-GB" sz="3200" b="1" dirty="0">
                <a:solidFill>
                  <a:srgbClr val="AB0068"/>
                </a:solidFill>
                <a:latin typeface="Garamond" panose="02020404030301010803" pitchFamily="18" charset="0"/>
              </a:rPr>
              <a:t>Witold </a:t>
            </a:r>
            <a:r>
              <a:rPr lang="en-GB" sz="3200" b="1" dirty="0" err="1">
                <a:solidFill>
                  <a:srgbClr val="AB0068"/>
                </a:solidFill>
                <a:latin typeface="Garamond" panose="02020404030301010803" pitchFamily="18" charset="0"/>
              </a:rPr>
              <a:t>Pilecki</a:t>
            </a:r>
            <a:r>
              <a:rPr lang="en-GB" sz="3200" b="1" dirty="0">
                <a:solidFill>
                  <a:srgbClr val="AB0068"/>
                </a:solidFill>
                <a:latin typeface="Garamond" panose="02020404030301010803" pitchFamily="18" charset="0"/>
              </a:rPr>
              <a:t> </a:t>
            </a:r>
          </a:p>
          <a:p>
            <a:pPr algn="ctr"/>
            <a:r>
              <a:rPr lang="en-GB" sz="3200" b="1" dirty="0" err="1">
                <a:solidFill>
                  <a:srgbClr val="AB0068"/>
                </a:solidFill>
                <a:latin typeface="Garamond" panose="02020404030301010803" pitchFamily="18" charset="0"/>
              </a:rPr>
              <a:t>Janusz</a:t>
            </a:r>
            <a:r>
              <a:rPr lang="en-GB" sz="3200" b="1" dirty="0">
                <a:solidFill>
                  <a:srgbClr val="AB0068"/>
                </a:solidFill>
                <a:latin typeface="Garamond" panose="02020404030301010803" pitchFamily="18" charset="0"/>
              </a:rPr>
              <a:t> Korczak </a:t>
            </a:r>
            <a:endParaRPr lang="en-GB" sz="2800" b="1" dirty="0">
              <a:solidFill>
                <a:srgbClr val="AB0068"/>
              </a:solidFill>
              <a:latin typeface="Garamond" panose="02020404030301010803" pitchFamily="18" charset="0"/>
              <a:ea typeface="Calibri" panose="020F0502020204030204" pitchFamily="34" charset="0"/>
              <a:cs typeface="Times New Roman" panose="02020603050405020304" pitchFamily="18" charset="0"/>
            </a:endParaRPr>
          </a:p>
          <a:p>
            <a:pPr algn="ctr"/>
            <a:r>
              <a:rPr lang="en-GB" sz="3200" b="1" dirty="0">
                <a:solidFill>
                  <a:srgbClr val="AB0068"/>
                </a:solidFill>
                <a:latin typeface="Garamond" panose="02020404030301010803" pitchFamily="18" charset="0"/>
              </a:rPr>
              <a:t>Jan </a:t>
            </a:r>
            <a:r>
              <a:rPr lang="en-GB" sz="3200" b="1" dirty="0" err="1">
                <a:solidFill>
                  <a:srgbClr val="AB0068"/>
                </a:solidFill>
                <a:latin typeface="Garamond" panose="02020404030301010803" pitchFamily="18" charset="0"/>
              </a:rPr>
              <a:t>Karski</a:t>
            </a:r>
            <a:endParaRPr lang="en-GB" sz="3200" b="1" dirty="0">
              <a:solidFill>
                <a:srgbClr val="AB0068"/>
              </a:solidFill>
              <a:latin typeface="Garamond" panose="02020404030301010803" pitchFamily="18" charset="0"/>
            </a:endParaRPr>
          </a:p>
          <a:p>
            <a:pPr algn="ctr"/>
            <a:r>
              <a:rPr lang="en-GB" sz="3200" b="1" dirty="0" err="1">
                <a:solidFill>
                  <a:srgbClr val="AB0068"/>
                </a:solidFill>
                <a:latin typeface="Garamond" panose="02020404030301010803" pitchFamily="18" charset="0"/>
              </a:rPr>
              <a:t>Zofia</a:t>
            </a:r>
            <a:r>
              <a:rPr lang="en-GB" sz="3200" b="1" dirty="0">
                <a:solidFill>
                  <a:srgbClr val="AB0068"/>
                </a:solidFill>
                <a:latin typeface="Garamond" panose="02020404030301010803" pitchFamily="18" charset="0"/>
              </a:rPr>
              <a:t> </a:t>
            </a:r>
            <a:r>
              <a:rPr lang="en-GB" sz="3200" b="1" dirty="0" err="1">
                <a:solidFill>
                  <a:srgbClr val="AB0068"/>
                </a:solidFill>
                <a:latin typeface="Garamond" panose="02020404030301010803" pitchFamily="18" charset="0"/>
              </a:rPr>
              <a:t>Kossak-Szczucka</a:t>
            </a:r>
            <a:endParaRPr lang="en-GB" sz="3200" b="1" dirty="0">
              <a:solidFill>
                <a:srgbClr val="AB0068"/>
              </a:solidFill>
              <a:latin typeface="Garamond" panose="02020404030301010803" pitchFamily="18" charset="0"/>
            </a:endParaRPr>
          </a:p>
          <a:p>
            <a:pPr algn="ctr"/>
            <a:r>
              <a:rPr lang="en-GB" sz="3200" b="1" dirty="0">
                <a:solidFill>
                  <a:srgbClr val="AB0068"/>
                </a:solidFill>
                <a:latin typeface="Garamond" panose="02020404030301010803" pitchFamily="18" charset="0"/>
              </a:rPr>
              <a:t>Father </a:t>
            </a:r>
            <a:r>
              <a:rPr lang="en-GB" sz="3200" b="1" dirty="0" err="1">
                <a:solidFill>
                  <a:srgbClr val="AB0068"/>
                </a:solidFill>
                <a:latin typeface="Garamond" panose="02020404030301010803" pitchFamily="18" charset="0"/>
              </a:rPr>
              <a:t>Marceli</a:t>
            </a:r>
            <a:r>
              <a:rPr lang="en-GB" sz="3200" b="1" dirty="0">
                <a:solidFill>
                  <a:srgbClr val="AB0068"/>
                </a:solidFill>
                <a:latin typeface="Garamond" panose="02020404030301010803" pitchFamily="18" charset="0"/>
              </a:rPr>
              <a:t> </a:t>
            </a:r>
            <a:r>
              <a:rPr lang="en-GB" sz="3200" b="1" dirty="0" err="1">
                <a:solidFill>
                  <a:srgbClr val="AB0068"/>
                </a:solidFill>
                <a:latin typeface="Garamond" panose="02020404030301010803" pitchFamily="18" charset="0"/>
              </a:rPr>
              <a:t>Godlewski</a:t>
            </a:r>
            <a:r>
              <a:rPr lang="en-GB" sz="3200" dirty="0">
                <a:solidFill>
                  <a:srgbClr val="AB0068"/>
                </a:solidFill>
                <a:latin typeface="Garamond" panose="02020404030301010803" pitchFamily="18" charset="0"/>
              </a:rPr>
              <a:t> </a:t>
            </a:r>
          </a:p>
          <a:p>
            <a:pPr algn="ctr"/>
            <a:r>
              <a:rPr lang="en-GB" sz="3200" b="1" dirty="0">
                <a:solidFill>
                  <a:srgbClr val="AB0068"/>
                </a:solidFill>
                <a:latin typeface="Garamond" panose="02020404030301010803" pitchFamily="18" charset="0"/>
              </a:rPr>
              <a:t>Jan and Antonina </a:t>
            </a:r>
            <a:r>
              <a:rPr lang="en-GB" sz="3200" b="1" dirty="0" err="1">
                <a:solidFill>
                  <a:srgbClr val="AB0068"/>
                </a:solidFill>
                <a:latin typeface="Garamond" panose="02020404030301010803" pitchFamily="18" charset="0"/>
              </a:rPr>
              <a:t>Zabinski</a:t>
            </a:r>
            <a:endParaRPr lang="en-GB" sz="2800" b="1" dirty="0">
              <a:solidFill>
                <a:srgbClr val="AB0068"/>
              </a:solidFill>
              <a:latin typeface="Garamond" panose="02020404030301010803" pitchFamily="18" charset="0"/>
              <a:ea typeface="Calibri" panose="020F0502020204030204" pitchFamily="34" charset="0"/>
              <a:cs typeface="Times New Roman" panose="02020603050405020304" pitchFamily="18" charset="0"/>
            </a:endParaRPr>
          </a:p>
          <a:p>
            <a:pPr algn="ctr"/>
            <a:r>
              <a:rPr lang="en-US" sz="3200" b="1" dirty="0">
                <a:solidFill>
                  <a:srgbClr val="AB0068"/>
                </a:solidFill>
                <a:latin typeface="Garamond" panose="02020404030301010803" pitchFamily="18" charset="0"/>
              </a:rPr>
              <a:t>Józef &amp; </a:t>
            </a:r>
            <a:r>
              <a:rPr lang="en-US" sz="3200" b="1" dirty="0" err="1">
                <a:solidFill>
                  <a:srgbClr val="AB0068"/>
                </a:solidFill>
                <a:latin typeface="Garamond" panose="02020404030301010803" pitchFamily="18" charset="0"/>
              </a:rPr>
              <a:t>Wiktoria</a:t>
            </a:r>
            <a:r>
              <a:rPr lang="en-US" sz="3200" b="1" dirty="0">
                <a:solidFill>
                  <a:srgbClr val="AB0068"/>
                </a:solidFill>
                <a:latin typeface="Garamond" panose="02020404030301010803" pitchFamily="18" charset="0"/>
              </a:rPr>
              <a:t> </a:t>
            </a:r>
            <a:r>
              <a:rPr lang="en-US" sz="3200" b="1" dirty="0" err="1">
                <a:solidFill>
                  <a:srgbClr val="AB0068"/>
                </a:solidFill>
                <a:latin typeface="Garamond" panose="02020404030301010803" pitchFamily="18" charset="0"/>
              </a:rPr>
              <a:t>Ulma</a:t>
            </a:r>
            <a:endParaRPr lang="en-GB" sz="3200" b="1" dirty="0">
              <a:solidFill>
                <a:srgbClr val="AB0068"/>
              </a:solidFill>
              <a:latin typeface="Garamond" panose="02020404030301010803" pitchFamily="18" charset="0"/>
            </a:endParaRPr>
          </a:p>
          <a:p>
            <a:endParaRPr lang="en-GB" sz="1600" b="1" dirty="0">
              <a:solidFill>
                <a:srgbClr val="BE4A8C"/>
              </a:solidFill>
              <a:latin typeface="Garamond" panose="02020404030301010803" pitchFamily="18" charset="0"/>
              <a:ea typeface="Calibri" panose="020F0502020204030204" pitchFamily="34" charset="0"/>
              <a:cs typeface="Times New Roman" panose="02020603050405020304" pitchFamily="18" charset="0"/>
            </a:endParaRPr>
          </a:p>
        </p:txBody>
      </p:sp>
      <p:pic>
        <p:nvPicPr>
          <p:cNvPr id="27" name="Picture 26">
            <a:extLst>
              <a:ext uri="{FF2B5EF4-FFF2-40B4-BE49-F238E27FC236}">
                <a16:creationId xmlns:a16="http://schemas.microsoft.com/office/drawing/2014/main" id="{28A899F6-5F8C-4CAE-A736-284D468672C3}"/>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3234896" y="5294885"/>
            <a:ext cx="2242341" cy="961158"/>
          </a:xfrm>
          <a:prstGeom prst="rect">
            <a:avLst/>
          </a:prstGeom>
        </p:spPr>
      </p:pic>
      <p:sp>
        <p:nvSpPr>
          <p:cNvPr id="36" name="Rectangle 35">
            <a:extLst>
              <a:ext uri="{FF2B5EF4-FFF2-40B4-BE49-F238E27FC236}">
                <a16:creationId xmlns:a16="http://schemas.microsoft.com/office/drawing/2014/main" id="{74C58007-9CF8-4A48-9278-9E309BB3B41E}"/>
              </a:ext>
            </a:extLst>
          </p:cNvPr>
          <p:cNvSpPr/>
          <p:nvPr/>
        </p:nvSpPr>
        <p:spPr>
          <a:xfrm>
            <a:off x="1724790" y="5658873"/>
            <a:ext cx="1606685" cy="369332"/>
          </a:xfrm>
          <a:prstGeom prst="rect">
            <a:avLst/>
          </a:prstGeom>
        </p:spPr>
        <p:txBody>
          <a:bodyPr wrap="square">
            <a:spAutoFit/>
          </a:bodyPr>
          <a:lstStyle/>
          <a:p>
            <a:r>
              <a:rPr lang="en-GB" b="1" dirty="0">
                <a:solidFill>
                  <a:schemeClr val="bg1"/>
                </a:solidFill>
                <a:effectLst>
                  <a:outerShdw blurRad="38100" dist="38100" dir="2700000" algn="tl">
                    <a:srgbClr val="000000">
                      <a:alpha val="43137"/>
                    </a:srgbClr>
                  </a:outerShdw>
                </a:effectLst>
                <a:latin typeface="Garamond" panose="02020404030301010803" pitchFamily="18" charset="0"/>
                <a:ea typeface="Calibri" panose="020F0502020204030204" pitchFamily="34" charset="0"/>
                <a:cs typeface="Times New Roman" panose="02020603050405020304" pitchFamily="18" charset="0"/>
              </a:rPr>
              <a:t>Created by</a:t>
            </a:r>
            <a:endParaRPr lang="en-GB" dirty="0">
              <a:solidFill>
                <a:schemeClr val="bg1"/>
              </a:solidFill>
              <a:effectLst>
                <a:outerShdw blurRad="38100" dist="38100" dir="2700000" algn="tl">
                  <a:srgbClr val="000000">
                    <a:alpha val="43137"/>
                  </a:srgbClr>
                </a:outerShdw>
              </a:effectLst>
              <a:latin typeface="Garamond" panose="02020404030301010803" pitchFamily="18" charset="0"/>
            </a:endParaRPr>
          </a:p>
        </p:txBody>
      </p:sp>
    </p:spTree>
    <p:extLst>
      <p:ext uri="{BB962C8B-B14F-4D97-AF65-F5344CB8AC3E}">
        <p14:creationId xmlns:p14="http://schemas.microsoft.com/office/powerpoint/2010/main" val="563408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3528" y="822033"/>
            <a:ext cx="11896232" cy="5919612"/>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61DEB93B-8059-44F1-B026-95F1472EB967}"/>
              </a:ext>
            </a:extLst>
          </p:cNvPr>
          <p:cNvSpPr/>
          <p:nvPr/>
        </p:nvSpPr>
        <p:spPr>
          <a:xfrm>
            <a:off x="67035" y="62491"/>
            <a:ext cx="12336059" cy="584775"/>
          </a:xfrm>
          <a:prstGeom prst="rect">
            <a:avLst/>
          </a:prstGeom>
          <a:noFill/>
        </p:spPr>
        <p:txBody>
          <a:bodyPr wrap="square" lIns="91440" tIns="45720" rIns="91440" bIns="45720">
            <a:spAutoFit/>
          </a:bodyPr>
          <a:lstStyle/>
          <a:p>
            <a:r>
              <a:rPr lang="en-GB" sz="2800" b="1" dirty="0">
                <a:ln w="12700">
                  <a:noFill/>
                  <a:prstDash val="solid"/>
                </a:ln>
                <a:latin typeface="Garamond" panose="02020404030301010803" pitchFamily="18" charset="0"/>
              </a:rPr>
              <a:t>MORDECHAI ANIELEWICZ 1919–1943 </a:t>
            </a:r>
            <a:r>
              <a:rPr lang="en-GB" sz="3200" b="1" dirty="0">
                <a:ln w="12700">
                  <a:noFill/>
                  <a:prstDash val="solid"/>
                </a:ln>
                <a:latin typeface="Garamond" panose="02020404030301010803" pitchFamily="18" charset="0"/>
              </a:rPr>
              <a:t>&amp; The Warsaw Ghetto Uprising</a:t>
            </a:r>
          </a:p>
        </p:txBody>
      </p:sp>
      <p:sp>
        <p:nvSpPr>
          <p:cNvPr id="11" name="Rectangle 10">
            <a:extLst>
              <a:ext uri="{FF2B5EF4-FFF2-40B4-BE49-F238E27FC236}">
                <a16:creationId xmlns:a16="http://schemas.microsoft.com/office/drawing/2014/main" id="{269DE9B4-22A7-4AB7-B9A1-6FEA08F57338}"/>
              </a:ext>
            </a:extLst>
          </p:cNvPr>
          <p:cNvSpPr/>
          <p:nvPr/>
        </p:nvSpPr>
        <p:spPr>
          <a:xfrm>
            <a:off x="701168" y="1702674"/>
            <a:ext cx="7135501" cy="1754326"/>
          </a:xfrm>
          <a:prstGeom prst="rect">
            <a:avLst/>
          </a:prstGeom>
        </p:spPr>
        <p:txBody>
          <a:bodyPr wrap="square">
            <a:spAutoFit/>
          </a:bodyPr>
          <a:lstStyle/>
          <a:p>
            <a:pPr algn="ctr"/>
            <a:r>
              <a:rPr lang="en-GB" dirty="0">
                <a:latin typeface="Garamond" panose="02020404030301010803" pitchFamily="18" charset="0"/>
                <a:cs typeface="Arial" panose="020B0604020202020204" pitchFamily="34" charset="0"/>
              </a:rPr>
              <a:t>Mordechai </a:t>
            </a:r>
            <a:r>
              <a:rPr lang="en-GB" dirty="0" err="1">
                <a:latin typeface="Garamond" panose="02020404030301010803" pitchFamily="18" charset="0"/>
                <a:cs typeface="Arial" panose="020B0604020202020204" pitchFamily="34" charset="0"/>
              </a:rPr>
              <a:t>Anielewicz</a:t>
            </a:r>
            <a:r>
              <a:rPr lang="en-GB" dirty="0">
                <a:latin typeface="Garamond" panose="02020404030301010803" pitchFamily="18" charset="0"/>
                <a:cs typeface="Arial" panose="020B0604020202020204" pitchFamily="34" charset="0"/>
              </a:rPr>
              <a:t> was the leader of the Jewish Resistance fighters that fought back against the German Army between 19</a:t>
            </a:r>
            <a:r>
              <a:rPr lang="en-GB" baseline="30000" dirty="0">
                <a:latin typeface="Garamond" panose="02020404030301010803" pitchFamily="18" charset="0"/>
                <a:cs typeface="Arial" panose="020B0604020202020204" pitchFamily="34" charset="0"/>
              </a:rPr>
              <a:t>th</a:t>
            </a:r>
            <a:r>
              <a:rPr lang="en-GB" dirty="0">
                <a:latin typeface="Garamond" panose="02020404030301010803" pitchFamily="18" charset="0"/>
                <a:cs typeface="Arial" panose="020B0604020202020204" pitchFamily="34" charset="0"/>
              </a:rPr>
              <a:t> April and 8</a:t>
            </a:r>
            <a:r>
              <a:rPr lang="en-GB" baseline="30000" dirty="0">
                <a:latin typeface="Garamond" panose="02020404030301010803" pitchFamily="18" charset="0"/>
                <a:cs typeface="Arial" panose="020B0604020202020204" pitchFamily="34" charset="0"/>
              </a:rPr>
              <a:t>th</a:t>
            </a:r>
            <a:r>
              <a:rPr lang="en-GB" dirty="0">
                <a:latin typeface="Garamond" panose="02020404030301010803" pitchFamily="18" charset="0"/>
                <a:cs typeface="Arial" panose="020B0604020202020204" pitchFamily="34" charset="0"/>
              </a:rPr>
              <a:t> May in what remained of the Warsaw Ghetto. By that time the vast majority of the ghetto’s residents had been sent to Treblinka death camp and it was when the Germans attempted to deport the rest that </a:t>
            </a:r>
            <a:r>
              <a:rPr lang="en-GB" dirty="0" err="1">
                <a:latin typeface="Garamond" panose="02020404030301010803" pitchFamily="18" charset="0"/>
                <a:cs typeface="Arial" panose="020B0604020202020204" pitchFamily="34" charset="0"/>
              </a:rPr>
              <a:t>Anielewicz’s</a:t>
            </a:r>
            <a:r>
              <a:rPr lang="en-GB" dirty="0">
                <a:latin typeface="Garamond" panose="02020404030301010803" pitchFamily="18" charset="0"/>
                <a:cs typeface="Arial" panose="020B0604020202020204" pitchFamily="34" charset="0"/>
              </a:rPr>
              <a:t> fighters attacked. </a:t>
            </a:r>
          </a:p>
          <a:p>
            <a:pPr algn="ctr"/>
            <a:endParaRPr lang="en-GB" dirty="0">
              <a:latin typeface="Garamond" panose="02020404030301010803" pitchFamily="18" charset="0"/>
              <a:cs typeface="Arial" panose="020B0604020202020204" pitchFamily="34" charset="0"/>
            </a:endParaRPr>
          </a:p>
        </p:txBody>
      </p:sp>
      <p:sp>
        <p:nvSpPr>
          <p:cNvPr id="12" name="Rectangle 11">
            <a:extLst>
              <a:ext uri="{FF2B5EF4-FFF2-40B4-BE49-F238E27FC236}">
                <a16:creationId xmlns:a16="http://schemas.microsoft.com/office/drawing/2014/main" id="{081863A4-B0B9-445D-8173-F17E2E3879BC}"/>
              </a:ext>
            </a:extLst>
          </p:cNvPr>
          <p:cNvSpPr/>
          <p:nvPr/>
        </p:nvSpPr>
        <p:spPr>
          <a:xfrm>
            <a:off x="633053" y="3732125"/>
            <a:ext cx="7533313" cy="1477328"/>
          </a:xfrm>
          <a:prstGeom prst="rect">
            <a:avLst/>
          </a:prstGeom>
        </p:spPr>
        <p:txBody>
          <a:bodyPr wrap="square">
            <a:spAutoFit/>
          </a:bodyPr>
          <a:lstStyle/>
          <a:p>
            <a:pPr algn="ctr"/>
            <a:r>
              <a:rPr lang="en-GB" dirty="0">
                <a:latin typeface="Garamond" panose="02020404030301010803" pitchFamily="18" charset="0"/>
                <a:cs typeface="Arial" panose="020B0604020202020204" pitchFamily="34" charset="0"/>
              </a:rPr>
              <a:t>There was no realistic hope of a military victory – this Warsaw Ghetto Uprising was purely a final act of resistance in response to the atrocious violence that had been inflicted on the Jews of Warsaw over the previous three and a half years. It was an opportunity to get some revenge for the murderous attacks that had been visited upon their fellow Jews – a change to die with some dignity</a:t>
            </a:r>
          </a:p>
        </p:txBody>
      </p:sp>
      <p:pic>
        <p:nvPicPr>
          <p:cNvPr id="14" name="Picture 13" descr="http://www.holocaustresearchproject.org/ghettos/images/Mordechar%20Anielewicz.jpg">
            <a:extLst>
              <a:ext uri="{FF2B5EF4-FFF2-40B4-BE49-F238E27FC236}">
                <a16:creationId xmlns:a16="http://schemas.microsoft.com/office/drawing/2014/main" id="{F4CDF1C1-AB7D-46D3-9C77-0A546A819276}"/>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18669" y="1820739"/>
            <a:ext cx="3072163" cy="3373449"/>
          </a:xfrm>
          <a:prstGeom prst="rect">
            <a:avLst/>
          </a:prstGeom>
          <a:noFill/>
          <a:ln>
            <a:noFill/>
          </a:ln>
        </p:spPr>
      </p:pic>
    </p:spTree>
    <p:extLst>
      <p:ext uri="{BB962C8B-B14F-4D97-AF65-F5344CB8AC3E}">
        <p14:creationId xmlns:p14="http://schemas.microsoft.com/office/powerpoint/2010/main" val="1074054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035" y="897324"/>
            <a:ext cx="11896232" cy="5771276"/>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61DEB93B-8059-44F1-B026-95F1472EB967}"/>
              </a:ext>
            </a:extLst>
          </p:cNvPr>
          <p:cNvSpPr/>
          <p:nvPr/>
        </p:nvSpPr>
        <p:spPr>
          <a:xfrm>
            <a:off x="67035" y="62491"/>
            <a:ext cx="12336059" cy="584775"/>
          </a:xfrm>
          <a:prstGeom prst="rect">
            <a:avLst/>
          </a:prstGeom>
          <a:noFill/>
        </p:spPr>
        <p:txBody>
          <a:bodyPr wrap="square" lIns="91440" tIns="45720" rIns="91440" bIns="45720">
            <a:spAutoFit/>
          </a:bodyPr>
          <a:lstStyle/>
          <a:p>
            <a:r>
              <a:rPr lang="en-GB" sz="2800" b="1" dirty="0">
                <a:ln w="12700">
                  <a:noFill/>
                  <a:prstDash val="solid"/>
                </a:ln>
                <a:latin typeface="Garamond" panose="02020404030301010803" pitchFamily="18" charset="0"/>
              </a:rPr>
              <a:t>MORDECHAI ANIELEWICZ 1919–1943 </a:t>
            </a:r>
            <a:r>
              <a:rPr lang="en-GB" sz="3200" b="1" dirty="0">
                <a:ln w="12700">
                  <a:noFill/>
                  <a:prstDash val="solid"/>
                </a:ln>
                <a:latin typeface="Garamond" panose="02020404030301010803" pitchFamily="18" charset="0"/>
              </a:rPr>
              <a:t>&amp; The Warsaw Ghetto Uprising</a:t>
            </a:r>
          </a:p>
        </p:txBody>
      </p:sp>
      <p:sp>
        <p:nvSpPr>
          <p:cNvPr id="5" name="Rectangle 4">
            <a:extLst>
              <a:ext uri="{FF2B5EF4-FFF2-40B4-BE49-F238E27FC236}">
                <a16:creationId xmlns:a16="http://schemas.microsoft.com/office/drawing/2014/main" id="{6A7FBCC3-22C9-4E4C-803E-6F3E5701B9B4}"/>
              </a:ext>
            </a:extLst>
          </p:cNvPr>
          <p:cNvSpPr/>
          <p:nvPr/>
        </p:nvSpPr>
        <p:spPr>
          <a:xfrm>
            <a:off x="5062829" y="2136338"/>
            <a:ext cx="5783004" cy="2585323"/>
          </a:xfrm>
          <a:prstGeom prst="rect">
            <a:avLst/>
          </a:prstGeom>
        </p:spPr>
        <p:txBody>
          <a:bodyPr wrap="square">
            <a:spAutoFit/>
          </a:bodyPr>
          <a:lstStyle/>
          <a:p>
            <a:pPr algn="ctr"/>
            <a:r>
              <a:rPr lang="en-GB" dirty="0" err="1">
                <a:latin typeface="Garamond" panose="02020404030301010803" pitchFamily="18" charset="0"/>
                <a:cs typeface="Arial" panose="020B0604020202020204" pitchFamily="34" charset="0"/>
              </a:rPr>
              <a:t>Anielewicz</a:t>
            </a:r>
            <a:r>
              <a:rPr lang="en-GB" dirty="0">
                <a:latin typeface="Garamond" panose="02020404030301010803" pitchFamily="18" charset="0"/>
                <a:cs typeface="Arial" panose="020B0604020202020204" pitchFamily="34" charset="0"/>
              </a:rPr>
              <a:t> was 20 when the Germans invaded Poland in September 1939. Aware of the dangers that Polish Jews were going to be subjected to, he joined an organisation that tried to set up an escape route through Romania, which shared a border with Poland at the time. </a:t>
            </a:r>
            <a:r>
              <a:rPr lang="en-GB" dirty="0">
                <a:latin typeface="Garamond" panose="02020404030301010803" pitchFamily="18" charset="0"/>
              </a:rPr>
              <a:t>However, he was imprisoned by Soviet troops and, on release, returned to Warsaw. By mid-1941 he had began to train youth groups in the ghetto in armed resistance and reached out to other underground movements to help supply weapons for a possible uprising. </a:t>
            </a:r>
            <a:endParaRPr lang="en-GB" dirty="0">
              <a:latin typeface="Garamond" panose="02020404030301010803" pitchFamily="18" charset="0"/>
              <a:cs typeface="Arial" panose="020B0604020202020204" pitchFamily="34" charset="0"/>
            </a:endParaRPr>
          </a:p>
        </p:txBody>
      </p:sp>
      <p:pic>
        <p:nvPicPr>
          <p:cNvPr id="12" name="Picture 11" descr="A vintage photo of a group of people posing for the camera&#10;&#10;Description automatically generated">
            <a:extLst>
              <a:ext uri="{FF2B5EF4-FFF2-40B4-BE49-F238E27FC236}">
                <a16:creationId xmlns:a16="http://schemas.microsoft.com/office/drawing/2014/main" id="{1D44FFC1-4059-418E-98E8-6ADA97C72CA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6151" y="1282579"/>
            <a:ext cx="3217562" cy="4251778"/>
          </a:xfrm>
          <a:prstGeom prst="rect">
            <a:avLst/>
          </a:prstGeom>
        </p:spPr>
      </p:pic>
      <p:sp>
        <p:nvSpPr>
          <p:cNvPr id="13" name="Rectangle 12">
            <a:extLst>
              <a:ext uri="{FF2B5EF4-FFF2-40B4-BE49-F238E27FC236}">
                <a16:creationId xmlns:a16="http://schemas.microsoft.com/office/drawing/2014/main" id="{50CFA7E9-F867-491C-B620-A8F928ABF453}"/>
              </a:ext>
            </a:extLst>
          </p:cNvPr>
          <p:cNvSpPr/>
          <p:nvPr/>
        </p:nvSpPr>
        <p:spPr>
          <a:xfrm>
            <a:off x="798833" y="5596446"/>
            <a:ext cx="3532197" cy="646331"/>
          </a:xfrm>
          <a:prstGeom prst="rect">
            <a:avLst/>
          </a:prstGeom>
        </p:spPr>
        <p:txBody>
          <a:bodyPr wrap="square">
            <a:spAutoFit/>
          </a:bodyPr>
          <a:lstStyle/>
          <a:p>
            <a:pPr algn="ctr">
              <a:spcAft>
                <a:spcPts val="2250"/>
              </a:spcAft>
            </a:pPr>
            <a:r>
              <a:rPr lang="en-GB" sz="1200" i="1" dirty="0">
                <a:latin typeface="Garamond" panose="02020404030301010803" pitchFamily="18" charset="0"/>
                <a:cs typeface="Arial" panose="020B0604020202020204" pitchFamily="34" charset="0"/>
              </a:rPr>
              <a:t>Mordechai </a:t>
            </a:r>
            <a:r>
              <a:rPr lang="en-GB" sz="1200" i="1" dirty="0" err="1">
                <a:latin typeface="Garamond" panose="02020404030301010803" pitchFamily="18" charset="0"/>
                <a:cs typeface="Arial" panose="020B0604020202020204" pitchFamily="34" charset="0"/>
              </a:rPr>
              <a:t>Anielewicz</a:t>
            </a:r>
            <a:r>
              <a:rPr lang="en-GB" sz="1200" i="1" dirty="0">
                <a:latin typeface="Garamond" panose="02020404030301010803" pitchFamily="18" charset="0"/>
                <a:cs typeface="Arial" panose="020B0604020202020204" pitchFamily="34" charset="0"/>
              </a:rPr>
              <a:t>  (top right) with other members of the youth movement he was part of before the war which became a crucial part of the Ghetto Uprising in April 1943.</a:t>
            </a:r>
            <a:endParaRPr lang="en-GB" sz="1200" i="1" dirty="0">
              <a:solidFill>
                <a:srgbClr val="333333"/>
              </a:solidFill>
              <a:latin typeface="Garamond" panose="02020404030301010803" pitchFamily="18" charset="0"/>
            </a:endParaRPr>
          </a:p>
        </p:txBody>
      </p:sp>
    </p:spTree>
    <p:extLst>
      <p:ext uri="{BB962C8B-B14F-4D97-AF65-F5344CB8AC3E}">
        <p14:creationId xmlns:p14="http://schemas.microsoft.com/office/powerpoint/2010/main" val="3135039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40BDACD-85D1-4492-B497-F53D63689075}"/>
              </a:ext>
            </a:extLst>
          </p:cNvPr>
          <p:cNvSpPr/>
          <p:nvPr/>
        </p:nvSpPr>
        <p:spPr>
          <a:xfrm>
            <a:off x="12143206" y="274320"/>
            <a:ext cx="45719" cy="6583680"/>
          </a:xfrm>
          <a:prstGeom prst="rect">
            <a:avLst/>
          </a:prstGeom>
          <a:solidFill>
            <a:srgbClr val="82AF6E"/>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Garamond" panose="02020404030301010803" pitchFamily="18" charset="0"/>
            </a:endParaRPr>
          </a:p>
        </p:txBody>
      </p:sp>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905" y="818472"/>
            <a:ext cx="11790431" cy="5830551"/>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6352A54F-7AB9-46B6-BEA5-36BE23F5DF91}"/>
              </a:ext>
            </a:extLst>
          </p:cNvPr>
          <p:cNvSpPr/>
          <p:nvPr/>
        </p:nvSpPr>
        <p:spPr>
          <a:xfrm>
            <a:off x="67035" y="62491"/>
            <a:ext cx="12336059" cy="584775"/>
          </a:xfrm>
          <a:prstGeom prst="rect">
            <a:avLst/>
          </a:prstGeom>
          <a:noFill/>
        </p:spPr>
        <p:txBody>
          <a:bodyPr wrap="square" lIns="91440" tIns="45720" rIns="91440" bIns="45720">
            <a:spAutoFit/>
          </a:bodyPr>
          <a:lstStyle/>
          <a:p>
            <a:r>
              <a:rPr lang="en-GB" sz="2800" b="1" dirty="0">
                <a:ln w="12700">
                  <a:noFill/>
                  <a:prstDash val="solid"/>
                </a:ln>
                <a:latin typeface="Garamond" panose="02020404030301010803" pitchFamily="18" charset="0"/>
              </a:rPr>
              <a:t>MORDECHAI ANIELEWICZ 1919–1943 </a:t>
            </a:r>
            <a:r>
              <a:rPr lang="en-GB" sz="3200" b="1" dirty="0">
                <a:ln w="12700">
                  <a:noFill/>
                  <a:prstDash val="solid"/>
                </a:ln>
                <a:latin typeface="Garamond" panose="02020404030301010803" pitchFamily="18" charset="0"/>
              </a:rPr>
              <a:t>&amp; The Warsaw Ghetto Uprising</a:t>
            </a:r>
          </a:p>
        </p:txBody>
      </p:sp>
      <p:pic>
        <p:nvPicPr>
          <p:cNvPr id="18" name="Picture 17" descr="A group of people posing for a photo&#10;&#10;Description automatically generated">
            <a:extLst>
              <a:ext uri="{FF2B5EF4-FFF2-40B4-BE49-F238E27FC236}">
                <a16:creationId xmlns:a16="http://schemas.microsoft.com/office/drawing/2014/main" id="{F3F47EB3-D5CD-4A84-A7BC-00A08E6B70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029" y="1176093"/>
            <a:ext cx="4495423" cy="2390067"/>
          </a:xfrm>
          <a:prstGeom prst="rect">
            <a:avLst/>
          </a:prstGeom>
        </p:spPr>
      </p:pic>
      <p:sp>
        <p:nvSpPr>
          <p:cNvPr id="10" name="Rectangle 9">
            <a:extLst>
              <a:ext uri="{FF2B5EF4-FFF2-40B4-BE49-F238E27FC236}">
                <a16:creationId xmlns:a16="http://schemas.microsoft.com/office/drawing/2014/main" id="{A35A8DA9-9745-46C2-8BEB-A73D96E178E7}"/>
              </a:ext>
            </a:extLst>
          </p:cNvPr>
          <p:cNvSpPr/>
          <p:nvPr/>
        </p:nvSpPr>
        <p:spPr>
          <a:xfrm>
            <a:off x="5533894" y="1338458"/>
            <a:ext cx="5878161" cy="2308324"/>
          </a:xfrm>
          <a:prstGeom prst="rect">
            <a:avLst/>
          </a:prstGeom>
        </p:spPr>
        <p:txBody>
          <a:bodyPr wrap="square">
            <a:spAutoFit/>
          </a:bodyPr>
          <a:lstStyle/>
          <a:p>
            <a:pPr algn="ctr"/>
            <a:r>
              <a:rPr lang="en-GB" dirty="0" err="1">
                <a:solidFill>
                  <a:srgbClr val="000000"/>
                </a:solidFill>
                <a:latin typeface="Garamond" panose="02020404030301010803" pitchFamily="18" charset="0"/>
                <a:ea typeface="Times New Roman" panose="02020603050405020304" pitchFamily="18" charset="0"/>
              </a:rPr>
              <a:t>Anielewicz</a:t>
            </a:r>
            <a:r>
              <a:rPr lang="en-GB" dirty="0">
                <a:solidFill>
                  <a:srgbClr val="000000"/>
                </a:solidFill>
                <a:latin typeface="Garamond" panose="02020404030301010803" pitchFamily="18" charset="0"/>
                <a:ea typeface="Times New Roman" panose="02020603050405020304" pitchFamily="18" charset="0"/>
              </a:rPr>
              <a:t> was engaged in underground work in southern Poland when he learnt about the deportations from Warsaw. He immediately returned to the capital with the intention of organising an armed resistance movement against the Germans. Previously the leaders of the Warsaw Ghetto were reluctant to sanction attacks on the occupiers for fear of inciting even more reprisals. But attitudes changed after the deportations – few realistically expected to survive the war. </a:t>
            </a:r>
            <a:endParaRPr lang="en-GB" dirty="0">
              <a:latin typeface="Garamond" panose="02020404030301010803" pitchFamily="18" charset="0"/>
            </a:endParaRPr>
          </a:p>
        </p:txBody>
      </p:sp>
      <p:sp>
        <p:nvSpPr>
          <p:cNvPr id="23" name="Rectangle 22">
            <a:extLst>
              <a:ext uri="{FF2B5EF4-FFF2-40B4-BE49-F238E27FC236}">
                <a16:creationId xmlns:a16="http://schemas.microsoft.com/office/drawing/2014/main" id="{29A44DB9-78F7-479B-96F0-AF2CD63B50F3}"/>
              </a:ext>
            </a:extLst>
          </p:cNvPr>
          <p:cNvSpPr/>
          <p:nvPr/>
        </p:nvSpPr>
        <p:spPr>
          <a:xfrm>
            <a:off x="1870003" y="4096906"/>
            <a:ext cx="8730122" cy="2031325"/>
          </a:xfrm>
          <a:prstGeom prst="rect">
            <a:avLst/>
          </a:prstGeom>
        </p:spPr>
        <p:txBody>
          <a:bodyPr wrap="square">
            <a:spAutoFit/>
          </a:bodyPr>
          <a:lstStyle/>
          <a:p>
            <a:pPr algn="ctr"/>
            <a:r>
              <a:rPr lang="en-GB" dirty="0">
                <a:solidFill>
                  <a:srgbClr val="000000"/>
                </a:solidFill>
                <a:latin typeface="Garamond" panose="02020404030301010803" pitchFamily="18" charset="0"/>
                <a:ea typeface="Times New Roman" panose="02020603050405020304" pitchFamily="18" charset="0"/>
              </a:rPr>
              <a:t>The deportations to Treblinka during the summer of 1942 reduced the population of The Warsaw Ghetto drastically. As a result, the southern part of the former ghetto was subsumed into the rest of the city and most of the wall that had previously separated the Jewish population from the rest of the city was demolished. Consequently, during the winter of 1942 the surviving Jews were crammed into the northern section of the former ghetto – close to where the transports departed from Warsaw to Treblinka. The residents knew it was only a matter of time until the Germans would complete the liquidation of the ghetto…</a:t>
            </a:r>
            <a:endParaRPr lang="en-GB" dirty="0">
              <a:latin typeface="Garamond" panose="02020404030301010803" pitchFamily="18" charset="0"/>
            </a:endParaRPr>
          </a:p>
        </p:txBody>
      </p:sp>
      <p:sp>
        <p:nvSpPr>
          <p:cNvPr id="24" name="Rectangle 23">
            <a:extLst>
              <a:ext uri="{FF2B5EF4-FFF2-40B4-BE49-F238E27FC236}">
                <a16:creationId xmlns:a16="http://schemas.microsoft.com/office/drawing/2014/main" id="{098A845B-B211-4F72-B442-255C3E7B867B}"/>
              </a:ext>
            </a:extLst>
          </p:cNvPr>
          <p:cNvSpPr/>
          <p:nvPr/>
        </p:nvSpPr>
        <p:spPr>
          <a:xfrm>
            <a:off x="960111" y="3646782"/>
            <a:ext cx="3932163" cy="276999"/>
          </a:xfrm>
          <a:prstGeom prst="rect">
            <a:avLst/>
          </a:prstGeom>
        </p:spPr>
        <p:txBody>
          <a:bodyPr wrap="square">
            <a:spAutoFit/>
          </a:bodyPr>
          <a:lstStyle/>
          <a:p>
            <a:pPr algn="ctr">
              <a:spcAft>
                <a:spcPts val="2250"/>
              </a:spcAft>
            </a:pPr>
            <a:r>
              <a:rPr lang="en-GB" sz="1200" i="1" dirty="0">
                <a:latin typeface="Garamond" panose="02020404030301010803" pitchFamily="18" charset="0"/>
                <a:cs typeface="Arial" panose="020B0604020202020204" pitchFamily="34" charset="0"/>
              </a:rPr>
              <a:t>Mordechai </a:t>
            </a:r>
            <a:r>
              <a:rPr lang="en-GB" sz="1200" i="1" dirty="0" err="1">
                <a:latin typeface="Garamond" panose="02020404030301010803" pitchFamily="18" charset="0"/>
                <a:cs typeface="Arial" panose="020B0604020202020204" pitchFamily="34" charset="0"/>
              </a:rPr>
              <a:t>Anielewicz</a:t>
            </a:r>
            <a:r>
              <a:rPr lang="en-GB" sz="1200" i="1" dirty="0">
                <a:latin typeface="Garamond" panose="02020404030301010803" pitchFamily="18" charset="0"/>
                <a:cs typeface="Arial" panose="020B0604020202020204" pitchFamily="34" charset="0"/>
              </a:rPr>
              <a:t>  (circled) with a group of Jewish resistance fighters</a:t>
            </a:r>
            <a:endParaRPr lang="en-GB" sz="1200" i="1" dirty="0">
              <a:solidFill>
                <a:srgbClr val="333333"/>
              </a:solidFill>
              <a:latin typeface="Garamond" panose="02020404030301010803" pitchFamily="18" charset="0"/>
            </a:endParaRPr>
          </a:p>
        </p:txBody>
      </p:sp>
      <p:sp>
        <p:nvSpPr>
          <p:cNvPr id="16" name="Circle: Hollow 15">
            <a:extLst>
              <a:ext uri="{FF2B5EF4-FFF2-40B4-BE49-F238E27FC236}">
                <a16:creationId xmlns:a16="http://schemas.microsoft.com/office/drawing/2014/main" id="{C1D40A05-98FC-438C-BFD4-4DBEDD220E11}"/>
              </a:ext>
            </a:extLst>
          </p:cNvPr>
          <p:cNvSpPr/>
          <p:nvPr/>
        </p:nvSpPr>
        <p:spPr>
          <a:xfrm>
            <a:off x="2884247" y="1102381"/>
            <a:ext cx="629173" cy="591167"/>
          </a:xfrm>
          <a:prstGeom prst="donut">
            <a:avLst>
              <a:gd name="adj" fmla="val 6234"/>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2060670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40BDACD-85D1-4492-B497-F53D63689075}"/>
              </a:ext>
            </a:extLst>
          </p:cNvPr>
          <p:cNvSpPr/>
          <p:nvPr/>
        </p:nvSpPr>
        <p:spPr>
          <a:xfrm>
            <a:off x="12143206" y="274320"/>
            <a:ext cx="45719" cy="6583680"/>
          </a:xfrm>
          <a:prstGeom prst="rect">
            <a:avLst/>
          </a:prstGeom>
          <a:solidFill>
            <a:srgbClr val="82AF6E"/>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Garamond" panose="02020404030301010803" pitchFamily="18" charset="0"/>
            </a:endParaRPr>
          </a:p>
        </p:txBody>
      </p:sp>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795" y="777824"/>
            <a:ext cx="12321083" cy="5908202"/>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6352A54F-7AB9-46B6-BEA5-36BE23F5DF91}"/>
              </a:ext>
            </a:extLst>
          </p:cNvPr>
          <p:cNvSpPr/>
          <p:nvPr/>
        </p:nvSpPr>
        <p:spPr>
          <a:xfrm>
            <a:off x="67035" y="62491"/>
            <a:ext cx="12336059" cy="584775"/>
          </a:xfrm>
          <a:prstGeom prst="rect">
            <a:avLst/>
          </a:prstGeom>
          <a:noFill/>
        </p:spPr>
        <p:txBody>
          <a:bodyPr wrap="square" lIns="91440" tIns="45720" rIns="91440" bIns="45720">
            <a:spAutoFit/>
          </a:bodyPr>
          <a:lstStyle/>
          <a:p>
            <a:r>
              <a:rPr lang="en-GB" sz="2800" b="1" dirty="0">
                <a:ln w="12700">
                  <a:noFill/>
                  <a:prstDash val="solid"/>
                </a:ln>
                <a:latin typeface="Garamond" panose="02020404030301010803" pitchFamily="18" charset="0"/>
              </a:rPr>
              <a:t>MORDECHAI ANIELEWICZ 1919–1943 </a:t>
            </a:r>
            <a:r>
              <a:rPr lang="en-GB" sz="3200" b="1" dirty="0">
                <a:ln w="12700">
                  <a:noFill/>
                  <a:prstDash val="solid"/>
                </a:ln>
                <a:latin typeface="Garamond" panose="02020404030301010803" pitchFamily="18" charset="0"/>
              </a:rPr>
              <a:t>&amp; The Warsaw Ghetto Uprising</a:t>
            </a:r>
          </a:p>
        </p:txBody>
      </p:sp>
      <p:pic>
        <p:nvPicPr>
          <p:cNvPr id="4" name="Picture 3" descr="A group of people posing for a photo&#10;&#10;Description automatically generated">
            <a:extLst>
              <a:ext uri="{FF2B5EF4-FFF2-40B4-BE49-F238E27FC236}">
                <a16:creationId xmlns:a16="http://schemas.microsoft.com/office/drawing/2014/main" id="{256E504C-90E6-4592-9295-868D90A0DF50}"/>
              </a:ext>
            </a:extLst>
          </p:cNvPr>
          <p:cNvPicPr>
            <a:picLocks noChangeAspect="1"/>
          </p:cNvPicPr>
          <p:nvPr/>
        </p:nvPicPr>
        <p:blipFill rotWithShape="1">
          <a:blip r:embed="rId4">
            <a:extLst>
              <a:ext uri="{28A0092B-C50C-407E-A947-70E740481C1C}">
                <a14:useLocalDpi xmlns:a14="http://schemas.microsoft.com/office/drawing/2010/main" val="0"/>
              </a:ext>
            </a:extLst>
          </a:blip>
          <a:srcRect l="15824" t="12887"/>
          <a:stretch/>
        </p:blipFill>
        <p:spPr>
          <a:xfrm>
            <a:off x="8808135" y="1155884"/>
            <a:ext cx="2773237" cy="3985071"/>
          </a:xfrm>
          <a:prstGeom prst="rect">
            <a:avLst/>
          </a:prstGeom>
        </p:spPr>
      </p:pic>
      <p:pic>
        <p:nvPicPr>
          <p:cNvPr id="18" name="Picture 17" descr="A picture containing photo, building, man, person&#10;&#10;Description automatically generated">
            <a:extLst>
              <a:ext uri="{FF2B5EF4-FFF2-40B4-BE49-F238E27FC236}">
                <a16:creationId xmlns:a16="http://schemas.microsoft.com/office/drawing/2014/main" id="{8C5A4369-C89F-478C-9164-C9745DD7107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7692" y="3496723"/>
            <a:ext cx="3044240" cy="2177475"/>
          </a:xfrm>
          <a:prstGeom prst="rect">
            <a:avLst/>
          </a:prstGeom>
        </p:spPr>
      </p:pic>
      <p:sp>
        <p:nvSpPr>
          <p:cNvPr id="22" name="Rectangle 21">
            <a:extLst>
              <a:ext uri="{FF2B5EF4-FFF2-40B4-BE49-F238E27FC236}">
                <a16:creationId xmlns:a16="http://schemas.microsoft.com/office/drawing/2014/main" id="{66F5133D-715C-44CA-BB83-1EDE8EB6D62C}"/>
              </a:ext>
            </a:extLst>
          </p:cNvPr>
          <p:cNvSpPr/>
          <p:nvPr/>
        </p:nvSpPr>
        <p:spPr>
          <a:xfrm>
            <a:off x="1067191" y="1135525"/>
            <a:ext cx="6761994" cy="2031325"/>
          </a:xfrm>
          <a:prstGeom prst="rect">
            <a:avLst/>
          </a:prstGeom>
        </p:spPr>
        <p:txBody>
          <a:bodyPr wrap="square">
            <a:spAutoFit/>
          </a:bodyPr>
          <a:lstStyle/>
          <a:p>
            <a:pPr algn="ctr"/>
            <a:r>
              <a:rPr lang="en-GB" dirty="0">
                <a:solidFill>
                  <a:srgbClr val="000000"/>
                </a:solidFill>
                <a:latin typeface="Garamond" panose="02020404030301010803" pitchFamily="18" charset="0"/>
                <a:ea typeface="Times New Roman" panose="02020603050405020304" pitchFamily="18" charset="0"/>
              </a:rPr>
              <a:t>…this happened in January 1943. But to the Germans' surprise they were met by </a:t>
            </a:r>
            <a:r>
              <a:rPr lang="en-GB" dirty="0" err="1">
                <a:solidFill>
                  <a:srgbClr val="000000"/>
                </a:solidFill>
                <a:latin typeface="Garamond" panose="02020404030301010803" pitchFamily="18" charset="0"/>
                <a:ea typeface="Times New Roman" panose="02020603050405020304" pitchFamily="18" charset="0"/>
              </a:rPr>
              <a:t>Anielewicz’s</a:t>
            </a:r>
            <a:r>
              <a:rPr lang="en-GB" dirty="0">
                <a:solidFill>
                  <a:srgbClr val="000000"/>
                </a:solidFill>
                <a:latin typeface="Garamond" panose="02020404030301010803" pitchFamily="18" charset="0"/>
                <a:ea typeface="Times New Roman" panose="02020603050405020304" pitchFamily="18" charset="0"/>
              </a:rPr>
              <a:t> resistance fighters. Twelve fighters secretly slipped themselves into the lines off people being led into the loading area (the </a:t>
            </a:r>
            <a:r>
              <a:rPr lang="en-GB" i="1" dirty="0" err="1">
                <a:solidFill>
                  <a:srgbClr val="000000"/>
                </a:solidFill>
                <a:latin typeface="Garamond" panose="02020404030301010803" pitchFamily="18" charset="0"/>
                <a:ea typeface="Times New Roman" panose="02020603050405020304" pitchFamily="18" charset="0"/>
              </a:rPr>
              <a:t>Umschlagplatz</a:t>
            </a:r>
            <a:r>
              <a:rPr lang="en-GB" dirty="0">
                <a:solidFill>
                  <a:srgbClr val="000000"/>
                </a:solidFill>
                <a:latin typeface="Garamond" panose="02020404030301010803" pitchFamily="18" charset="0"/>
                <a:ea typeface="Times New Roman" panose="02020603050405020304" pitchFamily="18" charset="0"/>
              </a:rPr>
              <a:t>) and, at a signal, each shot the nearest soldier. In the confusion many Jews were able to escape back into the ghetto. Although all 12 fighters died, t</a:t>
            </a:r>
            <a:r>
              <a:rPr lang="en-GB" dirty="0">
                <a:latin typeface="Garamond" panose="02020404030301010803" pitchFamily="18" charset="0"/>
                <a:cs typeface="Arial" panose="020B0604020202020204" pitchFamily="34" charset="0"/>
              </a:rPr>
              <a:t>his first act of resistance was seen as a victory and was a source of great encouragement to </a:t>
            </a:r>
            <a:r>
              <a:rPr lang="en-GB" dirty="0" err="1">
                <a:solidFill>
                  <a:srgbClr val="000000"/>
                </a:solidFill>
                <a:latin typeface="Garamond" panose="02020404030301010803" pitchFamily="18" charset="0"/>
                <a:ea typeface="Times New Roman" panose="02020603050405020304" pitchFamily="18" charset="0"/>
              </a:rPr>
              <a:t>Anielewicz’s</a:t>
            </a:r>
            <a:r>
              <a:rPr lang="en-GB" dirty="0">
                <a:solidFill>
                  <a:srgbClr val="000000"/>
                </a:solidFill>
                <a:latin typeface="Garamond" panose="02020404030301010803" pitchFamily="18" charset="0"/>
                <a:ea typeface="Times New Roman" panose="02020603050405020304" pitchFamily="18" charset="0"/>
              </a:rPr>
              <a:t> </a:t>
            </a:r>
            <a:r>
              <a:rPr lang="en-GB" dirty="0">
                <a:latin typeface="Garamond" panose="02020404030301010803" pitchFamily="18" charset="0"/>
                <a:cs typeface="Arial" panose="020B0604020202020204" pitchFamily="34" charset="0"/>
              </a:rPr>
              <a:t>organisation.</a:t>
            </a:r>
          </a:p>
        </p:txBody>
      </p:sp>
      <p:sp>
        <p:nvSpPr>
          <p:cNvPr id="24" name="Rectangle 23">
            <a:extLst>
              <a:ext uri="{FF2B5EF4-FFF2-40B4-BE49-F238E27FC236}">
                <a16:creationId xmlns:a16="http://schemas.microsoft.com/office/drawing/2014/main" id="{B8A994CB-9F7B-44DC-9F82-81E47F352399}"/>
              </a:ext>
            </a:extLst>
          </p:cNvPr>
          <p:cNvSpPr/>
          <p:nvPr/>
        </p:nvSpPr>
        <p:spPr>
          <a:xfrm>
            <a:off x="3609909" y="3467589"/>
            <a:ext cx="4781110" cy="2585323"/>
          </a:xfrm>
          <a:prstGeom prst="rect">
            <a:avLst/>
          </a:prstGeom>
        </p:spPr>
        <p:txBody>
          <a:bodyPr wrap="square">
            <a:spAutoFit/>
          </a:bodyPr>
          <a:lstStyle/>
          <a:p>
            <a:pPr algn="ctr"/>
            <a:r>
              <a:rPr lang="en-GB" dirty="0">
                <a:solidFill>
                  <a:srgbClr val="000000"/>
                </a:solidFill>
                <a:latin typeface="Garamond" panose="02020404030301010803" pitchFamily="18" charset="0"/>
                <a:ea typeface="Times New Roman" panose="02020603050405020304" pitchFamily="18" charset="0"/>
              </a:rPr>
              <a:t>The Germans were forced to abandon the planned final liquidation of The Ghetto and the fighters used that lull to prepare for the inevitable final attack</a:t>
            </a:r>
            <a:r>
              <a:rPr lang="en-GB" dirty="0">
                <a:latin typeface="Garamond" panose="02020404030301010803" pitchFamily="18" charset="0"/>
                <a:cs typeface="Arial" panose="020B0604020202020204" pitchFamily="34" charset="0"/>
              </a:rPr>
              <a:t>. They prepared as much home-made ammunition as possible and did all they could to smuggle in weapons as well. In preparation for what was inevitably going to be an ambush-based attack, the fighters set up cells in the basements of the what remained of the ghetto.</a:t>
            </a:r>
          </a:p>
        </p:txBody>
      </p:sp>
      <p:sp>
        <p:nvSpPr>
          <p:cNvPr id="25" name="Rectangle 24">
            <a:extLst>
              <a:ext uri="{FF2B5EF4-FFF2-40B4-BE49-F238E27FC236}">
                <a16:creationId xmlns:a16="http://schemas.microsoft.com/office/drawing/2014/main" id="{9D523F2B-8465-44F6-AEBF-E3FE7246E58F}"/>
              </a:ext>
            </a:extLst>
          </p:cNvPr>
          <p:cNvSpPr/>
          <p:nvPr/>
        </p:nvSpPr>
        <p:spPr>
          <a:xfrm>
            <a:off x="8840056" y="5153794"/>
            <a:ext cx="2709394" cy="1015663"/>
          </a:xfrm>
          <a:prstGeom prst="rect">
            <a:avLst/>
          </a:prstGeom>
        </p:spPr>
        <p:txBody>
          <a:bodyPr wrap="square">
            <a:spAutoFit/>
          </a:bodyPr>
          <a:lstStyle/>
          <a:p>
            <a:pPr algn="ctr">
              <a:spcAft>
                <a:spcPts val="2250"/>
              </a:spcAft>
            </a:pPr>
            <a:r>
              <a:rPr lang="en-GB" sz="1200" i="1" dirty="0">
                <a:latin typeface="Garamond" panose="02020404030301010803" pitchFamily="18" charset="0"/>
                <a:cs typeface="Arial" panose="020B0604020202020204" pitchFamily="34" charset="0"/>
              </a:rPr>
              <a:t>Many female couriers posed as non-Jews to establish lines of communication with other underground organisations. They past on messages and smuggled in weapons and ammunition, often paying for such bravery with their lives.</a:t>
            </a:r>
            <a:endParaRPr lang="en-GB" sz="1200" i="1" dirty="0">
              <a:solidFill>
                <a:srgbClr val="333333"/>
              </a:solidFill>
              <a:latin typeface="Garamond" panose="02020404030301010803" pitchFamily="18" charset="0"/>
            </a:endParaRPr>
          </a:p>
        </p:txBody>
      </p:sp>
      <p:sp>
        <p:nvSpPr>
          <p:cNvPr id="26" name="Rectangle 25">
            <a:extLst>
              <a:ext uri="{FF2B5EF4-FFF2-40B4-BE49-F238E27FC236}">
                <a16:creationId xmlns:a16="http://schemas.microsoft.com/office/drawing/2014/main" id="{2CCCBE61-5F67-4719-8D24-34F60BD98FCA}"/>
              </a:ext>
            </a:extLst>
          </p:cNvPr>
          <p:cNvSpPr/>
          <p:nvPr/>
        </p:nvSpPr>
        <p:spPr>
          <a:xfrm>
            <a:off x="410540" y="5661625"/>
            <a:ext cx="2788830" cy="276999"/>
          </a:xfrm>
          <a:prstGeom prst="rect">
            <a:avLst/>
          </a:prstGeom>
        </p:spPr>
        <p:txBody>
          <a:bodyPr wrap="square">
            <a:spAutoFit/>
          </a:bodyPr>
          <a:lstStyle/>
          <a:p>
            <a:pPr algn="ctr">
              <a:spcAft>
                <a:spcPts val="2250"/>
              </a:spcAft>
            </a:pPr>
            <a:r>
              <a:rPr lang="en-GB" sz="1200" i="1" dirty="0">
                <a:solidFill>
                  <a:srgbClr val="333333"/>
                </a:solidFill>
                <a:latin typeface="Garamond" panose="02020404030301010803" pitchFamily="18" charset="0"/>
                <a:cs typeface="Arial" panose="020B0604020202020204" pitchFamily="34" charset="0"/>
              </a:rPr>
              <a:t>A basement bunker that housed a fighting unit.</a:t>
            </a:r>
            <a:endParaRPr lang="en-GB" sz="1200" i="1" dirty="0">
              <a:solidFill>
                <a:srgbClr val="333333"/>
              </a:solidFill>
              <a:latin typeface="Garamond" panose="02020404030301010803" pitchFamily="18" charset="0"/>
            </a:endParaRPr>
          </a:p>
        </p:txBody>
      </p:sp>
    </p:spTree>
    <p:extLst>
      <p:ext uri="{BB962C8B-B14F-4D97-AF65-F5344CB8AC3E}">
        <p14:creationId xmlns:p14="http://schemas.microsoft.com/office/powerpoint/2010/main" val="1355715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40BDACD-85D1-4492-B497-F53D63689075}"/>
              </a:ext>
            </a:extLst>
          </p:cNvPr>
          <p:cNvSpPr/>
          <p:nvPr/>
        </p:nvSpPr>
        <p:spPr>
          <a:xfrm>
            <a:off x="12143206" y="274320"/>
            <a:ext cx="45719" cy="6583680"/>
          </a:xfrm>
          <a:prstGeom prst="rect">
            <a:avLst/>
          </a:prstGeom>
          <a:solidFill>
            <a:srgbClr val="82AF6E"/>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Garamond" panose="02020404030301010803" pitchFamily="18" charset="0"/>
            </a:endParaRPr>
          </a:p>
        </p:txBody>
      </p:sp>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388" y="757479"/>
            <a:ext cx="12015612" cy="6038030"/>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6352A54F-7AB9-46B6-BEA5-36BE23F5DF91}"/>
              </a:ext>
            </a:extLst>
          </p:cNvPr>
          <p:cNvSpPr/>
          <p:nvPr/>
        </p:nvSpPr>
        <p:spPr>
          <a:xfrm>
            <a:off x="67035" y="62491"/>
            <a:ext cx="12336059" cy="584775"/>
          </a:xfrm>
          <a:prstGeom prst="rect">
            <a:avLst/>
          </a:prstGeom>
          <a:noFill/>
        </p:spPr>
        <p:txBody>
          <a:bodyPr wrap="square" lIns="91440" tIns="45720" rIns="91440" bIns="45720">
            <a:spAutoFit/>
          </a:bodyPr>
          <a:lstStyle/>
          <a:p>
            <a:r>
              <a:rPr lang="en-GB" sz="2800" b="1" dirty="0">
                <a:ln w="12700">
                  <a:noFill/>
                  <a:prstDash val="solid"/>
                </a:ln>
                <a:latin typeface="Garamond" panose="02020404030301010803" pitchFamily="18" charset="0"/>
              </a:rPr>
              <a:t>MORDECHAI ANIELEWICZ 1919–1943 </a:t>
            </a:r>
            <a:r>
              <a:rPr lang="en-GB" sz="3200" b="1" dirty="0">
                <a:ln w="12700">
                  <a:noFill/>
                  <a:prstDash val="solid"/>
                </a:ln>
                <a:latin typeface="Garamond" panose="02020404030301010803" pitchFamily="18" charset="0"/>
              </a:rPr>
              <a:t>&amp; The Warsaw Ghetto Uprising</a:t>
            </a:r>
          </a:p>
        </p:txBody>
      </p:sp>
      <p:sp>
        <p:nvSpPr>
          <p:cNvPr id="24" name="Rectangle 23">
            <a:extLst>
              <a:ext uri="{FF2B5EF4-FFF2-40B4-BE49-F238E27FC236}">
                <a16:creationId xmlns:a16="http://schemas.microsoft.com/office/drawing/2014/main" id="{B0DBED1D-75E3-42AB-AB70-3F698956E131}"/>
              </a:ext>
            </a:extLst>
          </p:cNvPr>
          <p:cNvSpPr/>
          <p:nvPr/>
        </p:nvSpPr>
        <p:spPr>
          <a:xfrm>
            <a:off x="3548875" y="1159127"/>
            <a:ext cx="8246161" cy="2862322"/>
          </a:xfrm>
          <a:prstGeom prst="rect">
            <a:avLst/>
          </a:prstGeom>
        </p:spPr>
        <p:txBody>
          <a:bodyPr wrap="square">
            <a:spAutoFit/>
          </a:bodyPr>
          <a:lstStyle/>
          <a:p>
            <a:pPr algn="ctr"/>
            <a:r>
              <a:rPr lang="en-GB" dirty="0">
                <a:solidFill>
                  <a:srgbClr val="000000"/>
                </a:solidFill>
                <a:latin typeface="Garamond" panose="02020404030301010803" pitchFamily="18" charset="0"/>
                <a:ea typeface="Times New Roman" panose="02020603050405020304" pitchFamily="18" charset="0"/>
              </a:rPr>
              <a:t>In the days leading up to the final battles of The Ghetto Uprising, German troops began to encircle the area and they made their move in the early hours of April 19</a:t>
            </a:r>
            <a:r>
              <a:rPr lang="en-GB" baseline="30000" dirty="0">
                <a:solidFill>
                  <a:srgbClr val="000000"/>
                </a:solidFill>
                <a:latin typeface="Garamond" panose="02020404030301010803" pitchFamily="18" charset="0"/>
                <a:ea typeface="Times New Roman" panose="02020603050405020304" pitchFamily="18" charset="0"/>
              </a:rPr>
              <a:t>th</a:t>
            </a:r>
            <a:r>
              <a:rPr lang="en-GB" dirty="0">
                <a:solidFill>
                  <a:srgbClr val="000000"/>
                </a:solidFill>
                <a:latin typeface="Garamond" panose="02020404030301010803" pitchFamily="18" charset="0"/>
                <a:ea typeface="Times New Roman" panose="02020603050405020304" pitchFamily="18" charset="0"/>
              </a:rPr>
              <a:t>. The resistance fighters predicted that the Germans would enter through an entrance near to a brush-making factory – which is where they decided to set their trap. Armed fighters positioned themselves on roof tops and others, with improvised “Molotov cocktail” bombs, crouched below windows that looked down at the street below.  The German’s had no idea that as their column of tanks and trucks slowly made its way into the ghetto that they were about to be ambushed. It was when the first tank was over a landmine-bomb that had been buried in the road, that the attack happened. The explosion that set the tank on fire was the cue for the hidden fighters to start their attack and the German’s retreated. </a:t>
            </a:r>
            <a:endParaRPr lang="en-GB" dirty="0">
              <a:latin typeface="Garamond" panose="02020404030301010803" pitchFamily="18" charset="0"/>
              <a:cs typeface="Arial" panose="020B0604020202020204" pitchFamily="34" charset="0"/>
            </a:endParaRPr>
          </a:p>
        </p:txBody>
      </p:sp>
      <p:sp>
        <p:nvSpPr>
          <p:cNvPr id="25" name="Rectangle 24">
            <a:extLst>
              <a:ext uri="{FF2B5EF4-FFF2-40B4-BE49-F238E27FC236}">
                <a16:creationId xmlns:a16="http://schemas.microsoft.com/office/drawing/2014/main" id="{CAD34D4D-379E-4C58-BB0E-A2E124897155}"/>
              </a:ext>
            </a:extLst>
          </p:cNvPr>
          <p:cNvSpPr/>
          <p:nvPr/>
        </p:nvSpPr>
        <p:spPr>
          <a:xfrm>
            <a:off x="773916" y="3080698"/>
            <a:ext cx="2525599" cy="1015663"/>
          </a:xfrm>
          <a:prstGeom prst="rect">
            <a:avLst/>
          </a:prstGeom>
        </p:spPr>
        <p:txBody>
          <a:bodyPr wrap="square">
            <a:spAutoFit/>
          </a:bodyPr>
          <a:lstStyle/>
          <a:p>
            <a:pPr algn="ctr">
              <a:spcAft>
                <a:spcPts val="2250"/>
              </a:spcAft>
            </a:pPr>
            <a:r>
              <a:rPr lang="en-GB" sz="1200" i="1" dirty="0">
                <a:latin typeface="Garamond" panose="02020404030301010803" pitchFamily="18" charset="0"/>
                <a:cs typeface="Arial" panose="020B0604020202020204" pitchFamily="34" charset="0"/>
              </a:rPr>
              <a:t>Compared to the German troops the Uprising fighters were poorly armed. They relied mostly on petrol-bombs known as “Molotov Cocktails” and had a limited number of weapons with very little ammunition. </a:t>
            </a:r>
            <a:endParaRPr lang="en-GB" sz="1200" i="1" dirty="0">
              <a:solidFill>
                <a:srgbClr val="333333"/>
              </a:solidFill>
              <a:latin typeface="Garamond" panose="02020404030301010803" pitchFamily="18" charset="0"/>
            </a:endParaRPr>
          </a:p>
        </p:txBody>
      </p:sp>
      <p:pic>
        <p:nvPicPr>
          <p:cNvPr id="23" name="Picture 22" descr="A person holding a sign&#10;&#10;Description automatically generated">
            <a:extLst>
              <a:ext uri="{FF2B5EF4-FFF2-40B4-BE49-F238E27FC236}">
                <a16:creationId xmlns:a16="http://schemas.microsoft.com/office/drawing/2014/main" id="{DFFF5E74-5C23-4A6A-BE19-A080BE8C79F6}"/>
              </a:ext>
            </a:extLst>
          </p:cNvPr>
          <p:cNvPicPr>
            <a:picLocks noChangeAspect="1"/>
          </p:cNvPicPr>
          <p:nvPr/>
        </p:nvPicPr>
        <p:blipFill rotWithShape="1">
          <a:blip r:embed="rId4">
            <a:extLst>
              <a:ext uri="{28A0092B-C50C-407E-A947-70E740481C1C}">
                <a14:useLocalDpi xmlns:a14="http://schemas.microsoft.com/office/drawing/2010/main" val="0"/>
              </a:ext>
            </a:extLst>
          </a:blip>
          <a:srcRect r="32836" b="7534"/>
          <a:stretch/>
        </p:blipFill>
        <p:spPr>
          <a:xfrm>
            <a:off x="726785" y="1250599"/>
            <a:ext cx="1939841" cy="1788101"/>
          </a:xfrm>
          <a:prstGeom prst="rect">
            <a:avLst/>
          </a:prstGeom>
        </p:spPr>
      </p:pic>
      <p:sp>
        <p:nvSpPr>
          <p:cNvPr id="27" name="Rectangle 26">
            <a:extLst>
              <a:ext uri="{FF2B5EF4-FFF2-40B4-BE49-F238E27FC236}">
                <a16:creationId xmlns:a16="http://schemas.microsoft.com/office/drawing/2014/main" id="{302D21FA-C233-455D-AB29-23E5695253D8}"/>
              </a:ext>
            </a:extLst>
          </p:cNvPr>
          <p:cNvSpPr/>
          <p:nvPr/>
        </p:nvSpPr>
        <p:spPr>
          <a:xfrm>
            <a:off x="3200707" y="4069947"/>
            <a:ext cx="8246160" cy="369332"/>
          </a:xfrm>
          <a:prstGeom prst="rect">
            <a:avLst/>
          </a:prstGeom>
        </p:spPr>
        <p:txBody>
          <a:bodyPr wrap="square">
            <a:spAutoFit/>
          </a:bodyPr>
          <a:lstStyle/>
          <a:p>
            <a:pPr algn="ctr"/>
            <a:r>
              <a:rPr lang="en-GB" dirty="0">
                <a:solidFill>
                  <a:srgbClr val="000000"/>
                </a:solidFill>
                <a:latin typeface="Garamond" panose="02020404030301010803" pitchFamily="18" charset="0"/>
                <a:ea typeface="Times New Roman" panose="02020603050405020304" pitchFamily="18" charset="0"/>
              </a:rPr>
              <a:t> </a:t>
            </a:r>
            <a:endParaRPr lang="en-GB" dirty="0">
              <a:latin typeface="Garamond" panose="02020404030301010803" pitchFamily="18" charset="0"/>
              <a:cs typeface="Arial" panose="020B0604020202020204" pitchFamily="34" charset="0"/>
            </a:endParaRPr>
          </a:p>
        </p:txBody>
      </p:sp>
      <p:sp>
        <p:nvSpPr>
          <p:cNvPr id="28" name="Rectangle 27">
            <a:extLst>
              <a:ext uri="{FF2B5EF4-FFF2-40B4-BE49-F238E27FC236}">
                <a16:creationId xmlns:a16="http://schemas.microsoft.com/office/drawing/2014/main" id="{BD8DDC95-F621-40FC-A2F5-A31D9646A1B9}"/>
              </a:ext>
            </a:extLst>
          </p:cNvPr>
          <p:cNvSpPr/>
          <p:nvPr/>
        </p:nvSpPr>
        <p:spPr>
          <a:xfrm>
            <a:off x="1380788" y="4166944"/>
            <a:ext cx="9448665" cy="2308324"/>
          </a:xfrm>
          <a:prstGeom prst="rect">
            <a:avLst/>
          </a:prstGeom>
        </p:spPr>
        <p:txBody>
          <a:bodyPr wrap="square">
            <a:spAutoFit/>
          </a:bodyPr>
          <a:lstStyle/>
          <a:p>
            <a:pPr algn="ctr"/>
            <a:r>
              <a:rPr lang="en-GB" dirty="0" err="1">
                <a:solidFill>
                  <a:srgbClr val="000000"/>
                </a:solidFill>
                <a:latin typeface="Garamond" panose="02020404030301010803" pitchFamily="18" charset="0"/>
                <a:ea typeface="Times New Roman" panose="02020603050405020304" pitchFamily="18" charset="0"/>
              </a:rPr>
              <a:t>Anielewicz</a:t>
            </a:r>
            <a:r>
              <a:rPr lang="en-GB" dirty="0">
                <a:solidFill>
                  <a:srgbClr val="000000"/>
                </a:solidFill>
                <a:latin typeface="Garamond" panose="02020404030301010803" pitchFamily="18" charset="0"/>
                <a:ea typeface="Times New Roman" panose="02020603050405020304" pitchFamily="18" charset="0"/>
              </a:rPr>
              <a:t> wrote in a letter a few days later – </a:t>
            </a:r>
          </a:p>
          <a:p>
            <a:pPr algn="ctr"/>
            <a:r>
              <a:rPr lang="en-GB" b="1" i="1" dirty="0">
                <a:latin typeface="Garamond" panose="02020404030301010803" pitchFamily="18" charset="0"/>
              </a:rPr>
              <a:t>It is impossible to put into words what we have been through. One thing is clear, what happened exceeded our boldest dreams. The Germans ran twice from the ghetto. One of our companies held out for 40 minutes and another for more than 6 hours. The mine set in the "</a:t>
            </a:r>
            <a:r>
              <a:rPr lang="en-GB" b="1" i="1" dirty="0" err="1">
                <a:latin typeface="Garamond" panose="02020404030301010803" pitchFamily="18" charset="0"/>
              </a:rPr>
              <a:t>brushmakers</a:t>
            </a:r>
            <a:r>
              <a:rPr lang="en-GB" b="1" i="1" dirty="0">
                <a:latin typeface="Garamond" panose="02020404030301010803" pitchFamily="18" charset="0"/>
              </a:rPr>
              <a:t>" area exploded. Several of our companies attacked the dispersing Germans. Our losses in manpower are minimal… the dream of my life has risen to become fact. Self-defence in the ghetto will have been a reality. Jewish armed resistance and revenge are facts. I have been a witness to the magnificent, heroic fighting of Jewish men in battle.</a:t>
            </a:r>
            <a:endParaRPr lang="en-GB" b="1" i="1" dirty="0">
              <a:latin typeface="Garamond" panose="02020404030301010803" pitchFamily="18" charset="0"/>
              <a:cs typeface="Arial" panose="020B0604020202020204" pitchFamily="34" charset="0"/>
            </a:endParaRPr>
          </a:p>
        </p:txBody>
      </p:sp>
      <p:pic>
        <p:nvPicPr>
          <p:cNvPr id="2050" name="Picture 2" descr="https://upload.wikimedia.org/wikipedia/commons/9/93/Talvisota_Molotov_Cocktail.PNG">
            <a:extLst>
              <a:ext uri="{FF2B5EF4-FFF2-40B4-BE49-F238E27FC236}">
                <a16:creationId xmlns:a16="http://schemas.microsoft.com/office/drawing/2014/main" id="{F9362AD7-B640-413B-91B7-02FE9F491357}"/>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5144" t="41025" r="17500" b="1425"/>
          <a:stretch/>
        </p:blipFill>
        <p:spPr bwMode="auto">
          <a:xfrm>
            <a:off x="2547796" y="1300155"/>
            <a:ext cx="954951" cy="17385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2534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40BDACD-85D1-4492-B497-F53D63689075}"/>
              </a:ext>
            </a:extLst>
          </p:cNvPr>
          <p:cNvSpPr/>
          <p:nvPr/>
        </p:nvSpPr>
        <p:spPr>
          <a:xfrm>
            <a:off x="12143206" y="274320"/>
            <a:ext cx="45719" cy="6583680"/>
          </a:xfrm>
          <a:prstGeom prst="rect">
            <a:avLst/>
          </a:prstGeom>
          <a:solidFill>
            <a:srgbClr val="82AF6E"/>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Garamond" panose="02020404030301010803" pitchFamily="18" charset="0"/>
            </a:endParaRPr>
          </a:p>
        </p:txBody>
      </p:sp>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975" y="861872"/>
            <a:ext cx="12183181" cy="5807376"/>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6352A54F-7AB9-46B6-BEA5-36BE23F5DF91}"/>
              </a:ext>
            </a:extLst>
          </p:cNvPr>
          <p:cNvSpPr/>
          <p:nvPr/>
        </p:nvSpPr>
        <p:spPr>
          <a:xfrm>
            <a:off x="67035" y="62491"/>
            <a:ext cx="12336059" cy="584775"/>
          </a:xfrm>
          <a:prstGeom prst="rect">
            <a:avLst/>
          </a:prstGeom>
          <a:noFill/>
        </p:spPr>
        <p:txBody>
          <a:bodyPr wrap="square" lIns="91440" tIns="45720" rIns="91440" bIns="45720">
            <a:spAutoFit/>
          </a:bodyPr>
          <a:lstStyle/>
          <a:p>
            <a:r>
              <a:rPr lang="en-GB" sz="2800" b="1" dirty="0">
                <a:ln w="12700">
                  <a:noFill/>
                  <a:prstDash val="solid"/>
                </a:ln>
                <a:latin typeface="Garamond" panose="02020404030301010803" pitchFamily="18" charset="0"/>
              </a:rPr>
              <a:t>MORDECHAI ANIELEWICZ 1919–1943 </a:t>
            </a:r>
            <a:r>
              <a:rPr lang="en-GB" sz="3200" b="1" dirty="0">
                <a:ln w="12700">
                  <a:noFill/>
                  <a:prstDash val="solid"/>
                </a:ln>
                <a:latin typeface="Garamond" panose="02020404030301010803" pitchFamily="18" charset="0"/>
              </a:rPr>
              <a:t>&amp; The Warsaw Ghetto Uprising</a:t>
            </a:r>
          </a:p>
        </p:txBody>
      </p:sp>
      <p:pic>
        <p:nvPicPr>
          <p:cNvPr id="1026" name="Picture 2" descr="Related image">
            <a:extLst>
              <a:ext uri="{FF2B5EF4-FFF2-40B4-BE49-F238E27FC236}">
                <a16:creationId xmlns:a16="http://schemas.microsoft.com/office/drawing/2014/main" id="{BC280152-2791-4736-93B4-19BC31BD8A3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3353" y="4037849"/>
            <a:ext cx="2782588" cy="1943019"/>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1" descr="A person standing in front of a building&#10;&#10;Description automatically generated">
            <a:extLst>
              <a:ext uri="{FF2B5EF4-FFF2-40B4-BE49-F238E27FC236}">
                <a16:creationId xmlns:a16="http://schemas.microsoft.com/office/drawing/2014/main" id="{50D5693F-01DA-487D-BFE3-825B0468E30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32489" y="1590559"/>
            <a:ext cx="2826158" cy="1917077"/>
          </a:xfrm>
          <a:prstGeom prst="rect">
            <a:avLst/>
          </a:prstGeom>
        </p:spPr>
      </p:pic>
      <p:pic>
        <p:nvPicPr>
          <p:cNvPr id="1028" name="Picture 4" descr="Related image">
            <a:extLst>
              <a:ext uri="{FF2B5EF4-FFF2-40B4-BE49-F238E27FC236}">
                <a16:creationId xmlns:a16="http://schemas.microsoft.com/office/drawing/2014/main" id="{15B10D3F-2FE8-477B-AC98-907A5D3D486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5011" y="1590559"/>
            <a:ext cx="2782587" cy="188809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Related image">
            <a:extLst>
              <a:ext uri="{FF2B5EF4-FFF2-40B4-BE49-F238E27FC236}">
                <a16:creationId xmlns:a16="http://schemas.microsoft.com/office/drawing/2014/main" id="{285CC935-FE8B-4E0E-9B7E-0C66A258423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732490" y="4170380"/>
            <a:ext cx="2826157" cy="1854665"/>
          </a:xfrm>
          <a:prstGeom prst="rect">
            <a:avLst/>
          </a:prstGeom>
          <a:noFill/>
          <a:extLst>
            <a:ext uri="{909E8E84-426E-40DD-AFC4-6F175D3DCCD1}">
              <a14:hiddenFill xmlns:a14="http://schemas.microsoft.com/office/drawing/2010/main">
                <a:solidFill>
                  <a:srgbClr val="FFFFFF"/>
                </a:solidFill>
              </a14:hiddenFill>
            </a:ext>
          </a:extLst>
        </p:spPr>
      </p:pic>
      <p:sp>
        <p:nvSpPr>
          <p:cNvPr id="28" name="Rectangle 27">
            <a:extLst>
              <a:ext uri="{FF2B5EF4-FFF2-40B4-BE49-F238E27FC236}">
                <a16:creationId xmlns:a16="http://schemas.microsoft.com/office/drawing/2014/main" id="{007FAA05-D3A5-4E1D-95E4-ED18294C7A60}"/>
              </a:ext>
            </a:extLst>
          </p:cNvPr>
          <p:cNvSpPr/>
          <p:nvPr/>
        </p:nvSpPr>
        <p:spPr>
          <a:xfrm>
            <a:off x="3542532" y="1403803"/>
            <a:ext cx="4897678" cy="2308324"/>
          </a:xfrm>
          <a:prstGeom prst="rect">
            <a:avLst/>
          </a:prstGeom>
        </p:spPr>
        <p:txBody>
          <a:bodyPr wrap="square">
            <a:spAutoFit/>
          </a:bodyPr>
          <a:lstStyle/>
          <a:p>
            <a:pPr algn="ctr"/>
            <a:r>
              <a:rPr lang="en-GB" dirty="0">
                <a:solidFill>
                  <a:srgbClr val="000000"/>
                </a:solidFill>
                <a:latin typeface="Garamond" panose="02020404030301010803" pitchFamily="18" charset="0"/>
                <a:ea typeface="Times New Roman" panose="02020603050405020304" pitchFamily="18" charset="0"/>
              </a:rPr>
              <a:t>The Warsaw Ghetto Uprising lasted 28 days. Eventually the Germans resorted to systematically burning the ghetto, building by building, to finally quell the resistance. They flushed out any remaining cells by dropping grenades into the basement bunkers - </a:t>
            </a:r>
            <a:r>
              <a:rPr lang="en-GB" dirty="0">
                <a:latin typeface="Garamond" panose="02020404030301010803" pitchFamily="18" charset="0"/>
                <a:cs typeface="Arial" panose="020B0604020202020204" pitchFamily="34" charset="0"/>
              </a:rPr>
              <a:t>Mordechai </a:t>
            </a:r>
            <a:r>
              <a:rPr lang="en-GB" dirty="0" err="1">
                <a:latin typeface="Garamond" panose="02020404030301010803" pitchFamily="18" charset="0"/>
                <a:cs typeface="Arial" panose="020B0604020202020204" pitchFamily="34" charset="0"/>
              </a:rPr>
              <a:t>Anielewicz</a:t>
            </a:r>
            <a:r>
              <a:rPr lang="en-GB" dirty="0">
                <a:latin typeface="Garamond" panose="02020404030301010803" pitchFamily="18" charset="0"/>
                <a:cs typeface="Arial" panose="020B0604020202020204" pitchFamily="34" charset="0"/>
              </a:rPr>
              <a:t>, along with the surviving fighters he was hiding with, chose to kill themselves rather than be captured by the Germans.</a:t>
            </a:r>
          </a:p>
        </p:txBody>
      </p:sp>
      <p:sp>
        <p:nvSpPr>
          <p:cNvPr id="30" name="Rectangle 29">
            <a:extLst>
              <a:ext uri="{FF2B5EF4-FFF2-40B4-BE49-F238E27FC236}">
                <a16:creationId xmlns:a16="http://schemas.microsoft.com/office/drawing/2014/main" id="{D85CD3DB-4A5B-4B91-A0BC-FDD1AF463BBC}"/>
              </a:ext>
            </a:extLst>
          </p:cNvPr>
          <p:cNvSpPr/>
          <p:nvPr/>
        </p:nvSpPr>
        <p:spPr>
          <a:xfrm>
            <a:off x="3958640" y="4497547"/>
            <a:ext cx="4185950" cy="1200329"/>
          </a:xfrm>
          <a:prstGeom prst="rect">
            <a:avLst/>
          </a:prstGeom>
        </p:spPr>
        <p:txBody>
          <a:bodyPr wrap="square">
            <a:spAutoFit/>
          </a:bodyPr>
          <a:lstStyle/>
          <a:p>
            <a:pPr algn="ctr"/>
            <a:r>
              <a:rPr lang="en-GB" dirty="0">
                <a:solidFill>
                  <a:srgbClr val="000000"/>
                </a:solidFill>
                <a:latin typeface="Garamond" panose="02020404030301010803" pitchFamily="18" charset="0"/>
                <a:cs typeface="Arial" panose="020B0604020202020204" pitchFamily="34" charset="0"/>
              </a:rPr>
              <a:t>Some of the ghetto residents managed to escape through the sewer system, but most of the remaining Jews were either executed in Warsaw or sent to Treblinka. </a:t>
            </a:r>
            <a:endParaRPr lang="en-GB" dirty="0">
              <a:latin typeface="Garamond" panose="02020404030301010803" pitchFamily="18" charset="0"/>
              <a:cs typeface="Arial" panose="020B0604020202020204" pitchFamily="34" charset="0"/>
            </a:endParaRPr>
          </a:p>
        </p:txBody>
      </p:sp>
    </p:spTree>
    <p:extLst>
      <p:ext uri="{BB962C8B-B14F-4D97-AF65-F5344CB8AC3E}">
        <p14:creationId xmlns:p14="http://schemas.microsoft.com/office/powerpoint/2010/main" val="1961645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40BDACD-85D1-4492-B497-F53D63689075}"/>
              </a:ext>
            </a:extLst>
          </p:cNvPr>
          <p:cNvSpPr/>
          <p:nvPr/>
        </p:nvSpPr>
        <p:spPr>
          <a:xfrm>
            <a:off x="12143206" y="274320"/>
            <a:ext cx="45719" cy="6583680"/>
          </a:xfrm>
          <a:prstGeom prst="rect">
            <a:avLst/>
          </a:prstGeom>
          <a:solidFill>
            <a:srgbClr val="82AF6E"/>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Garamond" panose="02020404030301010803" pitchFamily="18" charset="0"/>
            </a:endParaRPr>
          </a:p>
        </p:txBody>
      </p:sp>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754" y="853988"/>
            <a:ext cx="12004491" cy="5848816"/>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6352A54F-7AB9-46B6-BEA5-36BE23F5DF91}"/>
              </a:ext>
            </a:extLst>
          </p:cNvPr>
          <p:cNvSpPr/>
          <p:nvPr/>
        </p:nvSpPr>
        <p:spPr>
          <a:xfrm>
            <a:off x="67035" y="62491"/>
            <a:ext cx="12336059" cy="584775"/>
          </a:xfrm>
          <a:prstGeom prst="rect">
            <a:avLst/>
          </a:prstGeom>
          <a:noFill/>
        </p:spPr>
        <p:txBody>
          <a:bodyPr wrap="square" lIns="91440" tIns="45720" rIns="91440" bIns="45720">
            <a:spAutoFit/>
          </a:bodyPr>
          <a:lstStyle/>
          <a:p>
            <a:r>
              <a:rPr lang="en-GB" sz="2800" b="1" dirty="0">
                <a:ln w="12700">
                  <a:noFill/>
                  <a:prstDash val="solid"/>
                </a:ln>
                <a:latin typeface="Garamond" panose="02020404030301010803" pitchFamily="18" charset="0"/>
              </a:rPr>
              <a:t>MORDECHAI ANIELEWICZ 1919–1943 </a:t>
            </a:r>
            <a:r>
              <a:rPr lang="en-GB" sz="3200" b="1" dirty="0">
                <a:ln w="12700">
                  <a:noFill/>
                  <a:prstDash val="solid"/>
                </a:ln>
                <a:latin typeface="Garamond" panose="02020404030301010803" pitchFamily="18" charset="0"/>
              </a:rPr>
              <a:t>&amp; The Warsaw Ghetto Uprising</a:t>
            </a:r>
          </a:p>
        </p:txBody>
      </p:sp>
      <p:pic>
        <p:nvPicPr>
          <p:cNvPr id="3074" name="Picture 2" descr="https://www.scrapbookpages.com/Poland/WarsawGhetto/WarsawGhetto05.jpg">
            <a:extLst>
              <a:ext uri="{FF2B5EF4-FFF2-40B4-BE49-F238E27FC236}">
                <a16:creationId xmlns:a16="http://schemas.microsoft.com/office/drawing/2014/main" id="{DB7C2FCF-43B1-4452-B51A-D37110B88D7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82125" y="1279893"/>
            <a:ext cx="4398557" cy="2693853"/>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Image result for mila 18 monument">
            <a:extLst>
              <a:ext uri="{FF2B5EF4-FFF2-40B4-BE49-F238E27FC236}">
                <a16:creationId xmlns:a16="http://schemas.microsoft.com/office/drawing/2014/main" id="{21D84769-738A-47FB-BE3C-2C63873DE9C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92558" y="1260612"/>
            <a:ext cx="3617511" cy="2713134"/>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a:extLst>
              <a:ext uri="{FF2B5EF4-FFF2-40B4-BE49-F238E27FC236}">
                <a16:creationId xmlns:a16="http://schemas.microsoft.com/office/drawing/2014/main" id="{0DCECCE4-14FF-4D47-ABA4-B8E11DEDD999}"/>
              </a:ext>
            </a:extLst>
          </p:cNvPr>
          <p:cNvSpPr/>
          <p:nvPr/>
        </p:nvSpPr>
        <p:spPr>
          <a:xfrm>
            <a:off x="1358295" y="4719608"/>
            <a:ext cx="9546671" cy="1477328"/>
          </a:xfrm>
          <a:prstGeom prst="rect">
            <a:avLst/>
          </a:prstGeom>
        </p:spPr>
        <p:txBody>
          <a:bodyPr wrap="square">
            <a:spAutoFit/>
          </a:bodyPr>
          <a:lstStyle/>
          <a:p>
            <a:pPr algn="ctr"/>
            <a:r>
              <a:rPr lang="en-GB" dirty="0">
                <a:solidFill>
                  <a:srgbClr val="000000"/>
                </a:solidFill>
                <a:latin typeface="Garamond" panose="02020404030301010803" pitchFamily="18" charset="0"/>
                <a:cs typeface="Arial" panose="020B0604020202020204" pitchFamily="34" charset="0"/>
              </a:rPr>
              <a:t>It’s unlikely that the events that took place in the Warsaw Ghetto in the early months of 1943 resulted in many more Jews surviving the war. But the symbol of resistance against what was perceived to be an invincible enemy had a hugely significant impact. The Ghetto Uprising, which took place two years before the end of the war, was seen by surviving Jews as an expression of resistance and showed that world that, in the words of </a:t>
            </a:r>
            <a:r>
              <a:rPr lang="en-GB" dirty="0">
                <a:latin typeface="Garamond" panose="02020404030301010803" pitchFamily="18" charset="0"/>
                <a:cs typeface="Arial" panose="020B0604020202020204" pitchFamily="34" charset="0"/>
              </a:rPr>
              <a:t>Mordechai </a:t>
            </a:r>
            <a:r>
              <a:rPr lang="en-GB" dirty="0" err="1">
                <a:latin typeface="Garamond" panose="02020404030301010803" pitchFamily="18" charset="0"/>
                <a:cs typeface="Arial" panose="020B0604020202020204" pitchFamily="34" charset="0"/>
              </a:rPr>
              <a:t>Anielewicz</a:t>
            </a:r>
            <a:r>
              <a:rPr lang="en-GB" dirty="0">
                <a:latin typeface="Garamond" panose="02020404030301010803" pitchFamily="18" charset="0"/>
                <a:cs typeface="Arial" panose="020B0604020202020204" pitchFamily="34" charset="0"/>
              </a:rPr>
              <a:t>, not all Jews </a:t>
            </a:r>
            <a:r>
              <a:rPr lang="en-GB" i="1" dirty="0">
                <a:latin typeface="Garamond" panose="02020404030301010803" pitchFamily="18" charset="0"/>
                <a:cs typeface="Arial" panose="020B0604020202020204" pitchFamily="34" charset="0"/>
              </a:rPr>
              <a:t>“went to their deaths like lambs to the slaughter”.</a:t>
            </a:r>
          </a:p>
        </p:txBody>
      </p:sp>
      <p:sp>
        <p:nvSpPr>
          <p:cNvPr id="22" name="Rectangle 21">
            <a:extLst>
              <a:ext uri="{FF2B5EF4-FFF2-40B4-BE49-F238E27FC236}">
                <a16:creationId xmlns:a16="http://schemas.microsoft.com/office/drawing/2014/main" id="{A03AD4C7-5C47-4F9C-9A75-00AF6FFCC3B7}"/>
              </a:ext>
            </a:extLst>
          </p:cNvPr>
          <p:cNvSpPr/>
          <p:nvPr/>
        </p:nvSpPr>
        <p:spPr>
          <a:xfrm>
            <a:off x="2222556" y="4102746"/>
            <a:ext cx="7173207" cy="461665"/>
          </a:xfrm>
          <a:prstGeom prst="rect">
            <a:avLst/>
          </a:prstGeom>
        </p:spPr>
        <p:txBody>
          <a:bodyPr wrap="square">
            <a:spAutoFit/>
          </a:bodyPr>
          <a:lstStyle/>
          <a:p>
            <a:pPr algn="ctr">
              <a:spcAft>
                <a:spcPts val="2250"/>
              </a:spcAft>
            </a:pPr>
            <a:r>
              <a:rPr lang="en-GB" sz="1200" i="1" dirty="0">
                <a:latin typeface="Garamond" panose="02020404030301010803" pitchFamily="18" charset="0"/>
                <a:cs typeface="Arial" panose="020B0604020202020204" pitchFamily="34" charset="0"/>
              </a:rPr>
              <a:t>Monuments in Warsaw that remember the Ghetto Uprising. The structure on the left commemorates where in Warsaw the fighting took place and the monument on the right signifies the location, in Mila 18, of the bunker where </a:t>
            </a:r>
            <a:r>
              <a:rPr lang="en-GB" sz="1200" i="1" dirty="0" err="1">
                <a:latin typeface="Garamond" panose="02020404030301010803" pitchFamily="18" charset="0"/>
                <a:cs typeface="Arial" panose="020B0604020202020204" pitchFamily="34" charset="0"/>
              </a:rPr>
              <a:t>Anielewicz</a:t>
            </a:r>
            <a:r>
              <a:rPr lang="en-GB" sz="1200" i="1" dirty="0">
                <a:latin typeface="Garamond" panose="02020404030301010803" pitchFamily="18" charset="0"/>
                <a:cs typeface="Arial" panose="020B0604020202020204" pitchFamily="34" charset="0"/>
              </a:rPr>
              <a:t> died.</a:t>
            </a:r>
            <a:endParaRPr lang="en-GB" sz="1200" i="1" dirty="0">
              <a:solidFill>
                <a:srgbClr val="333333"/>
              </a:solidFill>
              <a:latin typeface="Garamond" panose="02020404030301010803" pitchFamily="18" charset="0"/>
            </a:endParaRPr>
          </a:p>
        </p:txBody>
      </p:sp>
    </p:spTree>
    <p:extLst>
      <p:ext uri="{BB962C8B-B14F-4D97-AF65-F5344CB8AC3E}">
        <p14:creationId xmlns:p14="http://schemas.microsoft.com/office/powerpoint/2010/main" val="1858168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63822</TotalTime>
  <Words>1560</Words>
  <Application>Microsoft Office PowerPoint</Application>
  <PresentationFormat>Widescreen</PresentationFormat>
  <Paragraphs>67</Paragraphs>
  <Slides>9</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Garamond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Antony Lishak</dc:creator>
  <cp:lastModifiedBy>Antony Lishak</cp:lastModifiedBy>
  <cp:revision>548</cp:revision>
  <cp:lastPrinted>2018-08-24T10:25:56Z</cp:lastPrinted>
  <dcterms:created xsi:type="dcterms:W3CDTF">2017-11-02T07:19:56Z</dcterms:created>
  <dcterms:modified xsi:type="dcterms:W3CDTF">2019-10-03T10:03:46Z</dcterms:modified>
</cp:coreProperties>
</file>