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645" r:id="rId2"/>
    <p:sldId id="628" r:id="rId3"/>
    <p:sldId id="297" r:id="rId4"/>
    <p:sldId id="363" r:id="rId5"/>
    <p:sldId id="364" r:id="rId6"/>
    <p:sldId id="385" r:id="rId7"/>
    <p:sldId id="365" r:id="rId8"/>
  </p:sldIdLst>
  <p:sldSz cx="12192000" cy="6858000"/>
  <p:notesSz cx="6875463" cy="10002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4F6B"/>
    <a:srgbClr val="64BEBD"/>
    <a:srgbClr val="AB0068"/>
    <a:srgbClr val="82AF6E"/>
    <a:srgbClr val="BF5850"/>
    <a:srgbClr val="C8884B"/>
    <a:srgbClr val="B02575"/>
    <a:srgbClr val="BE4A8C"/>
    <a:srgbClr val="97677F"/>
    <a:srgbClr val="2320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98" autoAdjust="0"/>
    <p:restoredTop sz="94660"/>
  </p:normalViewPr>
  <p:slideViewPr>
    <p:cSldViewPr snapToGrid="0">
      <p:cViewPr varScale="1">
        <p:scale>
          <a:sx n="114" d="100"/>
          <a:sy n="114" d="100"/>
        </p:scale>
        <p:origin x="414" y="156"/>
      </p:cViewPr>
      <p:guideLst/>
    </p:cSldViewPr>
  </p:slideViewPr>
  <p:notesTextViewPr>
    <p:cViewPr>
      <p:scale>
        <a:sx n="1" d="1"/>
        <a:sy n="1" d="1"/>
      </p:scale>
      <p:origin x="0" y="0"/>
    </p:cViewPr>
  </p:notesTextViewPr>
  <p:sorterViewPr>
    <p:cViewPr>
      <p:scale>
        <a:sx n="53" d="100"/>
        <a:sy n="5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D4DD34-EF4E-42B0-A14D-4F98812AAB10}"/>
              </a:ext>
            </a:extLst>
          </p:cNvPr>
          <p:cNvSpPr>
            <a:spLocks noGrp="1"/>
          </p:cNvSpPr>
          <p:nvPr>
            <p:ph type="hdr" sz="quarter"/>
          </p:nvPr>
        </p:nvSpPr>
        <p:spPr>
          <a:xfrm>
            <a:off x="0" y="0"/>
            <a:ext cx="2979367" cy="501879"/>
          </a:xfrm>
          <a:prstGeom prst="rect">
            <a:avLst/>
          </a:prstGeom>
        </p:spPr>
        <p:txBody>
          <a:bodyPr vert="horz" lIns="96442" tIns="48221" rIns="96442" bIns="48221" rtlCol="0"/>
          <a:lstStyle>
            <a:lvl1pPr algn="l">
              <a:defRPr sz="1300"/>
            </a:lvl1pPr>
          </a:lstStyle>
          <a:p>
            <a:endParaRPr lang="en-GB"/>
          </a:p>
        </p:txBody>
      </p:sp>
      <p:sp>
        <p:nvSpPr>
          <p:cNvPr id="3" name="Date Placeholder 2">
            <a:extLst>
              <a:ext uri="{FF2B5EF4-FFF2-40B4-BE49-F238E27FC236}">
                <a16:creationId xmlns:a16="http://schemas.microsoft.com/office/drawing/2014/main" id="{434F2A3D-3BD6-4370-AF25-C49F9019F708}"/>
              </a:ext>
            </a:extLst>
          </p:cNvPr>
          <p:cNvSpPr>
            <a:spLocks noGrp="1"/>
          </p:cNvSpPr>
          <p:nvPr>
            <p:ph type="dt" sz="quarter" idx="1"/>
          </p:nvPr>
        </p:nvSpPr>
        <p:spPr>
          <a:xfrm>
            <a:off x="3894505" y="0"/>
            <a:ext cx="2979367" cy="501879"/>
          </a:xfrm>
          <a:prstGeom prst="rect">
            <a:avLst/>
          </a:prstGeom>
        </p:spPr>
        <p:txBody>
          <a:bodyPr vert="horz" lIns="96442" tIns="48221" rIns="96442" bIns="48221" rtlCol="0"/>
          <a:lstStyle>
            <a:lvl1pPr algn="r">
              <a:defRPr sz="1300"/>
            </a:lvl1pPr>
          </a:lstStyle>
          <a:p>
            <a:fld id="{4A415BA7-C708-4F8F-B8BA-8DCE55335976}" type="datetimeFigureOut">
              <a:rPr lang="en-GB" smtClean="0"/>
              <a:t>03/10/2019</a:t>
            </a:fld>
            <a:endParaRPr lang="en-GB"/>
          </a:p>
        </p:txBody>
      </p:sp>
      <p:sp>
        <p:nvSpPr>
          <p:cNvPr id="4" name="Footer Placeholder 3">
            <a:extLst>
              <a:ext uri="{FF2B5EF4-FFF2-40B4-BE49-F238E27FC236}">
                <a16:creationId xmlns:a16="http://schemas.microsoft.com/office/drawing/2014/main" id="{17A5C020-7F82-4EE7-9C2D-39B3050FC236}"/>
              </a:ext>
            </a:extLst>
          </p:cNvPr>
          <p:cNvSpPr>
            <a:spLocks noGrp="1"/>
          </p:cNvSpPr>
          <p:nvPr>
            <p:ph type="ftr" sz="quarter" idx="2"/>
          </p:nvPr>
        </p:nvSpPr>
        <p:spPr>
          <a:xfrm>
            <a:off x="0" y="9500961"/>
            <a:ext cx="2979367" cy="501878"/>
          </a:xfrm>
          <a:prstGeom prst="rect">
            <a:avLst/>
          </a:prstGeom>
        </p:spPr>
        <p:txBody>
          <a:bodyPr vert="horz" lIns="96442" tIns="48221" rIns="96442" bIns="48221" rtlCol="0" anchor="b"/>
          <a:lstStyle>
            <a:lvl1pPr algn="l">
              <a:defRPr sz="1300"/>
            </a:lvl1pPr>
          </a:lstStyle>
          <a:p>
            <a:endParaRPr lang="en-GB"/>
          </a:p>
        </p:txBody>
      </p:sp>
      <p:sp>
        <p:nvSpPr>
          <p:cNvPr id="5" name="Slide Number Placeholder 4">
            <a:extLst>
              <a:ext uri="{FF2B5EF4-FFF2-40B4-BE49-F238E27FC236}">
                <a16:creationId xmlns:a16="http://schemas.microsoft.com/office/drawing/2014/main" id="{ED6CE541-C48D-42D6-9008-9E908C27CA83}"/>
              </a:ext>
            </a:extLst>
          </p:cNvPr>
          <p:cNvSpPr>
            <a:spLocks noGrp="1"/>
          </p:cNvSpPr>
          <p:nvPr>
            <p:ph type="sldNum" sz="quarter" idx="3"/>
          </p:nvPr>
        </p:nvSpPr>
        <p:spPr>
          <a:xfrm>
            <a:off x="3894505" y="9500961"/>
            <a:ext cx="2979367" cy="501878"/>
          </a:xfrm>
          <a:prstGeom prst="rect">
            <a:avLst/>
          </a:prstGeom>
        </p:spPr>
        <p:txBody>
          <a:bodyPr vert="horz" lIns="96442" tIns="48221" rIns="96442" bIns="48221" rtlCol="0" anchor="b"/>
          <a:lstStyle>
            <a:lvl1pPr algn="r">
              <a:defRPr sz="1300"/>
            </a:lvl1pPr>
          </a:lstStyle>
          <a:p>
            <a:fld id="{0C280BF6-4103-43B5-9375-137579D301A1}" type="slidenum">
              <a:rPr lang="en-GB" smtClean="0"/>
              <a:t>‹#›</a:t>
            </a:fld>
            <a:endParaRPr lang="en-GB"/>
          </a:p>
        </p:txBody>
      </p:sp>
    </p:spTree>
    <p:extLst>
      <p:ext uri="{BB962C8B-B14F-4D97-AF65-F5344CB8AC3E}">
        <p14:creationId xmlns:p14="http://schemas.microsoft.com/office/powerpoint/2010/main" val="7091792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9738" cy="5016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94138" y="0"/>
            <a:ext cx="2979737" cy="501650"/>
          </a:xfrm>
          <a:prstGeom prst="rect">
            <a:avLst/>
          </a:prstGeom>
        </p:spPr>
        <p:txBody>
          <a:bodyPr vert="horz" lIns="91440" tIns="45720" rIns="91440" bIns="45720" rtlCol="0"/>
          <a:lstStyle>
            <a:lvl1pPr algn="r">
              <a:defRPr sz="1200"/>
            </a:lvl1pPr>
          </a:lstStyle>
          <a:p>
            <a:fld id="{DB985473-F3E2-4306-AB41-F07CEAEE570D}" type="datetimeFigureOut">
              <a:rPr lang="en-GB" smtClean="0"/>
              <a:t>03/10/2019</a:t>
            </a:fld>
            <a:endParaRPr lang="en-GB"/>
          </a:p>
        </p:txBody>
      </p:sp>
      <p:sp>
        <p:nvSpPr>
          <p:cNvPr id="4" name="Slide Image Placeholder 3"/>
          <p:cNvSpPr>
            <a:spLocks noGrp="1" noRot="1" noChangeAspect="1"/>
          </p:cNvSpPr>
          <p:nvPr>
            <p:ph type="sldImg" idx="2"/>
          </p:nvPr>
        </p:nvSpPr>
        <p:spPr>
          <a:xfrm>
            <a:off x="438150" y="1250950"/>
            <a:ext cx="5999163" cy="33750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7388" y="4813300"/>
            <a:ext cx="5500687" cy="393858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01188"/>
            <a:ext cx="2979738" cy="5016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94138" y="9501188"/>
            <a:ext cx="2979737" cy="501650"/>
          </a:xfrm>
          <a:prstGeom prst="rect">
            <a:avLst/>
          </a:prstGeom>
        </p:spPr>
        <p:txBody>
          <a:bodyPr vert="horz" lIns="91440" tIns="45720" rIns="91440" bIns="45720" rtlCol="0" anchor="b"/>
          <a:lstStyle>
            <a:lvl1pPr algn="r">
              <a:defRPr sz="1200"/>
            </a:lvl1pPr>
          </a:lstStyle>
          <a:p>
            <a:fld id="{F5CBA1B4-F936-4893-852E-185FFCE563D3}" type="slidenum">
              <a:rPr lang="en-GB" smtClean="0"/>
              <a:t>‹#›</a:t>
            </a:fld>
            <a:endParaRPr lang="en-GB"/>
          </a:p>
        </p:txBody>
      </p:sp>
    </p:spTree>
    <p:extLst>
      <p:ext uri="{BB962C8B-B14F-4D97-AF65-F5344CB8AC3E}">
        <p14:creationId xmlns:p14="http://schemas.microsoft.com/office/powerpoint/2010/main" val="2166871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1</a:t>
            </a:fld>
            <a:endParaRPr lang="en-GB"/>
          </a:p>
        </p:txBody>
      </p:sp>
    </p:spTree>
    <p:extLst>
      <p:ext uri="{BB962C8B-B14F-4D97-AF65-F5344CB8AC3E}">
        <p14:creationId xmlns:p14="http://schemas.microsoft.com/office/powerpoint/2010/main" val="66720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2</a:t>
            </a:fld>
            <a:endParaRPr lang="en-GB"/>
          </a:p>
        </p:txBody>
      </p:sp>
    </p:spTree>
    <p:extLst>
      <p:ext uri="{BB962C8B-B14F-4D97-AF65-F5344CB8AC3E}">
        <p14:creationId xmlns:p14="http://schemas.microsoft.com/office/powerpoint/2010/main" val="2012457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3</a:t>
            </a:fld>
            <a:endParaRPr lang="en-GB"/>
          </a:p>
        </p:txBody>
      </p:sp>
    </p:spTree>
    <p:extLst>
      <p:ext uri="{BB962C8B-B14F-4D97-AF65-F5344CB8AC3E}">
        <p14:creationId xmlns:p14="http://schemas.microsoft.com/office/powerpoint/2010/main" val="633554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4</a:t>
            </a:fld>
            <a:endParaRPr lang="en-GB"/>
          </a:p>
        </p:txBody>
      </p:sp>
    </p:spTree>
    <p:extLst>
      <p:ext uri="{BB962C8B-B14F-4D97-AF65-F5344CB8AC3E}">
        <p14:creationId xmlns:p14="http://schemas.microsoft.com/office/powerpoint/2010/main" val="3148104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5</a:t>
            </a:fld>
            <a:endParaRPr lang="en-GB"/>
          </a:p>
        </p:txBody>
      </p:sp>
    </p:spTree>
    <p:extLst>
      <p:ext uri="{BB962C8B-B14F-4D97-AF65-F5344CB8AC3E}">
        <p14:creationId xmlns:p14="http://schemas.microsoft.com/office/powerpoint/2010/main" val="2944269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6</a:t>
            </a:fld>
            <a:endParaRPr lang="en-GB"/>
          </a:p>
        </p:txBody>
      </p:sp>
    </p:spTree>
    <p:extLst>
      <p:ext uri="{BB962C8B-B14F-4D97-AF65-F5344CB8AC3E}">
        <p14:creationId xmlns:p14="http://schemas.microsoft.com/office/powerpoint/2010/main" val="687067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7</a:t>
            </a:fld>
            <a:endParaRPr lang="en-GB"/>
          </a:p>
        </p:txBody>
      </p:sp>
    </p:spTree>
    <p:extLst>
      <p:ext uri="{BB962C8B-B14F-4D97-AF65-F5344CB8AC3E}">
        <p14:creationId xmlns:p14="http://schemas.microsoft.com/office/powerpoint/2010/main" val="806638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4FA74-9D2A-48C0-BF58-53E763E744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4E5AEBE-C506-4DF7-8908-63EEBF5C2F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6EB518-4860-4C56-90B9-3EF1B404662E}"/>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19897618-86D1-4DF0-8357-1ADC307BBDA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E2A7ADB-9CE8-4152-BFD2-FF34BE9D075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252233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53D19-D013-4019-A669-40A0B084721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8C43FBF-9DAC-4E97-8934-344BF29B6EF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FA69ADC-569F-42E7-9CD9-8069009B5B6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45F7351F-5B4B-425B-978F-CF91A2822F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37ECDF-D8A0-4FF5-BE25-F91ACCB2D807}"/>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850058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D8882E-0F68-4BF2-A037-A9F2949A51A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52EFE11-C24D-4099-A1D1-D555542118F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59B5E43-490A-40CF-AFFC-1C93BB13C8A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9377137A-88DE-4B79-8C6E-6B78D7E6C6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6D9FEFA-F489-4E86-AD46-7B65CA4AB185}"/>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460678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42A3C-F4C2-46DE-A1B3-99BAD2B1E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7E358CA-6F96-4454-838F-7E3F5FF3537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4D5272-59CA-49CE-AB64-6C3403D2A00C}"/>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C814ACB0-3E23-44AA-B66A-BBDFD3566D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894511-7A2C-4BEE-9497-7EF4292AC7D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4167695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3F7A7-CCB3-4833-80A4-D10F9848E1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17B2CB5-9CB3-4DFC-AEBA-3C6CE1ACA1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7CB973-C857-4343-A03E-51F1EC8233C3}"/>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9EDFD35-E85C-4816-A152-E995B3CAA1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1AD64BF-43EB-42DA-A54F-777CE021534D}"/>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72187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D0820-4094-4297-97D7-731B4EA9A71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D701A5E-8BFC-4114-99A6-5E57E13B1AF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2618393-8458-45BB-BCE6-C7AD83F9C68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BDE7F1A-73AF-4E43-A778-B95011BFD697}"/>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58A9325-768B-4E90-BE48-F613B62E9B6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FA5728D-357E-4A2E-8055-B4CC0643995C}"/>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074028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6CA04-9ACB-4BE5-AEB8-41E51496576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3713E9E-3963-4257-A454-77615010DD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03609F7-CB77-42C4-B2B5-841295E33AE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DAE64B8-468B-4345-BE96-D09584F350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6783D92-FEFE-41A5-BB34-60243B9E5AC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25FDA3D-73E4-451B-829D-CA276D97E798}"/>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8" name="Footer Placeholder 7">
            <a:extLst>
              <a:ext uri="{FF2B5EF4-FFF2-40B4-BE49-F238E27FC236}">
                <a16:creationId xmlns:a16="http://schemas.microsoft.com/office/drawing/2014/main" id="{838D4452-9D0E-4301-AAB9-4147CDA0620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225B26C-25D7-4A66-8C70-69C988B98A86}"/>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927471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B308F-095C-4F8C-BA41-E06E3E214DC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5868517-C9F0-41DD-BC8D-6C0806DD5162}"/>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4" name="Footer Placeholder 3">
            <a:extLst>
              <a:ext uri="{FF2B5EF4-FFF2-40B4-BE49-F238E27FC236}">
                <a16:creationId xmlns:a16="http://schemas.microsoft.com/office/drawing/2014/main" id="{734A40E4-9A69-4678-B4DC-2AC09E4986E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94B3E30-4D7A-4004-AEF1-65A8626D520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2997854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D19E05-17CC-4C3F-868C-7711A15A8AC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3" name="Footer Placeholder 2">
            <a:extLst>
              <a:ext uri="{FF2B5EF4-FFF2-40B4-BE49-F238E27FC236}">
                <a16:creationId xmlns:a16="http://schemas.microsoft.com/office/drawing/2014/main" id="{47874444-B9BA-4194-A393-05866994F27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E8CA963-2F7F-4C5B-AE6E-C4422008069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980323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CF613-73BB-4AE3-8561-D9C1B3FF8C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B957DD2-6F0E-4511-8018-1442FB575F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BEEE221-E4FA-4A27-B442-5818A2D4EC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CA90E0-681C-4198-87E5-AC80384AEC1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2DF744D7-B1D5-4EF8-8D8C-2CE9BC0EC5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5CAB780-AD4D-4B9F-8E01-BF1E132B7E80}"/>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443058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E7CF3-07EA-4DE4-912C-EE75980C4B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6974C88-D814-447C-B847-EB55EACEC5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A0A1EEB-7948-42FD-A0DF-906A3CE5AF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8D73D3D-6719-4C35-BF53-B775F2790549}"/>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E96E20E-4F26-48A4-94C1-E8DEAA413DD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5A577E0-2FF5-44A5-A6A7-0B88D861AA1E}"/>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072001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74F6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22CF89-DA26-4E69-AF3D-164784D384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EDC76B3-BD41-4052-897C-2B0BA2A077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A9E1A8-DA9A-48E7-A2E1-192190E98E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2630C8F-7D64-4442-A95B-4E4B40BCFC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E1DF19F-FBDB-41FF-9089-52C36F176F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6956D6-C4EC-43E5-9342-252A2D06BBE7}" type="slidenum">
              <a:rPr lang="en-GB" smtClean="0"/>
              <a:t>‹#›</a:t>
            </a:fld>
            <a:endParaRPr lang="en-GB"/>
          </a:p>
        </p:txBody>
      </p:sp>
    </p:spTree>
    <p:extLst>
      <p:ext uri="{BB962C8B-B14F-4D97-AF65-F5344CB8AC3E}">
        <p14:creationId xmlns:p14="http://schemas.microsoft.com/office/powerpoint/2010/main" val="3902274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2.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0.jp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png"/><Relationship Id="rId7" Type="http://schemas.microsoft.com/office/2007/relationships/hdphoto" Target="../media/hdphoto2.wdp"/><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7085636" y="358136"/>
            <a:ext cx="5068933"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2"/>
            <a:ext cx="7119964" cy="547539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24834" y="967245"/>
            <a:ext cx="6404855" cy="3998431"/>
            <a:chOff x="291133" y="1127519"/>
            <a:chExt cx="6404855" cy="3998431"/>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53" y="1160861"/>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91133" y="3628208"/>
              <a:ext cx="1090231" cy="1497742"/>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04092" y="3628206"/>
              <a:ext cx="927541" cy="1497741"/>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31678" y="1142766"/>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65380" y="362820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27519"/>
              <a:ext cx="1148868" cy="1773859"/>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157064" y="1150991"/>
              <a:ext cx="1356377" cy="1707406"/>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38399" y="3689605"/>
              <a:ext cx="940848" cy="143066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56225" y="3570473"/>
              <a:ext cx="987800" cy="1549795"/>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09543" y="359851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Rectangle 35">
            <a:extLst>
              <a:ext uri="{FF2B5EF4-FFF2-40B4-BE49-F238E27FC236}">
                <a16:creationId xmlns:a16="http://schemas.microsoft.com/office/drawing/2014/main" id="{961F37AF-F4AC-4E76-89DC-842514D1CDE3}"/>
              </a:ext>
            </a:extLst>
          </p:cNvPr>
          <p:cNvSpPr/>
          <p:nvPr/>
        </p:nvSpPr>
        <p:spPr>
          <a:xfrm>
            <a:off x="352837" y="990437"/>
            <a:ext cx="1129857"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907E8B59-CE1B-4AF8-8983-C8A84917C24F}"/>
              </a:ext>
            </a:extLst>
          </p:cNvPr>
          <p:cNvSpPr/>
          <p:nvPr/>
        </p:nvSpPr>
        <p:spPr>
          <a:xfrm>
            <a:off x="1591204" y="1002106"/>
            <a:ext cx="1225204"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8E75D776-37E6-4314-BABC-A3D2AB978B11}"/>
              </a:ext>
            </a:extLst>
          </p:cNvPr>
          <p:cNvSpPr/>
          <p:nvPr/>
        </p:nvSpPr>
        <p:spPr>
          <a:xfrm>
            <a:off x="2905005" y="1000587"/>
            <a:ext cx="1225205"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1406EC11-C868-4A97-B83C-0CD2D8651FB0}"/>
              </a:ext>
            </a:extLst>
          </p:cNvPr>
          <p:cNvSpPr/>
          <p:nvPr/>
        </p:nvSpPr>
        <p:spPr>
          <a:xfrm>
            <a:off x="3456518" y="3409323"/>
            <a:ext cx="105346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61D5D9C2-6AA8-4BA7-93A9-50F61ABEEFF9}"/>
              </a:ext>
            </a:extLst>
          </p:cNvPr>
          <p:cNvSpPr/>
          <p:nvPr/>
        </p:nvSpPr>
        <p:spPr>
          <a:xfrm>
            <a:off x="4538389" y="3416442"/>
            <a:ext cx="1009988"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58C840D3-B181-4151-B370-AFD4C02D61C2}"/>
              </a:ext>
            </a:extLst>
          </p:cNvPr>
          <p:cNvSpPr/>
          <p:nvPr/>
        </p:nvSpPr>
        <p:spPr>
          <a:xfrm>
            <a:off x="2523063" y="3409323"/>
            <a:ext cx="930071" cy="160771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9EA4A97D-0B6A-4D23-B57B-D8D6D18AE709}"/>
              </a:ext>
            </a:extLst>
          </p:cNvPr>
          <p:cNvSpPr/>
          <p:nvPr/>
        </p:nvSpPr>
        <p:spPr>
          <a:xfrm>
            <a:off x="315604" y="3423947"/>
            <a:ext cx="1097250" cy="159483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584CF1BD-F79C-431F-90ED-807ED063FDCE}"/>
              </a:ext>
            </a:extLst>
          </p:cNvPr>
          <p:cNvSpPr/>
          <p:nvPr/>
        </p:nvSpPr>
        <p:spPr>
          <a:xfrm>
            <a:off x="5571653" y="3416443"/>
            <a:ext cx="1150326" cy="160234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43A84E18-01B2-4C04-A083-2CCEC970A9DE}"/>
              </a:ext>
            </a:extLst>
          </p:cNvPr>
          <p:cNvSpPr/>
          <p:nvPr/>
        </p:nvSpPr>
        <p:spPr>
          <a:xfrm>
            <a:off x="5552521" y="972541"/>
            <a:ext cx="1177168" cy="177368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38D1AE3B-B95B-4D3E-8D5A-69772A23BF1B}"/>
              </a:ext>
            </a:extLst>
          </p:cNvPr>
          <p:cNvSpPr/>
          <p:nvPr/>
        </p:nvSpPr>
        <p:spPr>
          <a:xfrm>
            <a:off x="1498472" y="3416443"/>
            <a:ext cx="105911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C977A84D-9D37-4613-896C-BED59579ECB7}"/>
              </a:ext>
            </a:extLst>
          </p:cNvPr>
          <p:cNvSpPr/>
          <p:nvPr/>
        </p:nvSpPr>
        <p:spPr>
          <a:xfrm>
            <a:off x="4156886" y="981512"/>
            <a:ext cx="1405769" cy="1770006"/>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8" name="Rectangle 47">
            <a:extLst>
              <a:ext uri="{FF2B5EF4-FFF2-40B4-BE49-F238E27FC236}">
                <a16:creationId xmlns:a16="http://schemas.microsoft.com/office/drawing/2014/main" id="{7690F498-03A1-4701-A938-DC7FAF359983}"/>
              </a:ext>
            </a:extLst>
          </p:cNvPr>
          <p:cNvSpPr/>
          <p:nvPr/>
        </p:nvSpPr>
        <p:spPr>
          <a:xfrm>
            <a:off x="5413988" y="5063585"/>
            <a:ext cx="1347026" cy="830997"/>
          </a:xfrm>
          <a:prstGeom prst="rect">
            <a:avLst/>
          </a:prstGeom>
        </p:spPr>
        <p:txBody>
          <a:bodyPr wrap="square">
            <a:spAutoFit/>
          </a:bodyPr>
          <a:lstStyle/>
          <a:p>
            <a:pPr algn="ctr"/>
            <a:r>
              <a:rPr lang="en-US" sz="1600" b="1" dirty="0">
                <a:solidFill>
                  <a:srgbClr val="AB0068"/>
                </a:solidFill>
                <a:latin typeface="Garamond" panose="02020404030301010803" pitchFamily="18" charset="0"/>
              </a:rPr>
              <a:t>Józef &amp; </a:t>
            </a:r>
            <a:r>
              <a:rPr lang="en-US" sz="1600" b="1" dirty="0" err="1">
                <a:solidFill>
                  <a:srgbClr val="AB0068"/>
                </a:solidFill>
                <a:latin typeface="Garamond" panose="02020404030301010803" pitchFamily="18" charset="0"/>
              </a:rPr>
              <a:t>Wiktoria</a:t>
            </a:r>
            <a:r>
              <a:rPr lang="en-US" sz="1600" b="1" dirty="0">
                <a:solidFill>
                  <a:srgbClr val="AB0068"/>
                </a:solidFill>
                <a:latin typeface="Garamond" panose="02020404030301010803" pitchFamily="18" charset="0"/>
              </a:rPr>
              <a:t> </a:t>
            </a:r>
            <a:r>
              <a:rPr lang="en-US" sz="1600" b="1" dirty="0" err="1">
                <a:solidFill>
                  <a:srgbClr val="AB0068"/>
                </a:solidFill>
                <a:latin typeface="Garamond" panose="02020404030301010803" pitchFamily="18" charset="0"/>
              </a:rPr>
              <a:t>Ulma</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49" name="Rectangle 48">
            <a:extLst>
              <a:ext uri="{FF2B5EF4-FFF2-40B4-BE49-F238E27FC236}">
                <a16:creationId xmlns:a16="http://schemas.microsoft.com/office/drawing/2014/main" id="{ACE9B36B-405D-41B9-A916-29F5BA5477DB}"/>
              </a:ext>
            </a:extLst>
          </p:cNvPr>
          <p:cNvSpPr/>
          <p:nvPr/>
        </p:nvSpPr>
        <p:spPr>
          <a:xfrm>
            <a:off x="225626" y="2762937"/>
            <a:ext cx="12466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Irena Sendler </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1" name="Rectangle 50">
            <a:extLst>
              <a:ext uri="{FF2B5EF4-FFF2-40B4-BE49-F238E27FC236}">
                <a16:creationId xmlns:a16="http://schemas.microsoft.com/office/drawing/2014/main" id="{D6810484-99CA-4318-8F2D-D96EA74DDFA1}"/>
              </a:ext>
            </a:extLst>
          </p:cNvPr>
          <p:cNvSpPr/>
          <p:nvPr/>
        </p:nvSpPr>
        <p:spPr>
          <a:xfrm>
            <a:off x="1388738" y="2763840"/>
            <a:ext cx="1527433"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Maximilian Kolbe </a:t>
            </a:r>
          </a:p>
        </p:txBody>
      </p:sp>
      <p:sp>
        <p:nvSpPr>
          <p:cNvPr id="52" name="Rectangle 51">
            <a:extLst>
              <a:ext uri="{FF2B5EF4-FFF2-40B4-BE49-F238E27FC236}">
                <a16:creationId xmlns:a16="http://schemas.microsoft.com/office/drawing/2014/main" id="{4D75F3BE-E668-4A38-AFBC-8E4A9C7F8979}"/>
              </a:ext>
            </a:extLst>
          </p:cNvPr>
          <p:cNvSpPr/>
          <p:nvPr/>
        </p:nvSpPr>
        <p:spPr>
          <a:xfrm>
            <a:off x="2597132" y="2757869"/>
            <a:ext cx="1790805"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Emanuel </a:t>
            </a:r>
            <a:r>
              <a:rPr lang="en-GB" sz="1600" b="1" dirty="0" err="1">
                <a:solidFill>
                  <a:srgbClr val="AB0068"/>
                </a:solidFill>
                <a:latin typeface="Garamond" panose="02020404030301010803" pitchFamily="18" charset="0"/>
              </a:rPr>
              <a:t>Ringelblum</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3" name="Rectangle 52">
            <a:extLst>
              <a:ext uri="{FF2B5EF4-FFF2-40B4-BE49-F238E27FC236}">
                <a16:creationId xmlns:a16="http://schemas.microsoft.com/office/drawing/2014/main" id="{67AD59CA-E0AC-4E30-A280-2A7CC318B451}"/>
              </a:ext>
            </a:extLst>
          </p:cNvPr>
          <p:cNvSpPr/>
          <p:nvPr/>
        </p:nvSpPr>
        <p:spPr>
          <a:xfrm>
            <a:off x="3866019" y="2757869"/>
            <a:ext cx="200587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Mordechai </a:t>
            </a:r>
            <a:r>
              <a:rPr lang="en-GB" sz="1600" b="1" dirty="0" err="1">
                <a:solidFill>
                  <a:srgbClr val="AB0068"/>
                </a:solidFill>
                <a:latin typeface="Garamond" panose="02020404030301010803" pitchFamily="18" charset="0"/>
              </a:rPr>
              <a:t>Anielewicz</a:t>
            </a:r>
            <a:endParaRPr lang="en-GB" sz="1600" dirty="0">
              <a:solidFill>
                <a:srgbClr val="AB0068"/>
              </a:solidFill>
              <a:latin typeface="Garamond" panose="02020404030301010803" pitchFamily="18" charset="0"/>
            </a:endParaRPr>
          </a:p>
        </p:txBody>
      </p:sp>
      <p:sp>
        <p:nvSpPr>
          <p:cNvPr id="54" name="Rectangle 53">
            <a:extLst>
              <a:ext uri="{FF2B5EF4-FFF2-40B4-BE49-F238E27FC236}">
                <a16:creationId xmlns:a16="http://schemas.microsoft.com/office/drawing/2014/main" id="{5A2F60DA-DD70-4267-9B2A-263444FD3B57}"/>
              </a:ext>
            </a:extLst>
          </p:cNvPr>
          <p:cNvSpPr/>
          <p:nvPr/>
        </p:nvSpPr>
        <p:spPr>
          <a:xfrm>
            <a:off x="5469190" y="2733440"/>
            <a:ext cx="130721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Witold </a:t>
            </a:r>
            <a:r>
              <a:rPr lang="en-GB" sz="1600" b="1" dirty="0" err="1">
                <a:solidFill>
                  <a:srgbClr val="AB0068"/>
                </a:solidFill>
                <a:latin typeface="Garamond" panose="02020404030301010803" pitchFamily="18" charset="0"/>
              </a:rPr>
              <a:t>Pilecki</a:t>
            </a:r>
            <a:r>
              <a:rPr lang="en-GB" sz="1600" b="1" dirty="0">
                <a:solidFill>
                  <a:srgbClr val="AB0068"/>
                </a:solidFill>
                <a:latin typeface="Garamond" panose="02020404030301010803" pitchFamily="18" charset="0"/>
              </a:rPr>
              <a:t> </a:t>
            </a:r>
          </a:p>
        </p:txBody>
      </p:sp>
      <p:sp>
        <p:nvSpPr>
          <p:cNvPr id="55" name="Rectangle 54">
            <a:extLst>
              <a:ext uri="{FF2B5EF4-FFF2-40B4-BE49-F238E27FC236}">
                <a16:creationId xmlns:a16="http://schemas.microsoft.com/office/drawing/2014/main" id="{79AC2131-9822-42D3-9C3E-63E87ABACB14}"/>
              </a:ext>
            </a:extLst>
          </p:cNvPr>
          <p:cNvSpPr/>
          <p:nvPr/>
        </p:nvSpPr>
        <p:spPr>
          <a:xfrm>
            <a:off x="225626" y="5120714"/>
            <a:ext cx="1223652" cy="584775"/>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Janusz</a:t>
            </a:r>
            <a:r>
              <a:rPr lang="en-GB" sz="1600" b="1" dirty="0">
                <a:solidFill>
                  <a:srgbClr val="AB0068"/>
                </a:solidFill>
                <a:latin typeface="Garamond" panose="02020404030301010803" pitchFamily="18" charset="0"/>
              </a:rPr>
              <a:t> Korczak </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6" name="Rectangle 55">
            <a:extLst>
              <a:ext uri="{FF2B5EF4-FFF2-40B4-BE49-F238E27FC236}">
                <a16:creationId xmlns:a16="http://schemas.microsoft.com/office/drawing/2014/main" id="{076A1C2F-6B79-4BB0-B2E2-5F785C05549B}"/>
              </a:ext>
            </a:extLst>
          </p:cNvPr>
          <p:cNvSpPr/>
          <p:nvPr/>
        </p:nvSpPr>
        <p:spPr>
          <a:xfrm>
            <a:off x="1397857" y="5120714"/>
            <a:ext cx="10178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t>
            </a:r>
            <a:r>
              <a:rPr lang="en-GB" sz="1600" b="1" dirty="0" err="1">
                <a:solidFill>
                  <a:srgbClr val="AB0068"/>
                </a:solidFill>
                <a:latin typeface="Garamond" panose="02020404030301010803" pitchFamily="18" charset="0"/>
              </a:rPr>
              <a:t>Karski</a:t>
            </a:r>
            <a:endParaRPr lang="en-GB" sz="1600" b="1" dirty="0">
              <a:solidFill>
                <a:srgbClr val="AB0068"/>
              </a:solidFill>
              <a:latin typeface="Garamond" panose="02020404030301010803" pitchFamily="18" charset="0"/>
            </a:endParaRPr>
          </a:p>
        </p:txBody>
      </p:sp>
      <p:sp>
        <p:nvSpPr>
          <p:cNvPr id="57" name="Rectangle 56">
            <a:extLst>
              <a:ext uri="{FF2B5EF4-FFF2-40B4-BE49-F238E27FC236}">
                <a16:creationId xmlns:a16="http://schemas.microsoft.com/office/drawing/2014/main" id="{EC7556B4-104A-48B6-B5B7-49356452B1C1}"/>
              </a:ext>
            </a:extLst>
          </p:cNvPr>
          <p:cNvSpPr/>
          <p:nvPr/>
        </p:nvSpPr>
        <p:spPr>
          <a:xfrm>
            <a:off x="3240521" y="5074068"/>
            <a:ext cx="144101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Father </a:t>
            </a:r>
            <a:r>
              <a:rPr lang="en-GB" sz="1600" b="1" dirty="0" err="1">
                <a:solidFill>
                  <a:srgbClr val="AB0068"/>
                </a:solidFill>
                <a:latin typeface="Garamond" panose="02020404030301010803" pitchFamily="18" charset="0"/>
              </a:rPr>
              <a:t>Marceli</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Godlewski</a:t>
            </a:r>
            <a:r>
              <a:rPr lang="en-GB" sz="1600" dirty="0">
                <a:solidFill>
                  <a:srgbClr val="AB0068"/>
                </a:solidFill>
                <a:latin typeface="Garamond" panose="02020404030301010803" pitchFamily="18" charset="0"/>
              </a:rPr>
              <a:t> </a:t>
            </a:r>
          </a:p>
        </p:txBody>
      </p:sp>
      <p:sp>
        <p:nvSpPr>
          <p:cNvPr id="58" name="Rectangle 57">
            <a:extLst>
              <a:ext uri="{FF2B5EF4-FFF2-40B4-BE49-F238E27FC236}">
                <a16:creationId xmlns:a16="http://schemas.microsoft.com/office/drawing/2014/main" id="{0D7F929F-321C-4ECA-81D6-EBFFC4BB2949}"/>
              </a:ext>
            </a:extLst>
          </p:cNvPr>
          <p:cNvSpPr/>
          <p:nvPr/>
        </p:nvSpPr>
        <p:spPr>
          <a:xfrm>
            <a:off x="2319165" y="5068773"/>
            <a:ext cx="1223653" cy="830997"/>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Zofia</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Kossak-Szczucka</a:t>
            </a:r>
            <a:endParaRPr lang="en-GB" sz="1600" b="1" dirty="0">
              <a:solidFill>
                <a:srgbClr val="AB0068"/>
              </a:solidFill>
              <a:latin typeface="Garamond" panose="02020404030301010803" pitchFamily="18" charset="0"/>
            </a:endParaRPr>
          </a:p>
        </p:txBody>
      </p:sp>
      <p:sp>
        <p:nvSpPr>
          <p:cNvPr id="59" name="Rectangle 58">
            <a:extLst>
              <a:ext uri="{FF2B5EF4-FFF2-40B4-BE49-F238E27FC236}">
                <a16:creationId xmlns:a16="http://schemas.microsoft.com/office/drawing/2014/main" id="{6049EB8B-9E74-4769-AC90-2D9E50EC997C}"/>
              </a:ext>
            </a:extLst>
          </p:cNvPr>
          <p:cNvSpPr/>
          <p:nvPr/>
        </p:nvSpPr>
        <p:spPr>
          <a:xfrm>
            <a:off x="4358840" y="5076181"/>
            <a:ext cx="137303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&amp; Antonina </a:t>
            </a:r>
            <a:r>
              <a:rPr lang="en-GB" sz="1600" b="1" dirty="0" err="1">
                <a:solidFill>
                  <a:srgbClr val="AB0068"/>
                </a:solidFill>
                <a:latin typeface="Garamond" panose="02020404030301010803" pitchFamily="18" charset="0"/>
              </a:rPr>
              <a:t>Zabinski</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60" name="Rectangle 59">
            <a:extLst>
              <a:ext uri="{FF2B5EF4-FFF2-40B4-BE49-F238E27FC236}">
                <a16:creationId xmlns:a16="http://schemas.microsoft.com/office/drawing/2014/main" id="{47B95357-A64E-4C35-8838-639BBAB1D84A}"/>
              </a:ext>
            </a:extLst>
          </p:cNvPr>
          <p:cNvSpPr/>
          <p:nvPr/>
        </p:nvSpPr>
        <p:spPr>
          <a:xfrm>
            <a:off x="7387975" y="747840"/>
            <a:ext cx="4510489" cy="6001643"/>
          </a:xfrm>
          <a:prstGeom prst="rect">
            <a:avLst/>
          </a:prstGeom>
        </p:spPr>
        <p:txBody>
          <a:bodyPr wrap="square">
            <a:spAutoFit/>
          </a:bodyPr>
          <a:lstStyle/>
          <a:p>
            <a:pPr algn="ctr"/>
            <a:r>
              <a:rPr lang="en-GB" sz="1600" b="1" dirty="0">
                <a:solidFill>
                  <a:srgbClr val="AB0068"/>
                </a:solidFill>
                <a:latin typeface="Garamond" panose="02020404030301010803" pitchFamily="18" charset="0"/>
              </a:rPr>
              <a:t>About half of the six million European Jews killed in the Holocaust were Polish. In 1939 a third of the capital city Warsaw, and 10% of the entire country was Jewish. By 1945 97% of Poland's Jews were dead.</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eleven examples of Polish resistance </a:t>
            </a:r>
            <a:r>
              <a:rPr lang="en-GB" sz="1600" b="1" i="1" dirty="0">
                <a:solidFill>
                  <a:srgbClr val="AB0068"/>
                </a:solidFill>
                <a:latin typeface="Garamond" panose="02020404030301010803" pitchFamily="18" charset="0"/>
              </a:rPr>
              <a:t>do not </a:t>
            </a:r>
            <a:r>
              <a:rPr lang="en-GB" sz="1600" b="1" dirty="0">
                <a:solidFill>
                  <a:srgbClr val="AB0068"/>
                </a:solidFill>
                <a:latin typeface="Garamond" panose="02020404030301010803" pitchFamily="18" charset="0"/>
              </a:rPr>
              <a:t>proport to give an overview of what happened in Poland during The Holocaust. They have been chosen to reflect the unimaginably difficult choices made by both Jews and non-Jews under German occupation – where every Jew was marked for death and all non-Jews who assisted their Jewish neighbours were subject to the same fate. </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individuals </a:t>
            </a:r>
            <a:r>
              <a:rPr lang="en-GB" sz="1600" b="1" i="1" dirty="0">
                <a:solidFill>
                  <a:srgbClr val="AB0068"/>
                </a:solidFill>
                <a:latin typeface="Garamond" panose="02020404030301010803" pitchFamily="18" charset="0"/>
              </a:rPr>
              <a:t>were not </a:t>
            </a:r>
            <a:r>
              <a:rPr lang="en-GB" sz="1600" b="1" dirty="0">
                <a:solidFill>
                  <a:srgbClr val="AB0068"/>
                </a:solidFill>
                <a:latin typeface="Garamond" panose="02020404030301010803" pitchFamily="18" charset="0"/>
              </a:rPr>
              <a:t>typical; they were exceptional, reflecting the relatively small proportion of the population who refused to be bystanders. But neither were they super-human. They would recoil from being labelled as heroes. They symbolise the power of the human spirit – their actions show that in even the darkest of times, good can shine through…</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47" name="Picture 46">
            <a:extLst>
              <a:ext uri="{FF2B5EF4-FFF2-40B4-BE49-F238E27FC236}">
                <a16:creationId xmlns:a16="http://schemas.microsoft.com/office/drawing/2014/main" id="{06395E64-821C-4A4D-9017-C4863C4ECE8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341558" y="5872914"/>
            <a:ext cx="2242341" cy="961158"/>
          </a:xfrm>
          <a:prstGeom prst="rect">
            <a:avLst/>
          </a:prstGeom>
        </p:spPr>
      </p:pic>
      <p:sp>
        <p:nvSpPr>
          <p:cNvPr id="50" name="Rectangle 49">
            <a:extLst>
              <a:ext uri="{FF2B5EF4-FFF2-40B4-BE49-F238E27FC236}">
                <a16:creationId xmlns:a16="http://schemas.microsoft.com/office/drawing/2014/main" id="{7BED9C3E-D6AC-42C0-938E-6AA31B618590}"/>
              </a:ext>
            </a:extLst>
          </p:cNvPr>
          <p:cNvSpPr/>
          <p:nvPr/>
        </p:nvSpPr>
        <p:spPr>
          <a:xfrm>
            <a:off x="1831452" y="6236902"/>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13853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6818062" y="358136"/>
            <a:ext cx="5336508"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3"/>
            <a:ext cx="6997234" cy="4150286"/>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62124" y="990437"/>
            <a:ext cx="6353915" cy="3336914"/>
            <a:chOff x="343420" y="1017725"/>
            <a:chExt cx="6353915" cy="3336914"/>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3" y="1017725"/>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43420" y="2929448"/>
              <a:ext cx="1090231" cy="1425191"/>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56379" y="2808528"/>
              <a:ext cx="927541" cy="1546110"/>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40127" y="1076352"/>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17667" y="285689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03873"/>
              <a:ext cx="1148868" cy="1697861"/>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206899" y="1053625"/>
              <a:ext cx="1251634" cy="1649942"/>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90686" y="2918295"/>
              <a:ext cx="940848" cy="141581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08511" y="2799164"/>
              <a:ext cx="1065989" cy="1534946"/>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61830" y="282720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Rectangle 35">
            <a:extLst>
              <a:ext uri="{FF2B5EF4-FFF2-40B4-BE49-F238E27FC236}">
                <a16:creationId xmlns:a16="http://schemas.microsoft.com/office/drawing/2014/main" id="{961F37AF-F4AC-4E76-89DC-842514D1CDE3}"/>
              </a:ext>
            </a:extLst>
          </p:cNvPr>
          <p:cNvSpPr/>
          <p:nvPr/>
        </p:nvSpPr>
        <p:spPr>
          <a:xfrm>
            <a:off x="352837" y="990437"/>
            <a:ext cx="1129857"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8" name="Rectangle 47">
            <a:extLst>
              <a:ext uri="{FF2B5EF4-FFF2-40B4-BE49-F238E27FC236}">
                <a16:creationId xmlns:a16="http://schemas.microsoft.com/office/drawing/2014/main" id="{2AC7463E-49FC-46E7-B9BE-6615B2DB196D}"/>
              </a:ext>
            </a:extLst>
          </p:cNvPr>
          <p:cNvSpPr/>
          <p:nvPr/>
        </p:nvSpPr>
        <p:spPr>
          <a:xfrm>
            <a:off x="7099857" y="783688"/>
            <a:ext cx="4898468" cy="5755422"/>
          </a:xfrm>
          <a:prstGeom prst="rect">
            <a:avLst/>
          </a:prstGeom>
        </p:spPr>
        <p:txBody>
          <a:bodyPr wrap="square">
            <a:spAutoFit/>
          </a:bodyPr>
          <a:lstStyle/>
          <a:p>
            <a:pPr algn="ctr"/>
            <a:r>
              <a:rPr lang="en-GB"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Irena Sendler </a:t>
            </a:r>
          </a:p>
          <a:p>
            <a:pPr algn="ctr"/>
            <a:r>
              <a:rPr lang="en-GB" sz="3200" b="1" dirty="0">
                <a:solidFill>
                  <a:srgbClr val="AB0068"/>
                </a:solidFill>
                <a:latin typeface="Garamond" panose="02020404030301010803" pitchFamily="18" charset="0"/>
              </a:rPr>
              <a:t>Maximilian Kolbe </a:t>
            </a:r>
          </a:p>
          <a:p>
            <a:pPr algn="ctr"/>
            <a:r>
              <a:rPr lang="en-GB" sz="3200" b="1" dirty="0">
                <a:solidFill>
                  <a:srgbClr val="AB0068"/>
                </a:solidFill>
                <a:latin typeface="Garamond" panose="02020404030301010803" pitchFamily="18" charset="0"/>
              </a:rPr>
              <a:t>Emanuel </a:t>
            </a:r>
            <a:r>
              <a:rPr lang="en-GB" sz="3200" b="1" dirty="0" err="1">
                <a:solidFill>
                  <a:srgbClr val="AB0068"/>
                </a:solidFill>
                <a:latin typeface="Garamond" panose="02020404030301010803" pitchFamily="18" charset="0"/>
              </a:rPr>
              <a:t>Ringelblum</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Mordechai </a:t>
            </a:r>
            <a:r>
              <a:rPr lang="en-GB" sz="3200" b="1" dirty="0" err="1">
                <a:solidFill>
                  <a:srgbClr val="AB0068"/>
                </a:solidFill>
                <a:latin typeface="Garamond" panose="02020404030301010803" pitchFamily="18" charset="0"/>
              </a:rPr>
              <a:t>Anielewicz</a:t>
            </a:r>
            <a:endParaRPr lang="en-GB" sz="3200"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Witold </a:t>
            </a:r>
            <a:r>
              <a:rPr lang="en-GB" sz="3200" b="1" dirty="0" err="1">
                <a:solidFill>
                  <a:srgbClr val="AB0068"/>
                </a:solidFill>
                <a:latin typeface="Garamond" panose="02020404030301010803" pitchFamily="18" charset="0"/>
              </a:rPr>
              <a:t>Pilecki</a:t>
            </a:r>
            <a:r>
              <a:rPr lang="en-GB" sz="3200" b="1" dirty="0">
                <a:solidFill>
                  <a:srgbClr val="AB0068"/>
                </a:solidFill>
                <a:latin typeface="Garamond" panose="02020404030301010803" pitchFamily="18" charset="0"/>
              </a:rPr>
              <a:t> </a:t>
            </a:r>
          </a:p>
          <a:p>
            <a:pPr algn="ctr"/>
            <a:r>
              <a:rPr lang="en-GB" sz="3200" b="1" dirty="0" err="1">
                <a:solidFill>
                  <a:srgbClr val="AB0068"/>
                </a:solidFill>
                <a:latin typeface="Garamond" panose="02020404030301010803" pitchFamily="18" charset="0"/>
              </a:rPr>
              <a:t>Janusz</a:t>
            </a:r>
            <a:r>
              <a:rPr lang="en-GB" sz="3200" b="1" dirty="0">
                <a:solidFill>
                  <a:srgbClr val="AB0068"/>
                </a:solidFill>
                <a:latin typeface="Garamond" panose="02020404030301010803" pitchFamily="18" charset="0"/>
              </a:rPr>
              <a:t> Korczak </a:t>
            </a:r>
            <a:endParaRPr lang="en-GB" sz="28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a:p>
            <a:pPr algn="ctr"/>
            <a:r>
              <a:rPr lang="en-GB" sz="3200" b="1" dirty="0">
                <a:solidFill>
                  <a:srgbClr val="AB0068"/>
                </a:solidFill>
                <a:latin typeface="Garamond" panose="02020404030301010803" pitchFamily="18" charset="0"/>
              </a:rPr>
              <a:t>Jan </a:t>
            </a:r>
            <a:r>
              <a:rPr lang="en-GB" sz="3200" b="1" dirty="0" err="1">
                <a:solidFill>
                  <a:srgbClr val="AB0068"/>
                </a:solidFill>
                <a:latin typeface="Garamond" panose="02020404030301010803" pitchFamily="18" charset="0"/>
              </a:rPr>
              <a:t>Karski</a:t>
            </a:r>
            <a:endParaRPr lang="en-GB" sz="3200" b="1" dirty="0">
              <a:solidFill>
                <a:srgbClr val="AB0068"/>
              </a:solidFill>
              <a:latin typeface="Garamond" panose="02020404030301010803" pitchFamily="18" charset="0"/>
            </a:endParaRPr>
          </a:p>
          <a:p>
            <a:pPr algn="ctr"/>
            <a:r>
              <a:rPr lang="en-GB" sz="3200" b="1" dirty="0" err="1">
                <a:solidFill>
                  <a:srgbClr val="AB0068"/>
                </a:solidFill>
                <a:latin typeface="Garamond" panose="02020404030301010803" pitchFamily="18" charset="0"/>
              </a:rPr>
              <a:t>Zofia</a:t>
            </a:r>
            <a:r>
              <a:rPr lang="en-GB" sz="3200" b="1" dirty="0">
                <a:solidFill>
                  <a:srgbClr val="AB0068"/>
                </a:solidFill>
                <a:latin typeface="Garamond" panose="02020404030301010803" pitchFamily="18" charset="0"/>
              </a:rPr>
              <a:t> </a:t>
            </a:r>
            <a:r>
              <a:rPr lang="en-GB" sz="3200" b="1" dirty="0" err="1">
                <a:solidFill>
                  <a:srgbClr val="AB0068"/>
                </a:solidFill>
                <a:latin typeface="Garamond" panose="02020404030301010803" pitchFamily="18" charset="0"/>
              </a:rPr>
              <a:t>Kossak-Szczucka</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Father </a:t>
            </a:r>
            <a:r>
              <a:rPr lang="en-GB" sz="3200" b="1" dirty="0" err="1">
                <a:solidFill>
                  <a:srgbClr val="AB0068"/>
                </a:solidFill>
                <a:latin typeface="Garamond" panose="02020404030301010803" pitchFamily="18" charset="0"/>
              </a:rPr>
              <a:t>Marceli</a:t>
            </a:r>
            <a:r>
              <a:rPr lang="en-GB" sz="3200" b="1" dirty="0">
                <a:solidFill>
                  <a:srgbClr val="AB0068"/>
                </a:solidFill>
                <a:latin typeface="Garamond" panose="02020404030301010803" pitchFamily="18" charset="0"/>
              </a:rPr>
              <a:t> </a:t>
            </a:r>
            <a:r>
              <a:rPr lang="en-GB" sz="3200" b="1" dirty="0" err="1">
                <a:solidFill>
                  <a:srgbClr val="AB0068"/>
                </a:solidFill>
                <a:latin typeface="Garamond" panose="02020404030301010803" pitchFamily="18" charset="0"/>
              </a:rPr>
              <a:t>Godlewski</a:t>
            </a:r>
            <a:r>
              <a:rPr lang="en-GB" sz="3200" dirty="0">
                <a:solidFill>
                  <a:srgbClr val="AB0068"/>
                </a:solidFill>
                <a:latin typeface="Garamond" panose="02020404030301010803" pitchFamily="18" charset="0"/>
              </a:rPr>
              <a:t> </a:t>
            </a:r>
          </a:p>
          <a:p>
            <a:pPr algn="ctr"/>
            <a:r>
              <a:rPr lang="en-GB" sz="3200" b="1" dirty="0">
                <a:solidFill>
                  <a:srgbClr val="AB0068"/>
                </a:solidFill>
                <a:latin typeface="Garamond" panose="02020404030301010803" pitchFamily="18" charset="0"/>
              </a:rPr>
              <a:t>Jan and Antonina </a:t>
            </a:r>
            <a:r>
              <a:rPr lang="en-GB" sz="3200" b="1" dirty="0" err="1">
                <a:solidFill>
                  <a:srgbClr val="AB0068"/>
                </a:solidFill>
                <a:latin typeface="Garamond" panose="02020404030301010803" pitchFamily="18" charset="0"/>
              </a:rPr>
              <a:t>Zabinski</a:t>
            </a:r>
            <a:endParaRPr lang="en-GB" sz="28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a:p>
            <a:pPr algn="ctr"/>
            <a:r>
              <a:rPr lang="en-US" sz="3200" b="1" dirty="0">
                <a:solidFill>
                  <a:srgbClr val="AB0068"/>
                </a:solidFill>
                <a:latin typeface="Garamond" panose="02020404030301010803" pitchFamily="18" charset="0"/>
              </a:rPr>
              <a:t>Józef &amp; </a:t>
            </a:r>
            <a:r>
              <a:rPr lang="en-US" sz="3200" b="1" dirty="0" err="1">
                <a:solidFill>
                  <a:srgbClr val="AB0068"/>
                </a:solidFill>
                <a:latin typeface="Garamond" panose="02020404030301010803" pitchFamily="18" charset="0"/>
              </a:rPr>
              <a:t>Wiktoria</a:t>
            </a:r>
            <a:r>
              <a:rPr lang="en-US" sz="3200" b="1" dirty="0">
                <a:solidFill>
                  <a:srgbClr val="AB0068"/>
                </a:solidFill>
                <a:latin typeface="Garamond" panose="02020404030301010803" pitchFamily="18" charset="0"/>
              </a:rPr>
              <a:t> </a:t>
            </a:r>
            <a:r>
              <a:rPr lang="en-US" sz="3200" b="1" dirty="0" err="1">
                <a:solidFill>
                  <a:srgbClr val="AB0068"/>
                </a:solidFill>
                <a:latin typeface="Garamond" panose="02020404030301010803" pitchFamily="18" charset="0"/>
              </a:rPr>
              <a:t>Ulma</a:t>
            </a:r>
            <a:endParaRPr lang="en-GB" sz="3200" b="1" dirty="0">
              <a:solidFill>
                <a:srgbClr val="AB0068"/>
              </a:solidFill>
              <a:latin typeface="Garamond" panose="02020404030301010803" pitchFamily="18" charset="0"/>
            </a:endParaRPr>
          </a:p>
          <a:p>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27" name="Picture 26">
            <a:extLst>
              <a:ext uri="{FF2B5EF4-FFF2-40B4-BE49-F238E27FC236}">
                <a16:creationId xmlns:a16="http://schemas.microsoft.com/office/drawing/2014/main" id="{9DD7B24B-8F7B-4ECC-A156-0E07954669B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234896" y="5294885"/>
            <a:ext cx="2242341" cy="961158"/>
          </a:xfrm>
          <a:prstGeom prst="rect">
            <a:avLst/>
          </a:prstGeom>
        </p:spPr>
      </p:pic>
      <p:sp>
        <p:nvSpPr>
          <p:cNvPr id="37" name="Rectangle 36">
            <a:extLst>
              <a:ext uri="{FF2B5EF4-FFF2-40B4-BE49-F238E27FC236}">
                <a16:creationId xmlns:a16="http://schemas.microsoft.com/office/drawing/2014/main" id="{3FE7C774-1AE9-4AAB-A088-9C35E91555CF}"/>
              </a:ext>
            </a:extLst>
          </p:cNvPr>
          <p:cNvSpPr/>
          <p:nvPr/>
        </p:nvSpPr>
        <p:spPr>
          <a:xfrm>
            <a:off x="1724790" y="5658873"/>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1985492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Rectangle 23">
            <a:extLst>
              <a:ext uri="{FF2B5EF4-FFF2-40B4-BE49-F238E27FC236}">
                <a16:creationId xmlns:a16="http://schemas.microsoft.com/office/drawing/2014/main" id="{979A2D06-92E6-4A6E-AD9D-79D2192EBA03}"/>
              </a:ext>
            </a:extLst>
          </p:cNvPr>
          <p:cNvSpPr/>
          <p:nvPr/>
        </p:nvSpPr>
        <p:spPr>
          <a:xfrm>
            <a:off x="1714421" y="-33428"/>
            <a:ext cx="8853935"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IRENA SENDLER    1910 - 2008</a:t>
            </a:r>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617" y="973122"/>
            <a:ext cx="12358905" cy="5545123"/>
          </a:xfrm>
          <a:prstGeom prst="rect">
            <a:avLst/>
          </a:prstGeom>
        </p:spPr>
      </p:pic>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8651" y="1434021"/>
            <a:ext cx="3142919" cy="455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793B3BAC-4B23-45D6-A495-75E2CEC5ED70}"/>
              </a:ext>
            </a:extLst>
          </p:cNvPr>
          <p:cNvSpPr/>
          <p:nvPr/>
        </p:nvSpPr>
        <p:spPr>
          <a:xfrm>
            <a:off x="4353766" y="1808142"/>
            <a:ext cx="4322401" cy="3293209"/>
          </a:xfrm>
          <a:prstGeom prst="rect">
            <a:avLst/>
          </a:prstGeom>
        </p:spPr>
        <p:txBody>
          <a:bodyPr wrap="square">
            <a:spAutoFit/>
          </a:bodyPr>
          <a:lstStyle/>
          <a:p>
            <a:pPr algn="ctr" eaLnBrk="0" fontAlgn="base" hangingPunct="0"/>
            <a:r>
              <a:rPr lang="en-GB" sz="1600" dirty="0">
                <a:latin typeface="Garamond" panose="02020404030301010803" pitchFamily="18" charset="0"/>
                <a:ea typeface="Calibri" panose="020F0502020204030204" pitchFamily="34" charset="0"/>
                <a:cs typeface="Times New Roman" panose="02020603050405020304" pitchFamily="18" charset="0"/>
              </a:rPr>
              <a:t>Irena Sendler was an exceptional woman who coordinated an Underground Network of rescuers that enabled many Jewish children to escape the Warsaw Ghetto and survive The Holocaust. </a:t>
            </a:r>
            <a:r>
              <a:rPr lang="en-US" sz="1600" dirty="0">
                <a:latin typeface="Garamond" panose="02020404030301010803" pitchFamily="18" charset="0"/>
              </a:rPr>
              <a:t>Her father was a doctor who died during a typhus epidemic in 1917 after helping many sick Jewish families who were too poor to afford treatment. Out </a:t>
            </a:r>
            <a:r>
              <a:rPr lang="en-GB" sz="1600" dirty="0">
                <a:latin typeface="Garamond" panose="02020404030301010803" pitchFamily="18" charset="0"/>
              </a:rPr>
              <a:t>of gratitude, members of the community offered to support Irena’s family after his death and consequently there was a strong bond of friendship between Irena’s family and her Jewish neighbours. As a result she learnt to speak Yiddish, a skill that was invaluable in her later work. </a:t>
            </a:r>
          </a:p>
        </p:txBody>
      </p:sp>
      <p:pic>
        <p:nvPicPr>
          <p:cNvPr id="27" name="Picture 5" descr="A group of people posing for a photo&#10;&#10;Description generated with very high confidence">
            <a:extLst>
              <a:ext uri="{FF2B5EF4-FFF2-40B4-BE49-F238E27FC236}">
                <a16:creationId xmlns:a16="http://schemas.microsoft.com/office/drawing/2014/main" id="{9B063747-430E-467D-9D56-4E2E3F2C8B3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216414" y="1568046"/>
            <a:ext cx="1846298" cy="305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a:extLst>
              <a:ext uri="{FF2B5EF4-FFF2-40B4-BE49-F238E27FC236}">
                <a16:creationId xmlns:a16="http://schemas.microsoft.com/office/drawing/2014/main" id="{A9C92352-DC31-4722-BE3B-8BF10A54F8CB}"/>
              </a:ext>
            </a:extLst>
          </p:cNvPr>
          <p:cNvSpPr/>
          <p:nvPr/>
        </p:nvSpPr>
        <p:spPr>
          <a:xfrm>
            <a:off x="9010422" y="4562742"/>
            <a:ext cx="2255476" cy="1077218"/>
          </a:xfrm>
          <a:prstGeom prst="rect">
            <a:avLst/>
          </a:prstGeom>
        </p:spPr>
        <p:txBody>
          <a:bodyPr wrap="square">
            <a:spAutoFit/>
          </a:bodyPr>
          <a:lstStyle/>
          <a:p>
            <a:pPr algn="ctr">
              <a:spcBef>
                <a:spcPts val="600"/>
              </a:spcBef>
              <a:spcAft>
                <a:spcPts val="1200"/>
              </a:spcAft>
              <a:defRPr/>
            </a:pPr>
            <a:r>
              <a:rPr lang="en-GB" sz="1600" dirty="0">
                <a:solidFill>
                  <a:srgbClr val="000000"/>
                </a:solidFill>
                <a:latin typeface="Garamond" panose="02020404030301010803" pitchFamily="18" charset="0"/>
                <a:ea typeface="Times New Roman" panose="02020603050405020304" pitchFamily="18" charset="0"/>
                <a:cs typeface="Arial" panose="020B0604020202020204" pitchFamily="34" charset="0"/>
              </a:rPr>
              <a:t> </a:t>
            </a:r>
            <a:r>
              <a:rPr lang="en-GB" sz="1200" b="1" i="1" dirty="0">
                <a:solidFill>
                  <a:srgbClr val="000000"/>
                </a:solidFill>
                <a:latin typeface="Garamond" panose="02020404030301010803" pitchFamily="18" charset="0"/>
                <a:ea typeface="Times New Roman" panose="02020603050405020304" pitchFamily="18" charset="0"/>
                <a:cs typeface="Arial" panose="020B0604020202020204" pitchFamily="34" charset="0"/>
              </a:rPr>
              <a:t>“My parents taught me, that if a man is drowning, no matter what his religion or nationality, you must help him, whether or not you can swim yourself.”</a:t>
            </a:r>
            <a:endParaRPr lang="en-GB" sz="1200" b="1" i="1" dirty="0">
              <a:latin typeface="Garamond" panose="02020404030301010803" pitchFamily="18"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8883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76845"/>
            <a:ext cx="12224363" cy="5784013"/>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1C4F23D-293C-42DD-A8CB-FB392D49CFDD}"/>
              </a:ext>
            </a:extLst>
          </p:cNvPr>
          <p:cNvSpPr/>
          <p:nvPr/>
        </p:nvSpPr>
        <p:spPr>
          <a:xfrm>
            <a:off x="-86902" y="8943"/>
            <a:ext cx="12356984" cy="707886"/>
          </a:xfrm>
          <a:prstGeom prst="rect">
            <a:avLst/>
          </a:prstGeom>
          <a:noFill/>
        </p:spPr>
        <p:txBody>
          <a:bodyPr wrap="square" lIns="91440" tIns="45720" rIns="91440" bIns="45720">
            <a:spAutoFit/>
          </a:bodyPr>
          <a:lstStyle/>
          <a:p>
            <a:pPr algn="ctr"/>
            <a:r>
              <a:rPr lang="en-GB" sz="4000" b="1" dirty="0">
                <a:ln w="12700">
                  <a:noFill/>
                  <a:prstDash val="solid"/>
                </a:ln>
                <a:latin typeface="Garamond" panose="02020404030301010803" pitchFamily="18" charset="0"/>
              </a:rPr>
              <a:t>UNDER OCCUPATION &amp; THE WARSAW GHETTO</a:t>
            </a:r>
          </a:p>
        </p:txBody>
      </p:sp>
      <p:sp>
        <p:nvSpPr>
          <p:cNvPr id="25" name="Rectangle 24">
            <a:extLst>
              <a:ext uri="{FF2B5EF4-FFF2-40B4-BE49-F238E27FC236}">
                <a16:creationId xmlns:a16="http://schemas.microsoft.com/office/drawing/2014/main" id="{D88A5CD2-98E5-4066-8A2A-FED8A2E209B9}"/>
              </a:ext>
            </a:extLst>
          </p:cNvPr>
          <p:cNvSpPr/>
          <p:nvPr/>
        </p:nvSpPr>
        <p:spPr>
          <a:xfrm>
            <a:off x="605124" y="1489745"/>
            <a:ext cx="7112748" cy="1731243"/>
          </a:xfrm>
          <a:prstGeom prst="rect">
            <a:avLst/>
          </a:prstGeom>
        </p:spPr>
        <p:txBody>
          <a:bodyPr wrap="square">
            <a:spAutoFit/>
          </a:bodyPr>
          <a:lstStyle/>
          <a:p>
            <a:pPr algn="ctr" eaLnBrk="0" fontAlgn="base" hangingPunct="0"/>
            <a:r>
              <a:rPr lang="en-US" sz="1600" dirty="0">
                <a:latin typeface="Garamond" panose="02020404030301010803" pitchFamily="18" charset="0"/>
              </a:rPr>
              <a:t>Irena was incapable of ignoring injustice and </a:t>
            </a:r>
            <a:r>
              <a:rPr lang="en-GB" sz="1600" dirty="0">
                <a:latin typeface="Garamond" panose="02020404030301010803" pitchFamily="18" charset="0"/>
              </a:rPr>
              <a:t>joined Warsaw’s Social Services department.</a:t>
            </a:r>
            <a:r>
              <a:rPr lang="en-US" sz="1600" dirty="0">
                <a:latin typeface="Garamond" panose="02020404030301010803" pitchFamily="18" charset="0"/>
              </a:rPr>
              <a:t> </a:t>
            </a:r>
            <a:r>
              <a:rPr lang="en-GB" sz="1600" dirty="0">
                <a:latin typeface="Garamond" panose="02020404030301010803" pitchFamily="18" charset="0"/>
              </a:rPr>
              <a:t>She was a natural leader and became the heart of a network of women who had the shared aim of helping Warsaw’s poorest residents.</a:t>
            </a:r>
            <a:r>
              <a:rPr lang="en-US" sz="1600" dirty="0">
                <a:latin typeface="Garamond" panose="02020404030301010803" pitchFamily="18" charset="0"/>
              </a:rPr>
              <a:t> Under German occupation it was illegal for Warsaw’s </a:t>
            </a:r>
            <a:r>
              <a:rPr lang="en-GB" sz="1600" dirty="0">
                <a:latin typeface="Garamond" panose="02020404030301010803" pitchFamily="18" charset="0"/>
              </a:rPr>
              <a:t>Social Services department to help </a:t>
            </a:r>
            <a:r>
              <a:rPr lang="en-US" sz="1600" dirty="0">
                <a:latin typeface="Garamond" panose="02020404030301010803" pitchFamily="18" charset="0"/>
              </a:rPr>
              <a:t>Jews, so Irena altered client documents to continue supporting them. Although this was a very risky thing to do neither Irena nor her colleagues were deterred by the dangers.</a:t>
            </a:r>
            <a:endParaRPr lang="en-GB" sz="1600" dirty="0">
              <a:latin typeface="Garamond" panose="02020404030301010803" pitchFamily="18" charset="0"/>
            </a:endParaRPr>
          </a:p>
          <a:p>
            <a:pPr algn="just" eaLnBrk="0" fontAlgn="base" hangingPunct="0"/>
            <a:endParaRPr lang="en-GB" sz="1050" dirty="0">
              <a:latin typeface="Garamond" panose="02020404030301010803" pitchFamily="18" charset="0"/>
            </a:endParaRPr>
          </a:p>
        </p:txBody>
      </p:sp>
      <p:pic>
        <p:nvPicPr>
          <p:cNvPr id="26" name="Picture 25" descr="A group of people posing for a photo&#10;&#10;Description generated with very high confidence">
            <a:extLst>
              <a:ext uri="{FF2B5EF4-FFF2-40B4-BE49-F238E27FC236}">
                <a16:creationId xmlns:a16="http://schemas.microsoft.com/office/drawing/2014/main" id="{95CABA40-9C6A-4E73-B0EA-7432B08C17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6899" y="3423330"/>
            <a:ext cx="3201013" cy="2372270"/>
          </a:xfrm>
          <a:prstGeom prst="rect">
            <a:avLst/>
          </a:prstGeom>
        </p:spPr>
      </p:pic>
      <p:sp>
        <p:nvSpPr>
          <p:cNvPr id="30" name="Rectangle 29">
            <a:extLst>
              <a:ext uri="{FF2B5EF4-FFF2-40B4-BE49-F238E27FC236}">
                <a16:creationId xmlns:a16="http://schemas.microsoft.com/office/drawing/2014/main" id="{B1604889-275B-4999-AB75-83FA8E6DCE2B}"/>
              </a:ext>
            </a:extLst>
          </p:cNvPr>
          <p:cNvSpPr/>
          <p:nvPr/>
        </p:nvSpPr>
        <p:spPr>
          <a:xfrm>
            <a:off x="1105342" y="5938198"/>
            <a:ext cx="4443416" cy="461665"/>
          </a:xfrm>
          <a:prstGeom prst="rect">
            <a:avLst/>
          </a:prstGeom>
        </p:spPr>
        <p:txBody>
          <a:bodyPr wrap="square">
            <a:spAutoFit/>
          </a:bodyPr>
          <a:lstStyle/>
          <a:p>
            <a:pPr algn="ctr" eaLnBrk="0" fontAlgn="base" hangingPunct="0"/>
            <a:r>
              <a:rPr lang="en-US" sz="1200" b="1" i="1" dirty="0">
                <a:solidFill>
                  <a:srgbClr val="000000"/>
                </a:solidFill>
                <a:latin typeface="Garamond" panose="02020404030301010803" pitchFamily="18" charset="0"/>
                <a:cs typeface="Arial" panose="020B0604020202020204" pitchFamily="34" charset="0"/>
              </a:rPr>
              <a:t>Irena’s network distributed food and medicines to the poorest members of Warsaw’s Jewish community. </a:t>
            </a:r>
            <a:endParaRPr lang="en-GB" sz="1200" b="1" i="1" dirty="0">
              <a:solidFill>
                <a:srgbClr val="000000"/>
              </a:solidFill>
              <a:latin typeface="Garamond" panose="02020404030301010803" pitchFamily="18" charset="0"/>
              <a:cs typeface="Arial" panose="020B0604020202020204" pitchFamily="34" charset="0"/>
            </a:endParaRPr>
          </a:p>
        </p:txBody>
      </p:sp>
      <p:pic>
        <p:nvPicPr>
          <p:cNvPr id="32" name="Picture 31" descr="A black and white photo of a person&#10;&#10;Description generated with very high confidence">
            <a:extLst>
              <a:ext uri="{FF2B5EF4-FFF2-40B4-BE49-F238E27FC236}">
                <a16:creationId xmlns:a16="http://schemas.microsoft.com/office/drawing/2014/main" id="{F81C2A69-402E-4D97-AA46-7D8F062F01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07407" y="1300713"/>
            <a:ext cx="1730716" cy="2737962"/>
          </a:xfrm>
          <a:prstGeom prst="rect">
            <a:avLst/>
          </a:prstGeom>
        </p:spPr>
      </p:pic>
      <p:sp>
        <p:nvSpPr>
          <p:cNvPr id="33" name="Rectangle 32">
            <a:extLst>
              <a:ext uri="{FF2B5EF4-FFF2-40B4-BE49-F238E27FC236}">
                <a16:creationId xmlns:a16="http://schemas.microsoft.com/office/drawing/2014/main" id="{7AF56BB4-9136-4A74-9DB0-C4EF04D276C9}"/>
              </a:ext>
            </a:extLst>
          </p:cNvPr>
          <p:cNvSpPr/>
          <p:nvPr/>
        </p:nvSpPr>
        <p:spPr>
          <a:xfrm>
            <a:off x="9873525" y="1570536"/>
            <a:ext cx="1780146" cy="1569660"/>
          </a:xfrm>
          <a:prstGeom prst="rect">
            <a:avLst/>
          </a:prstGeom>
        </p:spPr>
        <p:txBody>
          <a:bodyPr wrap="square">
            <a:spAutoFit/>
          </a:bodyPr>
          <a:lstStyle/>
          <a:p>
            <a:pPr algn="ctr" eaLnBrk="0" fontAlgn="base" hangingPunct="0"/>
            <a:r>
              <a:rPr lang="en-US" sz="1200" b="1" i="1" dirty="0">
                <a:latin typeface="Garamond" panose="02020404030301010803" pitchFamily="18" charset="0"/>
              </a:rPr>
              <a:t>When the Warsaw Ghetto was created Irena gained entry by obtaining a Health Inspector pass so she could continue to smuggle in much needed supplies.</a:t>
            </a:r>
            <a:endParaRPr lang="en-GB" sz="1200" b="1" i="1" dirty="0">
              <a:latin typeface="Garamond" panose="02020404030301010803" pitchFamily="18" charset="0"/>
            </a:endParaRPr>
          </a:p>
        </p:txBody>
      </p:sp>
      <p:pic>
        <p:nvPicPr>
          <p:cNvPr id="34" name="Picture 33" descr="A group of people sitting on the ground&#10;&#10;Description generated with very high confidence">
            <a:extLst>
              <a:ext uri="{FF2B5EF4-FFF2-40B4-BE49-F238E27FC236}">
                <a16:creationId xmlns:a16="http://schemas.microsoft.com/office/drawing/2014/main" id="{28694BBF-2425-4A9C-AB6B-C9FB94C92A59}"/>
              </a:ext>
            </a:extLst>
          </p:cNvPr>
          <p:cNvPicPr>
            <a:picLocks noChangeAspect="1"/>
          </p:cNvPicPr>
          <p:nvPr/>
        </p:nvPicPr>
        <p:blipFill rotWithShape="1">
          <a:blip r:embed="rId6">
            <a:extLst>
              <a:ext uri="{28A0092B-C50C-407E-A947-70E740481C1C}">
                <a14:useLocalDpi xmlns:a14="http://schemas.microsoft.com/office/drawing/2010/main" val="0"/>
              </a:ext>
            </a:extLst>
          </a:blip>
          <a:srcRect l="4674" t="21407" r="20447" b="3143"/>
          <a:stretch/>
        </p:blipFill>
        <p:spPr>
          <a:xfrm>
            <a:off x="10297642" y="4253218"/>
            <a:ext cx="1289234" cy="2146645"/>
          </a:xfrm>
          <a:prstGeom prst="rect">
            <a:avLst/>
          </a:prstGeom>
        </p:spPr>
      </p:pic>
      <p:sp>
        <p:nvSpPr>
          <p:cNvPr id="35" name="Rectangle 34">
            <a:extLst>
              <a:ext uri="{FF2B5EF4-FFF2-40B4-BE49-F238E27FC236}">
                <a16:creationId xmlns:a16="http://schemas.microsoft.com/office/drawing/2014/main" id="{F8EEC5B4-EEDE-4224-8EB9-B61D759C33BF}"/>
              </a:ext>
            </a:extLst>
          </p:cNvPr>
          <p:cNvSpPr/>
          <p:nvPr/>
        </p:nvSpPr>
        <p:spPr>
          <a:xfrm>
            <a:off x="8090104" y="4841935"/>
            <a:ext cx="2126381" cy="1015663"/>
          </a:xfrm>
          <a:prstGeom prst="rect">
            <a:avLst/>
          </a:prstGeom>
        </p:spPr>
        <p:txBody>
          <a:bodyPr wrap="square">
            <a:spAutoFit/>
          </a:bodyPr>
          <a:lstStyle/>
          <a:p>
            <a:pPr algn="ctr" eaLnBrk="0" fontAlgn="base" hangingPunct="0"/>
            <a:r>
              <a:rPr lang="en-GB" sz="1200" b="1" i="1" dirty="0">
                <a:latin typeface="Garamond" panose="02020404030301010803" pitchFamily="18" charset="0"/>
              </a:rPr>
              <a:t>Irena was distressed to see so many children suffer from starvation and was determined to do something more to help them.</a:t>
            </a:r>
          </a:p>
        </p:txBody>
      </p:sp>
    </p:spTree>
    <p:extLst>
      <p:ext uri="{BB962C8B-B14F-4D97-AF65-F5344CB8AC3E}">
        <p14:creationId xmlns:p14="http://schemas.microsoft.com/office/powerpoint/2010/main" val="25750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37" y="906011"/>
            <a:ext cx="12183180" cy="5805182"/>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C55AF88-D76D-4944-9F67-93EA97E55863}"/>
              </a:ext>
            </a:extLst>
          </p:cNvPr>
          <p:cNvSpPr/>
          <p:nvPr/>
        </p:nvSpPr>
        <p:spPr>
          <a:xfrm>
            <a:off x="710604" y="-39797"/>
            <a:ext cx="1094630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RESCUE</a:t>
            </a:r>
          </a:p>
        </p:txBody>
      </p:sp>
      <p:sp>
        <p:nvSpPr>
          <p:cNvPr id="14" name="Rectangle 13">
            <a:extLst>
              <a:ext uri="{FF2B5EF4-FFF2-40B4-BE49-F238E27FC236}">
                <a16:creationId xmlns:a16="http://schemas.microsoft.com/office/drawing/2014/main" id="{8948D2EC-F50B-4518-8041-3E1669CC4758}"/>
              </a:ext>
            </a:extLst>
          </p:cNvPr>
          <p:cNvSpPr/>
          <p:nvPr/>
        </p:nvSpPr>
        <p:spPr>
          <a:xfrm>
            <a:off x="7042913" y="1910190"/>
            <a:ext cx="4473303" cy="3454792"/>
          </a:xfrm>
          <a:prstGeom prst="rect">
            <a:avLst/>
          </a:prstGeom>
        </p:spPr>
        <p:txBody>
          <a:bodyPr wrap="square">
            <a:spAutoFit/>
          </a:bodyPr>
          <a:lstStyle/>
          <a:p>
            <a:pPr algn="ctr" eaLnBrk="0" fontAlgn="base" hangingPunct="0"/>
            <a:r>
              <a:rPr lang="en-GB" sz="1600" dirty="0">
                <a:latin typeface="Garamond" panose="02020404030301010803" pitchFamily="18" charset="0"/>
              </a:rPr>
              <a:t>When residents of the Warsaw Ghetto stared to be deported to Treblinka death camp, Irena’s network stepped up their rescue operation by smuggling children out of the ghetto. This was dangerous as Germans killed those who helped Jews. Babies were sedated and hidden in tool boxes or medical bags and older children were smuggled out through the sewer system. But the risk remained, even after a child was living in a secret safe-house. If their real identities were suspected by a neighbour they would have to be relocated. This happened quite frequently. “How many mothers do most children have?” one child asked Irena. “So far I’ve had three.”</a:t>
            </a:r>
          </a:p>
          <a:p>
            <a:pPr algn="ctr" eaLnBrk="0" fontAlgn="base" hangingPunct="0"/>
            <a:endParaRPr lang="en-GB" sz="1050" dirty="0">
              <a:latin typeface="Garamond" panose="02020404030301010803" pitchFamily="18" charset="0"/>
            </a:endParaRPr>
          </a:p>
        </p:txBody>
      </p:sp>
      <p:pic>
        <p:nvPicPr>
          <p:cNvPr id="18" name="Picture 17" descr="A group of people posing for a photo&#10;&#10;Description generated with very high confidence">
            <a:extLst>
              <a:ext uri="{FF2B5EF4-FFF2-40B4-BE49-F238E27FC236}">
                <a16:creationId xmlns:a16="http://schemas.microsoft.com/office/drawing/2014/main" id="{11C38545-BCA9-4218-9C8D-51004A100EC7}"/>
              </a:ext>
            </a:extLst>
          </p:cNvPr>
          <p:cNvPicPr>
            <a:picLocks noChangeAspect="1"/>
          </p:cNvPicPr>
          <p:nvPr/>
        </p:nvPicPr>
        <p:blipFill rotWithShape="1">
          <a:blip r:embed="rId4">
            <a:extLst>
              <a:ext uri="{28A0092B-C50C-407E-A947-70E740481C1C}">
                <a14:useLocalDpi xmlns:a14="http://schemas.microsoft.com/office/drawing/2010/main" val="0"/>
              </a:ext>
            </a:extLst>
          </a:blip>
          <a:srcRect b="40912"/>
          <a:stretch/>
        </p:blipFill>
        <p:spPr>
          <a:xfrm>
            <a:off x="710604" y="1717947"/>
            <a:ext cx="6144895" cy="3786629"/>
          </a:xfrm>
          <a:prstGeom prst="rect">
            <a:avLst/>
          </a:prstGeom>
        </p:spPr>
      </p:pic>
      <p:sp>
        <p:nvSpPr>
          <p:cNvPr id="22" name="Rectangle 21">
            <a:extLst>
              <a:ext uri="{FF2B5EF4-FFF2-40B4-BE49-F238E27FC236}">
                <a16:creationId xmlns:a16="http://schemas.microsoft.com/office/drawing/2014/main" id="{E376F436-1138-4ED1-8DDD-9FD0D7B277FA}"/>
              </a:ext>
            </a:extLst>
          </p:cNvPr>
          <p:cNvSpPr/>
          <p:nvPr/>
        </p:nvSpPr>
        <p:spPr>
          <a:xfrm>
            <a:off x="1508119" y="5702664"/>
            <a:ext cx="4323824" cy="461665"/>
          </a:xfrm>
          <a:prstGeom prst="rect">
            <a:avLst/>
          </a:prstGeom>
        </p:spPr>
        <p:txBody>
          <a:bodyPr wrap="square">
            <a:spAutoFit/>
          </a:bodyPr>
          <a:lstStyle/>
          <a:p>
            <a:pPr algn="ctr" eaLnBrk="0" fontAlgn="base" hangingPunct="0"/>
            <a:r>
              <a:rPr lang="en-GB" sz="1200" b="1" i="1" dirty="0">
                <a:latin typeface="Garamond" panose="02020404030301010803" pitchFamily="18" charset="0"/>
              </a:rPr>
              <a:t>Children were taken to ‘safe houses’ and given non-Jewish identities where they acclimatised to their new circumstances. </a:t>
            </a:r>
          </a:p>
        </p:txBody>
      </p:sp>
    </p:spTree>
    <p:extLst>
      <p:ext uri="{BB962C8B-B14F-4D97-AF65-F5344CB8AC3E}">
        <p14:creationId xmlns:p14="http://schemas.microsoft.com/office/powerpoint/2010/main" val="129156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45" y="763431"/>
            <a:ext cx="12068117" cy="5755157"/>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black and white photo of a girl&#10;&#10;Description generated with very high confidence">
            <a:extLst>
              <a:ext uri="{FF2B5EF4-FFF2-40B4-BE49-F238E27FC236}">
                <a16:creationId xmlns:a16="http://schemas.microsoft.com/office/drawing/2014/main" id="{0CBF61BB-F35F-41C3-AA6C-352B81E999D8}"/>
              </a:ext>
            </a:extLst>
          </p:cNvPr>
          <p:cNvPicPr>
            <a:picLocks noChangeAspect="1"/>
          </p:cNvPicPr>
          <p:nvPr/>
        </p:nvPicPr>
        <p:blipFill rotWithShape="1">
          <a:blip r:embed="rId4">
            <a:extLst>
              <a:ext uri="{28A0092B-C50C-407E-A947-70E740481C1C}">
                <a14:useLocalDpi xmlns:a14="http://schemas.microsoft.com/office/drawing/2010/main" val="0"/>
              </a:ext>
            </a:extLst>
          </a:blip>
          <a:srcRect l="9831" t="7242" r="42417" b="18378"/>
          <a:stretch/>
        </p:blipFill>
        <p:spPr>
          <a:xfrm>
            <a:off x="656544" y="1286807"/>
            <a:ext cx="2865376" cy="3268478"/>
          </a:xfrm>
          <a:prstGeom prst="rect">
            <a:avLst/>
          </a:prstGeom>
        </p:spPr>
      </p:pic>
      <p:sp>
        <p:nvSpPr>
          <p:cNvPr id="12" name="Rectangle 11">
            <a:extLst>
              <a:ext uri="{FF2B5EF4-FFF2-40B4-BE49-F238E27FC236}">
                <a16:creationId xmlns:a16="http://schemas.microsoft.com/office/drawing/2014/main" id="{ED7A7A68-EAA4-4A2A-920E-F8B263421E11}"/>
              </a:ext>
            </a:extLst>
          </p:cNvPr>
          <p:cNvSpPr/>
          <p:nvPr/>
        </p:nvSpPr>
        <p:spPr>
          <a:xfrm>
            <a:off x="3840506" y="1757409"/>
            <a:ext cx="4120697" cy="3046988"/>
          </a:xfrm>
          <a:prstGeom prst="rect">
            <a:avLst/>
          </a:prstGeom>
        </p:spPr>
        <p:txBody>
          <a:bodyPr wrap="square">
            <a:spAutoFit/>
          </a:bodyPr>
          <a:lstStyle/>
          <a:p>
            <a:pPr algn="ctr" eaLnBrk="0" fontAlgn="base" hangingPunct="0"/>
            <a:r>
              <a:rPr lang="en-GB" sz="1600" dirty="0">
                <a:latin typeface="Garamond" panose="02020404030301010803" pitchFamily="18" charset="0"/>
              </a:rPr>
              <a:t>It was desperately difficult to hand over a child to a stranger and Jewish families agonised over such a painful decision . Those who agreed felt it was the only chance their child had of surviving. Irena described this heart-wrenching sacrifice as a parent’s final act of love. “The real heroes were the mothers” she would say. She hoped to reunite the Jewish families after the war and kept meticulous records of each child, burying lists of their names in jars next to a friend’s apple tree. </a:t>
            </a:r>
          </a:p>
          <a:p>
            <a:pPr algn="ctr" eaLnBrk="0" fontAlgn="base" hangingPunct="0"/>
            <a:endParaRPr lang="en-GB" sz="1600" dirty="0">
              <a:solidFill>
                <a:srgbClr val="FF0000"/>
              </a:solidFill>
              <a:latin typeface="Garamond" panose="02020404030301010803" pitchFamily="18" charset="0"/>
            </a:endParaRPr>
          </a:p>
          <a:p>
            <a:pPr algn="ctr" eaLnBrk="0" fontAlgn="base" hangingPunct="0"/>
            <a:r>
              <a:rPr lang="en-GB" sz="1600" dirty="0">
                <a:latin typeface="Garamond" panose="02020404030301010803" pitchFamily="18" charset="0"/>
              </a:rPr>
              <a:t> </a:t>
            </a:r>
          </a:p>
        </p:txBody>
      </p:sp>
      <p:sp>
        <p:nvSpPr>
          <p:cNvPr id="14" name="Rectangle 13">
            <a:extLst>
              <a:ext uri="{FF2B5EF4-FFF2-40B4-BE49-F238E27FC236}">
                <a16:creationId xmlns:a16="http://schemas.microsoft.com/office/drawing/2014/main" id="{39FC7505-99F1-4BC2-A6A8-9970191F8C29}"/>
              </a:ext>
            </a:extLst>
          </p:cNvPr>
          <p:cNvSpPr/>
          <p:nvPr/>
        </p:nvSpPr>
        <p:spPr>
          <a:xfrm>
            <a:off x="1201048" y="5059975"/>
            <a:ext cx="10037741" cy="1077218"/>
          </a:xfrm>
          <a:prstGeom prst="rect">
            <a:avLst/>
          </a:prstGeom>
        </p:spPr>
        <p:txBody>
          <a:bodyPr wrap="square">
            <a:spAutoFit/>
          </a:bodyPr>
          <a:lstStyle/>
          <a:p>
            <a:pPr algn="ctr" eaLnBrk="0" fontAlgn="base" hangingPunct="0"/>
            <a:r>
              <a:rPr lang="en-GB" sz="1600" dirty="0">
                <a:latin typeface="Garamond" panose="02020404030301010803" pitchFamily="18" charset="0"/>
              </a:rPr>
              <a:t>In October 1943 she was arrested by the Gestapo and was driven away for interrogation. Although she was brutally tortured, Irena refused to provide any information and was sentenced to death, but on the morning of her execution she was pulled out of line and told to run. Her escape had been bought with a bribe from the Polish Underground.</a:t>
            </a:r>
          </a:p>
          <a:p>
            <a:pPr algn="ctr" eaLnBrk="0" fontAlgn="base" hangingPunct="0"/>
            <a:endParaRPr lang="en-GB" sz="1600" dirty="0">
              <a:latin typeface="Garamond" panose="02020404030301010803" pitchFamily="18" charset="0"/>
            </a:endParaRPr>
          </a:p>
        </p:txBody>
      </p:sp>
      <p:pic>
        <p:nvPicPr>
          <p:cNvPr id="16" name="Picture 15" descr="A large tree in a forest&#10;&#10;Description generated with very high confidence">
            <a:extLst>
              <a:ext uri="{FF2B5EF4-FFF2-40B4-BE49-F238E27FC236}">
                <a16:creationId xmlns:a16="http://schemas.microsoft.com/office/drawing/2014/main" id="{8A146314-93E8-49B0-88F8-6E42D1870963}"/>
              </a:ext>
            </a:extLst>
          </p:cNvPr>
          <p:cNvPicPr>
            <a:picLocks noChangeAspect="1"/>
          </p:cNvPicPr>
          <p:nvPr/>
        </p:nvPicPr>
        <p:blipFill rotWithShape="1">
          <a:blip r:embed="rId5">
            <a:extLst>
              <a:ext uri="{28A0092B-C50C-407E-A947-70E740481C1C}">
                <a14:useLocalDpi xmlns:a14="http://schemas.microsoft.com/office/drawing/2010/main" val="0"/>
              </a:ext>
            </a:extLst>
          </a:blip>
          <a:srcRect l="27011"/>
          <a:stretch/>
        </p:blipFill>
        <p:spPr>
          <a:xfrm>
            <a:off x="8351495" y="1585289"/>
            <a:ext cx="2999622" cy="2830293"/>
          </a:xfrm>
          <a:prstGeom prst="rect">
            <a:avLst/>
          </a:prstGeom>
        </p:spPr>
      </p:pic>
      <p:sp>
        <p:nvSpPr>
          <p:cNvPr id="18" name="Rectangle 17">
            <a:extLst>
              <a:ext uri="{FF2B5EF4-FFF2-40B4-BE49-F238E27FC236}">
                <a16:creationId xmlns:a16="http://schemas.microsoft.com/office/drawing/2014/main" id="{E6588CB6-1CAC-4387-BF52-735F96F3C432}"/>
              </a:ext>
            </a:extLst>
          </p:cNvPr>
          <p:cNvSpPr/>
          <p:nvPr/>
        </p:nvSpPr>
        <p:spPr>
          <a:xfrm>
            <a:off x="8351495" y="4494394"/>
            <a:ext cx="2813064" cy="461665"/>
          </a:xfrm>
          <a:prstGeom prst="rect">
            <a:avLst/>
          </a:prstGeom>
        </p:spPr>
        <p:txBody>
          <a:bodyPr wrap="square">
            <a:spAutoFit/>
          </a:bodyPr>
          <a:lstStyle/>
          <a:p>
            <a:pPr algn="ctr" eaLnBrk="0" fontAlgn="base" hangingPunct="0"/>
            <a:r>
              <a:rPr lang="en-GB" sz="1200" b="1" i="1" dirty="0">
                <a:latin typeface="Garamond" panose="02020404030301010803" pitchFamily="18" charset="0"/>
              </a:rPr>
              <a:t>The tree beside which were buried the real names of the hidden children.</a:t>
            </a:r>
          </a:p>
        </p:txBody>
      </p:sp>
      <p:sp>
        <p:nvSpPr>
          <p:cNvPr id="23" name="Rectangle 22">
            <a:extLst>
              <a:ext uri="{FF2B5EF4-FFF2-40B4-BE49-F238E27FC236}">
                <a16:creationId xmlns:a16="http://schemas.microsoft.com/office/drawing/2014/main" id="{7E0460CB-0385-4203-A52A-5D275C8510D2}"/>
              </a:ext>
            </a:extLst>
          </p:cNvPr>
          <p:cNvSpPr/>
          <p:nvPr/>
        </p:nvSpPr>
        <p:spPr>
          <a:xfrm>
            <a:off x="477046" y="-13483"/>
            <a:ext cx="1094630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DESPERATE CHOICES</a:t>
            </a:r>
          </a:p>
        </p:txBody>
      </p:sp>
    </p:spTree>
    <p:extLst>
      <p:ext uri="{BB962C8B-B14F-4D97-AF65-F5344CB8AC3E}">
        <p14:creationId xmlns:p14="http://schemas.microsoft.com/office/powerpoint/2010/main" val="3439942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6" y="797568"/>
            <a:ext cx="12369113" cy="6051268"/>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03BB4CF3-CB08-4AC1-9393-4A2A96A5279D}"/>
              </a:ext>
            </a:extLst>
          </p:cNvPr>
          <p:cNvSpPr/>
          <p:nvPr/>
        </p:nvSpPr>
        <p:spPr>
          <a:xfrm>
            <a:off x="-358007" y="9164"/>
            <a:ext cx="12899194" cy="769441"/>
          </a:xfrm>
          <a:prstGeom prst="rect">
            <a:avLst/>
          </a:prstGeom>
          <a:noFill/>
        </p:spPr>
        <p:txBody>
          <a:bodyPr wrap="square" lIns="91440" tIns="45720" rIns="91440" bIns="45720">
            <a:spAutoFit/>
          </a:bodyPr>
          <a:lstStyle/>
          <a:p>
            <a:pPr algn="ctr"/>
            <a:r>
              <a:rPr lang="en-GB" sz="4400" b="1" dirty="0">
                <a:ln w="12700">
                  <a:noFill/>
                  <a:prstDash val="solid"/>
                </a:ln>
                <a:latin typeface="Garamond" panose="02020404030301010803" pitchFamily="18" charset="0"/>
              </a:rPr>
              <a:t>RECOGNITION </a:t>
            </a:r>
          </a:p>
        </p:txBody>
      </p:sp>
      <p:pic>
        <p:nvPicPr>
          <p:cNvPr id="26" name="Picture 25" descr="A person sitting on a table&#10;&#10;Description generated with high confidence">
            <a:extLst>
              <a:ext uri="{FF2B5EF4-FFF2-40B4-BE49-F238E27FC236}">
                <a16:creationId xmlns:a16="http://schemas.microsoft.com/office/drawing/2014/main" id="{609F8AFB-443E-4E25-BCB5-341B403172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52824" y="1737729"/>
            <a:ext cx="2608005" cy="3981494"/>
          </a:xfrm>
          <a:prstGeom prst="rect">
            <a:avLst/>
          </a:prstGeom>
        </p:spPr>
      </p:pic>
      <p:sp>
        <p:nvSpPr>
          <p:cNvPr id="27" name="Rectangle 26">
            <a:extLst>
              <a:ext uri="{FF2B5EF4-FFF2-40B4-BE49-F238E27FC236}">
                <a16:creationId xmlns:a16="http://schemas.microsoft.com/office/drawing/2014/main" id="{BBDDC735-F05B-4449-8C1D-04263DE6BD6C}"/>
              </a:ext>
            </a:extLst>
          </p:cNvPr>
          <p:cNvSpPr/>
          <p:nvPr/>
        </p:nvSpPr>
        <p:spPr>
          <a:xfrm>
            <a:off x="8993927" y="5739867"/>
            <a:ext cx="2970275" cy="584775"/>
          </a:xfrm>
          <a:prstGeom prst="rect">
            <a:avLst/>
          </a:prstGeom>
        </p:spPr>
        <p:txBody>
          <a:bodyPr wrap="square">
            <a:spAutoFit/>
          </a:bodyPr>
          <a:lstStyle/>
          <a:p>
            <a:pPr algn="ctr"/>
            <a:r>
              <a:rPr lang="en-GB" sz="1600" b="1" i="1" dirty="0">
                <a:latin typeface="Garamond" panose="02020404030301010803" pitchFamily="18" charset="0"/>
              </a:rPr>
              <a:t>“I’ve tried to live a human life, which isn’t always easy”</a:t>
            </a:r>
          </a:p>
        </p:txBody>
      </p:sp>
      <p:pic>
        <p:nvPicPr>
          <p:cNvPr id="28" name="Picture 5">
            <a:extLst>
              <a:ext uri="{FF2B5EF4-FFF2-40B4-BE49-F238E27FC236}">
                <a16:creationId xmlns:a16="http://schemas.microsoft.com/office/drawing/2014/main" id="{F1CF7EC8-C212-4550-A6A2-BDACBB8ABB1E}"/>
              </a:ext>
            </a:extLst>
          </p:cNvPr>
          <p:cNvPicPr>
            <a:picLocks noChangeAspect="1"/>
          </p:cNvPicPr>
          <p:nvPr/>
        </p:nvPicPr>
        <p:blipFill rotWithShape="1">
          <a:blip r:embed="rId5">
            <a:extLst>
              <a:ext uri="{28A0092B-C50C-407E-A947-70E740481C1C}">
                <a14:useLocalDpi xmlns:a14="http://schemas.microsoft.com/office/drawing/2010/main" val="0"/>
              </a:ext>
            </a:extLst>
          </a:blip>
          <a:srcRect b="8622"/>
          <a:stretch/>
        </p:blipFill>
        <p:spPr bwMode="auto">
          <a:xfrm>
            <a:off x="583376" y="1482195"/>
            <a:ext cx="3003626" cy="365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9">
            <a:extLst>
              <a:ext uri="{FF2B5EF4-FFF2-40B4-BE49-F238E27FC236}">
                <a16:creationId xmlns:a16="http://schemas.microsoft.com/office/drawing/2014/main" id="{2F1E3C1D-F055-4B4A-9AE0-330EF96D2C35}"/>
              </a:ext>
            </a:extLst>
          </p:cNvPr>
          <p:cNvSpPr/>
          <p:nvPr/>
        </p:nvSpPr>
        <p:spPr>
          <a:xfrm>
            <a:off x="4051551" y="4841212"/>
            <a:ext cx="4582610" cy="1569660"/>
          </a:xfrm>
          <a:prstGeom prst="rect">
            <a:avLst/>
          </a:prstGeom>
        </p:spPr>
        <p:txBody>
          <a:bodyPr wrap="square">
            <a:spAutoFit/>
          </a:bodyPr>
          <a:lstStyle/>
          <a:p>
            <a:pPr algn="ctr" eaLnBrk="0" fontAlgn="base" hangingPunct="0"/>
            <a:r>
              <a:rPr lang="en-GB" sz="1600" dirty="0">
                <a:latin typeface="Garamond" panose="02020404030301010803" pitchFamily="18" charset="0"/>
              </a:rPr>
              <a:t>Irena was recognised as Righteous Among the Nations by Yad Vashem in 1965. Her close friend Lili Pohlman spoke widely in the UK about Irena’s work and in 1999 students from Kansas made a play about her life - finally the world got to learn about this amazing woman and the network she coordinated.</a:t>
            </a:r>
          </a:p>
        </p:txBody>
      </p:sp>
      <p:pic>
        <p:nvPicPr>
          <p:cNvPr id="31" name="Picture 30" descr="A close up of a coin&#10;&#10;Description generated with very high confidence">
            <a:extLst>
              <a:ext uri="{FF2B5EF4-FFF2-40B4-BE49-F238E27FC236}">
                <a16:creationId xmlns:a16="http://schemas.microsoft.com/office/drawing/2014/main" id="{CCB78410-A845-49BD-B5BB-88A26EF690D4}"/>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950" b="95872" l="3620" r="98303">
                        <a14:foregroundMark x1="20588" y1="17661" x2="20588" y2="17661"/>
                        <a14:foregroundMark x1="39140" y1="9174" x2="39140" y2="9174"/>
                        <a14:foregroundMark x1="47285" y1="7569" x2="47285" y2="7569"/>
                        <a14:foregroundMark x1="47738" y1="2064" x2="47738" y2="2064"/>
                        <a14:foregroundMark x1="61991" y1="4931" x2="61991" y2="4931"/>
                        <a14:foregroundMark x1="85747" y1="29587" x2="85747" y2="29587"/>
                        <a14:foregroundMark x1="92986" y1="41972" x2="92986" y2="41972"/>
                        <a14:foregroundMark x1="93552" y1="61697" x2="93552" y2="61697"/>
                        <a14:foregroundMark x1="73529" y1="89450" x2="73529" y2="89450"/>
                        <a14:foregroundMark x1="3620" y1="44954" x2="3620" y2="44954"/>
                        <a14:foregroundMark x1="14140" y1="22248" x2="14140" y2="22248"/>
                        <a14:foregroundMark x1="18100" y1="15367" x2="18326" y2="15482"/>
                        <a14:foregroundMark x1="23303" y1="10894" x2="23303" y2="10894"/>
                        <a14:foregroundMark x1="45928" y1="89679" x2="45928" y2="89679"/>
                        <a14:foregroundMark x1="53733" y1="87041" x2="53733" y2="87041"/>
                        <a14:foregroundMark x1="56900" y1="91858" x2="56900" y2="91858"/>
                        <a14:foregroundMark x1="51357" y1="91284" x2="51357" y2="91284"/>
                        <a14:foregroundMark x1="50792" y1="34862" x2="50792" y2="34862"/>
                        <a14:foregroundMark x1="96719" y1="49656" x2="96719" y2="49656"/>
                        <a14:foregroundMark x1="62557" y1="93693" x2="62557" y2="93693"/>
                        <a14:foregroundMark x1="50452" y1="95872" x2="50452" y2="95872"/>
                        <a14:foregroundMark x1="5882" y1="36124" x2="5882" y2="36124"/>
                        <a14:foregroundMark x1="14819" y1="19037" x2="14819" y2="19037"/>
                        <a14:foregroundMark x1="17760" y1="13876" x2="17760" y2="13876"/>
                        <a14:foregroundMark x1="55995" y1="2523" x2="55995" y2="2523"/>
                        <a14:foregroundMark x1="69231" y1="5161" x2="69231" y2="5161"/>
                        <a14:foregroundMark x1="73756" y1="8486" x2="73756" y2="8486"/>
                        <a14:foregroundMark x1="90611" y1="22248" x2="90611" y2="22248"/>
                        <a14:foregroundMark x1="93552" y1="28211" x2="93552" y2="28211"/>
                        <a14:foregroundMark x1="96267" y1="32683" x2="96380" y2="33028"/>
                        <a14:foregroundMark x1="98303" y1="42775" x2="98303" y2="42775"/>
                        <a14:foregroundMark x1="97285" y1="55390" x2="97285" y2="55390"/>
                        <a14:foregroundMark x1="87783" y1="19610" x2="87783" y2="19610"/>
                        <a14:foregroundMark x1="82240" y1="12500" x2="82240" y2="12500"/>
                        <a14:foregroundMark x1="74321" y1="6881" x2="74321" y2="6881"/>
                        <a14:foregroundMark x1="68778" y1="4587" x2="68778" y2="4587"/>
                        <a14:foregroundMark x1="6448" y1="32454" x2="6448" y2="32454"/>
                        <a14:foregroundMark x1="9615" y1="24427" x2="9615" y2="24427"/>
                        <a14:foregroundMark x1="14932" y1="18005" x2="14932" y2="18005"/>
                        <a14:foregroundMark x1="95928" y1="62959" x2="95928" y2="62959"/>
                        <a14:foregroundMark x1="9615" y1="23280" x2="9615" y2="23280"/>
                        <a14:foregroundMark x1="71267" y1="5505" x2="71267" y2="5505"/>
                        <a14:foregroundMark x1="84729" y1="83028" x2="84729" y2="83028"/>
                        <a14:foregroundMark x1="15385" y1="17317" x2="15385" y2="17317"/>
                        <a14:foregroundMark x1="13688" y1="80505" x2="13688" y2="80505"/>
                        <a14:backgroundMark x1="91855" y1="12041" x2="91855" y2="12041"/>
                        <a14:backgroundMark x1="99321" y1="28211" x2="99321" y2="28211"/>
                        <a14:backgroundMark x1="98869" y1="32110" x2="98869" y2="32110"/>
                        <a14:backgroundMark x1="98643" y1="63647" x2="98643" y2="63647"/>
                        <a14:backgroundMark x1="99095" y1="58716" x2="99095" y2="58716"/>
                        <a14:backgroundMark x1="1584" y1="38532" x2="1584" y2="38532"/>
                        <a14:backgroundMark x1="98190" y1="35321" x2="98190" y2="35321"/>
                        <a14:backgroundMark x1="98756" y1="33372" x2="98756" y2="33372"/>
                        <a14:backgroundMark x1="99434" y1="37041" x2="99434" y2="37041"/>
                      </a14:backgroundRemoval>
                    </a14:imgEffect>
                  </a14:imgLayer>
                </a14:imgProps>
              </a:ext>
              <a:ext uri="{28A0092B-C50C-407E-A947-70E740481C1C}">
                <a14:useLocalDpi xmlns:a14="http://schemas.microsoft.com/office/drawing/2010/main" val="0"/>
              </a:ext>
            </a:extLst>
          </a:blip>
          <a:stretch>
            <a:fillRect/>
          </a:stretch>
        </p:blipFill>
        <p:spPr>
          <a:xfrm rot="21334601">
            <a:off x="2431343" y="4442282"/>
            <a:ext cx="1347622" cy="1329328"/>
          </a:xfrm>
          <a:prstGeom prst="ellipse">
            <a:avLst/>
          </a:prstGeom>
          <a:ln w="12700" cap="rnd">
            <a:solidFill>
              <a:schemeClr val="bg1">
                <a:lumMod val="6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2" name="Rectangle 31">
            <a:extLst>
              <a:ext uri="{FF2B5EF4-FFF2-40B4-BE49-F238E27FC236}">
                <a16:creationId xmlns:a16="http://schemas.microsoft.com/office/drawing/2014/main" id="{DA3AD6D1-E9AF-482C-B58A-4579BE80BEAA}"/>
              </a:ext>
            </a:extLst>
          </p:cNvPr>
          <p:cNvSpPr/>
          <p:nvPr/>
        </p:nvSpPr>
        <p:spPr>
          <a:xfrm>
            <a:off x="511442" y="5235090"/>
            <a:ext cx="2094788" cy="830997"/>
          </a:xfrm>
          <a:prstGeom prst="rect">
            <a:avLst/>
          </a:prstGeom>
        </p:spPr>
        <p:txBody>
          <a:bodyPr wrap="square">
            <a:spAutoFit/>
          </a:bodyPr>
          <a:lstStyle/>
          <a:p>
            <a:pPr algn="ctr" eaLnBrk="0" fontAlgn="base" hangingPunct="0"/>
            <a:r>
              <a:rPr lang="en-GB" sz="1200" b="1" i="1" dirty="0">
                <a:latin typeface="Garamond" panose="02020404030301010803" pitchFamily="18" charset="0"/>
              </a:rPr>
              <a:t>The tree of righteousness planted in Israel in Irena’s honour with the medal she received </a:t>
            </a:r>
          </a:p>
        </p:txBody>
      </p:sp>
      <p:pic>
        <p:nvPicPr>
          <p:cNvPr id="4" name="Picture 3" descr="A group of people posing for the camera&#10;&#10;Description automatically generated">
            <a:extLst>
              <a:ext uri="{FF2B5EF4-FFF2-40B4-BE49-F238E27FC236}">
                <a16:creationId xmlns:a16="http://schemas.microsoft.com/office/drawing/2014/main" id="{4BD8C7BD-664E-41F9-9256-9824DFA2FE92}"/>
              </a:ext>
            </a:extLst>
          </p:cNvPr>
          <p:cNvPicPr>
            <a:picLocks noChangeAspect="1"/>
          </p:cNvPicPr>
          <p:nvPr/>
        </p:nvPicPr>
        <p:blipFill rotWithShape="1">
          <a:blip r:embed="rId8">
            <a:extLst>
              <a:ext uri="{28A0092B-C50C-407E-A947-70E740481C1C}">
                <a14:useLocalDpi xmlns:a14="http://schemas.microsoft.com/office/drawing/2010/main" val="0"/>
              </a:ext>
            </a:extLst>
          </a:blip>
          <a:srcRect l="19582" t="16465" r="24864" b="-357"/>
          <a:stretch/>
        </p:blipFill>
        <p:spPr>
          <a:xfrm>
            <a:off x="5045485" y="1193593"/>
            <a:ext cx="2678558" cy="2698534"/>
          </a:xfrm>
          <a:prstGeom prst="rect">
            <a:avLst/>
          </a:prstGeom>
        </p:spPr>
      </p:pic>
      <p:sp>
        <p:nvSpPr>
          <p:cNvPr id="22" name="Rectangle 21">
            <a:extLst>
              <a:ext uri="{FF2B5EF4-FFF2-40B4-BE49-F238E27FC236}">
                <a16:creationId xmlns:a16="http://schemas.microsoft.com/office/drawing/2014/main" id="{AF7670B0-15F0-4A81-97BA-605747372B07}"/>
              </a:ext>
            </a:extLst>
          </p:cNvPr>
          <p:cNvSpPr/>
          <p:nvPr/>
        </p:nvSpPr>
        <p:spPr>
          <a:xfrm>
            <a:off x="4557361" y="3892127"/>
            <a:ext cx="3803319" cy="646331"/>
          </a:xfrm>
          <a:prstGeom prst="rect">
            <a:avLst/>
          </a:prstGeom>
        </p:spPr>
        <p:txBody>
          <a:bodyPr wrap="square">
            <a:spAutoFit/>
          </a:bodyPr>
          <a:lstStyle/>
          <a:p>
            <a:pPr algn="ctr" eaLnBrk="0" fontAlgn="base" hangingPunct="0"/>
            <a:r>
              <a:rPr lang="en-GB" sz="1200" b="1" i="1" dirty="0">
                <a:latin typeface="Garamond" panose="02020404030301010803" pitchFamily="18" charset="0"/>
              </a:rPr>
              <a:t>Lili Pohlman, a Holocaust survivor who was born in Krakow and hidden as a child in Lvov, championing the work of her close friend Irena Sendler.</a:t>
            </a:r>
          </a:p>
        </p:txBody>
      </p:sp>
    </p:spTree>
    <p:extLst>
      <p:ext uri="{BB962C8B-B14F-4D97-AF65-F5344CB8AC3E}">
        <p14:creationId xmlns:p14="http://schemas.microsoft.com/office/powerpoint/2010/main" val="2758192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63820</TotalTime>
  <Words>978</Words>
  <Application>Microsoft Office PowerPoint</Application>
  <PresentationFormat>Widescreen</PresentationFormat>
  <Paragraphs>60</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Antony Lishak</dc:creator>
  <cp:lastModifiedBy>Antony Lishak</cp:lastModifiedBy>
  <cp:revision>544</cp:revision>
  <cp:lastPrinted>2018-08-24T10:25:56Z</cp:lastPrinted>
  <dcterms:created xsi:type="dcterms:W3CDTF">2017-11-02T07:19:56Z</dcterms:created>
  <dcterms:modified xsi:type="dcterms:W3CDTF">2019-10-03T10:01:12Z</dcterms:modified>
</cp:coreProperties>
</file>