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645" r:id="rId2"/>
    <p:sldId id="636" r:id="rId3"/>
    <p:sldId id="575" r:id="rId4"/>
    <p:sldId id="576" r:id="rId5"/>
    <p:sldId id="577" r:id="rId6"/>
    <p:sldId id="578" r:id="rId7"/>
    <p:sldId id="579" r:id="rId8"/>
  </p:sldIdLst>
  <p:sldSz cx="12192000" cy="6858000"/>
  <p:notesSz cx="6875463" cy="10002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F6B"/>
    <a:srgbClr val="64BEBD"/>
    <a:srgbClr val="AB0068"/>
    <a:srgbClr val="82AF6E"/>
    <a:srgbClr val="BF5850"/>
    <a:srgbClr val="C8884B"/>
    <a:srgbClr val="B02575"/>
    <a:srgbClr val="BE4A8C"/>
    <a:srgbClr val="97677F"/>
    <a:srgbClr val="232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98" autoAdjust="0"/>
    <p:restoredTop sz="94660"/>
  </p:normalViewPr>
  <p:slideViewPr>
    <p:cSldViewPr snapToGrid="0">
      <p:cViewPr varScale="1">
        <p:scale>
          <a:sx n="112" d="100"/>
          <a:sy n="112" d="100"/>
        </p:scale>
        <p:origin x="342" y="96"/>
      </p:cViewPr>
      <p:guideLst/>
    </p:cSldViewPr>
  </p:slideViewPr>
  <p:notesTextViewPr>
    <p:cViewPr>
      <p:scale>
        <a:sx n="1" d="1"/>
        <a:sy n="1" d="1"/>
      </p:scale>
      <p:origin x="0" y="0"/>
    </p:cViewPr>
  </p:notesTextViewPr>
  <p:sorterViewPr>
    <p:cViewPr>
      <p:scale>
        <a:sx n="53" d="100"/>
        <a:sy n="5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D4DD34-EF4E-42B0-A14D-4F98812AAB10}"/>
              </a:ext>
            </a:extLst>
          </p:cNvPr>
          <p:cNvSpPr>
            <a:spLocks noGrp="1"/>
          </p:cNvSpPr>
          <p:nvPr>
            <p:ph type="hdr" sz="quarter"/>
          </p:nvPr>
        </p:nvSpPr>
        <p:spPr>
          <a:xfrm>
            <a:off x="0" y="0"/>
            <a:ext cx="2979367" cy="501879"/>
          </a:xfrm>
          <a:prstGeom prst="rect">
            <a:avLst/>
          </a:prstGeom>
        </p:spPr>
        <p:txBody>
          <a:bodyPr vert="horz" lIns="96442" tIns="48221" rIns="96442" bIns="48221" rtlCol="0"/>
          <a:lstStyle>
            <a:lvl1pPr algn="l">
              <a:defRPr sz="1300"/>
            </a:lvl1pPr>
          </a:lstStyle>
          <a:p>
            <a:endParaRPr lang="en-GB"/>
          </a:p>
        </p:txBody>
      </p:sp>
      <p:sp>
        <p:nvSpPr>
          <p:cNvPr id="3" name="Date Placeholder 2">
            <a:extLst>
              <a:ext uri="{FF2B5EF4-FFF2-40B4-BE49-F238E27FC236}">
                <a16:creationId xmlns:a16="http://schemas.microsoft.com/office/drawing/2014/main" id="{434F2A3D-3BD6-4370-AF25-C49F9019F708}"/>
              </a:ext>
            </a:extLst>
          </p:cNvPr>
          <p:cNvSpPr>
            <a:spLocks noGrp="1"/>
          </p:cNvSpPr>
          <p:nvPr>
            <p:ph type="dt" sz="quarter" idx="1"/>
          </p:nvPr>
        </p:nvSpPr>
        <p:spPr>
          <a:xfrm>
            <a:off x="3894505" y="0"/>
            <a:ext cx="2979367" cy="501879"/>
          </a:xfrm>
          <a:prstGeom prst="rect">
            <a:avLst/>
          </a:prstGeom>
        </p:spPr>
        <p:txBody>
          <a:bodyPr vert="horz" lIns="96442" tIns="48221" rIns="96442" bIns="48221" rtlCol="0"/>
          <a:lstStyle>
            <a:lvl1pPr algn="r">
              <a:defRPr sz="1300"/>
            </a:lvl1pPr>
          </a:lstStyle>
          <a:p>
            <a:fld id="{4A415BA7-C708-4F8F-B8BA-8DCE55335976}" type="datetimeFigureOut">
              <a:rPr lang="en-GB" smtClean="0"/>
              <a:t>03/10/2019</a:t>
            </a:fld>
            <a:endParaRPr lang="en-GB"/>
          </a:p>
        </p:txBody>
      </p:sp>
      <p:sp>
        <p:nvSpPr>
          <p:cNvPr id="4" name="Footer Placeholder 3">
            <a:extLst>
              <a:ext uri="{FF2B5EF4-FFF2-40B4-BE49-F238E27FC236}">
                <a16:creationId xmlns:a16="http://schemas.microsoft.com/office/drawing/2014/main" id="{17A5C020-7F82-4EE7-9C2D-39B3050FC236}"/>
              </a:ext>
            </a:extLst>
          </p:cNvPr>
          <p:cNvSpPr>
            <a:spLocks noGrp="1"/>
          </p:cNvSpPr>
          <p:nvPr>
            <p:ph type="ftr" sz="quarter" idx="2"/>
          </p:nvPr>
        </p:nvSpPr>
        <p:spPr>
          <a:xfrm>
            <a:off x="0" y="9500961"/>
            <a:ext cx="2979367" cy="501878"/>
          </a:xfrm>
          <a:prstGeom prst="rect">
            <a:avLst/>
          </a:prstGeom>
        </p:spPr>
        <p:txBody>
          <a:bodyPr vert="horz" lIns="96442" tIns="48221" rIns="96442" bIns="48221"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id="{ED6CE541-C48D-42D6-9008-9E908C27CA83}"/>
              </a:ext>
            </a:extLst>
          </p:cNvPr>
          <p:cNvSpPr>
            <a:spLocks noGrp="1"/>
          </p:cNvSpPr>
          <p:nvPr>
            <p:ph type="sldNum" sz="quarter" idx="3"/>
          </p:nvPr>
        </p:nvSpPr>
        <p:spPr>
          <a:xfrm>
            <a:off x="3894505" y="9500961"/>
            <a:ext cx="2979367" cy="501878"/>
          </a:xfrm>
          <a:prstGeom prst="rect">
            <a:avLst/>
          </a:prstGeom>
        </p:spPr>
        <p:txBody>
          <a:bodyPr vert="horz" lIns="96442" tIns="48221" rIns="96442" bIns="48221" rtlCol="0" anchor="b"/>
          <a:lstStyle>
            <a:lvl1pPr algn="r">
              <a:defRPr sz="1300"/>
            </a:lvl1pPr>
          </a:lstStyle>
          <a:p>
            <a:fld id="{0C280BF6-4103-43B5-9375-137579D301A1}" type="slidenum">
              <a:rPr lang="en-GB" smtClean="0"/>
              <a:t>‹#›</a:t>
            </a:fld>
            <a:endParaRPr lang="en-GB"/>
          </a:p>
        </p:txBody>
      </p:sp>
    </p:spTree>
    <p:extLst>
      <p:ext uri="{BB962C8B-B14F-4D97-AF65-F5344CB8AC3E}">
        <p14:creationId xmlns:p14="http://schemas.microsoft.com/office/powerpoint/2010/main" val="709179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9738" cy="5016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94138" y="0"/>
            <a:ext cx="2979737" cy="501650"/>
          </a:xfrm>
          <a:prstGeom prst="rect">
            <a:avLst/>
          </a:prstGeom>
        </p:spPr>
        <p:txBody>
          <a:bodyPr vert="horz" lIns="91440" tIns="45720" rIns="91440" bIns="45720" rtlCol="0"/>
          <a:lstStyle>
            <a:lvl1pPr algn="r">
              <a:defRPr sz="1200"/>
            </a:lvl1pPr>
          </a:lstStyle>
          <a:p>
            <a:fld id="{DB985473-F3E2-4306-AB41-F07CEAEE570D}" type="datetimeFigureOut">
              <a:rPr lang="en-GB" smtClean="0"/>
              <a:t>03/10/2019</a:t>
            </a:fld>
            <a:endParaRPr lang="en-GB"/>
          </a:p>
        </p:txBody>
      </p:sp>
      <p:sp>
        <p:nvSpPr>
          <p:cNvPr id="4" name="Slide Image Placeholder 3"/>
          <p:cNvSpPr>
            <a:spLocks noGrp="1" noRot="1" noChangeAspect="1"/>
          </p:cNvSpPr>
          <p:nvPr>
            <p:ph type="sldImg" idx="2"/>
          </p:nvPr>
        </p:nvSpPr>
        <p:spPr>
          <a:xfrm>
            <a:off x="438150" y="1250950"/>
            <a:ext cx="5999163" cy="33750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7388" y="4813300"/>
            <a:ext cx="5500687" cy="393858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01188"/>
            <a:ext cx="2979738" cy="5016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94138" y="9501188"/>
            <a:ext cx="2979737" cy="501650"/>
          </a:xfrm>
          <a:prstGeom prst="rect">
            <a:avLst/>
          </a:prstGeom>
        </p:spPr>
        <p:txBody>
          <a:bodyPr vert="horz" lIns="91440" tIns="45720" rIns="91440" bIns="45720" rtlCol="0" anchor="b"/>
          <a:lstStyle>
            <a:lvl1pPr algn="r">
              <a:defRPr sz="1200"/>
            </a:lvl1pPr>
          </a:lstStyle>
          <a:p>
            <a:fld id="{F5CBA1B4-F936-4893-852E-185FFCE563D3}" type="slidenum">
              <a:rPr lang="en-GB" smtClean="0"/>
              <a:t>‹#›</a:t>
            </a:fld>
            <a:endParaRPr lang="en-GB"/>
          </a:p>
        </p:txBody>
      </p:sp>
    </p:spTree>
    <p:extLst>
      <p:ext uri="{BB962C8B-B14F-4D97-AF65-F5344CB8AC3E}">
        <p14:creationId xmlns:p14="http://schemas.microsoft.com/office/powerpoint/2010/main" val="2166871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1</a:t>
            </a:fld>
            <a:endParaRPr lang="en-GB"/>
          </a:p>
        </p:txBody>
      </p:sp>
    </p:spTree>
    <p:extLst>
      <p:ext uri="{BB962C8B-B14F-4D97-AF65-F5344CB8AC3E}">
        <p14:creationId xmlns:p14="http://schemas.microsoft.com/office/powerpoint/2010/main" val="66720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2</a:t>
            </a:fld>
            <a:endParaRPr lang="en-GB"/>
          </a:p>
        </p:txBody>
      </p:sp>
    </p:spTree>
    <p:extLst>
      <p:ext uri="{BB962C8B-B14F-4D97-AF65-F5344CB8AC3E}">
        <p14:creationId xmlns:p14="http://schemas.microsoft.com/office/powerpoint/2010/main" val="164092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4</a:t>
            </a:fld>
            <a:endParaRPr lang="en-GB"/>
          </a:p>
        </p:txBody>
      </p:sp>
    </p:spTree>
    <p:extLst>
      <p:ext uri="{BB962C8B-B14F-4D97-AF65-F5344CB8AC3E}">
        <p14:creationId xmlns:p14="http://schemas.microsoft.com/office/powerpoint/2010/main" val="1739037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6</a:t>
            </a:fld>
            <a:endParaRPr lang="en-GB"/>
          </a:p>
        </p:txBody>
      </p:sp>
    </p:spTree>
    <p:extLst>
      <p:ext uri="{BB962C8B-B14F-4D97-AF65-F5344CB8AC3E}">
        <p14:creationId xmlns:p14="http://schemas.microsoft.com/office/powerpoint/2010/main" val="3779806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3500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FA74-9D2A-48C0-BF58-53E763E74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E5AEBE-C506-4DF7-8908-63EEBF5C2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6EB518-4860-4C56-90B9-3EF1B404662E}"/>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19897618-86D1-4DF0-8357-1ADC307BBD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2A7ADB-9CE8-4152-BFD2-FF34BE9D075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252233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3D19-D013-4019-A669-40A0B084721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C43FBF-9DAC-4E97-8934-344BF29B6EF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A69ADC-569F-42E7-9CD9-8069009B5B6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45F7351F-5B4B-425B-978F-CF91A2822F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37ECDF-D8A0-4FF5-BE25-F91ACCB2D807}"/>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850058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D8882E-0F68-4BF2-A037-A9F2949A51A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52EFE11-C24D-4099-A1D1-D555542118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9B5E43-490A-40CF-AFFC-1C93BB13C8A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9377137A-88DE-4B79-8C6E-6B78D7E6C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D9FEFA-F489-4E86-AD46-7B65CA4AB185}"/>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46067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42A3C-F4C2-46DE-A1B3-99BAD2B1E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E358CA-6F96-4454-838F-7E3F5FF3537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4D5272-59CA-49CE-AB64-6C3403D2A00C}"/>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C814ACB0-3E23-44AA-B66A-BBDFD3566D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894511-7A2C-4BEE-9497-7EF4292AC7D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416769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F7A7-CCB3-4833-80A4-D10F9848E1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7B2CB5-9CB3-4DFC-AEBA-3C6CE1ACA1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7CB973-C857-4343-A03E-51F1EC8233C3}"/>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9EDFD35-E85C-4816-A152-E995B3CAA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AD64BF-43EB-42DA-A54F-777CE021534D}"/>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72187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D0820-4094-4297-97D7-731B4EA9A7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701A5E-8BFC-4114-99A6-5E57E13B1A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618393-8458-45BB-BCE6-C7AD83F9C68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DE7F1A-73AF-4E43-A778-B95011BFD697}"/>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58A9325-768B-4E90-BE48-F613B62E9B6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A5728D-357E-4A2E-8055-B4CC0643995C}"/>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07402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CA04-9ACB-4BE5-AEB8-41E51496576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713E9E-3963-4257-A454-77615010DD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03609F7-CB77-42C4-B2B5-841295E33A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DAE64B8-468B-4345-BE96-D09584F350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783D92-FEFE-41A5-BB34-60243B9E5AC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25FDA3D-73E4-451B-829D-CA276D97E798}"/>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8" name="Footer Placeholder 7">
            <a:extLst>
              <a:ext uri="{FF2B5EF4-FFF2-40B4-BE49-F238E27FC236}">
                <a16:creationId xmlns:a16="http://schemas.microsoft.com/office/drawing/2014/main" id="{838D4452-9D0E-4301-AAB9-4147CDA062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225B26C-25D7-4A66-8C70-69C988B98A86}"/>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927471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308F-095C-4F8C-BA41-E06E3E214D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5868517-C9F0-41DD-BC8D-6C0806DD5162}"/>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4" name="Footer Placeholder 3">
            <a:extLst>
              <a:ext uri="{FF2B5EF4-FFF2-40B4-BE49-F238E27FC236}">
                <a16:creationId xmlns:a16="http://schemas.microsoft.com/office/drawing/2014/main" id="{734A40E4-9A69-4678-B4DC-2AC09E4986E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94B3E30-4D7A-4004-AEF1-65A8626D520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2997854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D19E05-17CC-4C3F-868C-7711A15A8AC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3" name="Footer Placeholder 2">
            <a:extLst>
              <a:ext uri="{FF2B5EF4-FFF2-40B4-BE49-F238E27FC236}">
                <a16:creationId xmlns:a16="http://schemas.microsoft.com/office/drawing/2014/main" id="{47874444-B9BA-4194-A393-05866994F27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E8CA963-2F7F-4C5B-AE6E-C4422008069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980323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F613-73BB-4AE3-8561-D9C1B3FF8C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957DD2-6F0E-4511-8018-1442FB575F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BEEE221-E4FA-4A27-B442-5818A2D4E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CA90E0-681C-4198-87E5-AC80384AEC1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2DF744D7-B1D5-4EF8-8D8C-2CE9BC0EC5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CAB780-AD4D-4B9F-8E01-BF1E132B7E80}"/>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44305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E7CF3-07EA-4DE4-912C-EE75980C4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6974C88-D814-447C-B847-EB55EACEC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A0A1EEB-7948-42FD-A0DF-906A3CE5AF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8D73D3D-6719-4C35-BF53-B775F2790549}"/>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E96E20E-4F26-48A4-94C1-E8DEAA413D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A577E0-2FF5-44A5-A6A7-0B88D861AA1E}"/>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072001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74F6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2CF89-DA26-4E69-AF3D-164784D384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EDC76B3-BD41-4052-897C-2B0BA2A077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A9E1A8-DA9A-48E7-A2E1-192190E98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2630C8F-7D64-4442-A95B-4E4B40BCFC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E1DF19F-FBDB-41FF-9089-52C36F176F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6956D6-C4EC-43E5-9342-252A2D06BBE7}" type="slidenum">
              <a:rPr lang="en-GB" smtClean="0"/>
              <a:t>‹#›</a:t>
            </a:fld>
            <a:endParaRPr lang="en-GB"/>
          </a:p>
        </p:txBody>
      </p:sp>
    </p:spTree>
    <p:extLst>
      <p:ext uri="{BB962C8B-B14F-4D97-AF65-F5344CB8AC3E}">
        <p14:creationId xmlns:p14="http://schemas.microsoft.com/office/powerpoint/2010/main" val="390227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2.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7085636" y="358136"/>
            <a:ext cx="5068933"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2"/>
            <a:ext cx="7119964" cy="547539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24834" y="967245"/>
            <a:ext cx="6404855" cy="3998431"/>
            <a:chOff x="291133" y="1127519"/>
            <a:chExt cx="6404855" cy="3998431"/>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53" y="1160861"/>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91133" y="3628208"/>
              <a:ext cx="1090231" cy="1497742"/>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04092" y="3628206"/>
              <a:ext cx="927541" cy="1497741"/>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31678" y="1142766"/>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5380" y="362820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27519"/>
              <a:ext cx="1148868" cy="1773859"/>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157064" y="1150991"/>
              <a:ext cx="1356377" cy="1707406"/>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38399" y="3689605"/>
              <a:ext cx="940848" cy="143066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56225" y="3570473"/>
              <a:ext cx="987800" cy="1549795"/>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09543" y="359851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a:extLst>
              <a:ext uri="{FF2B5EF4-FFF2-40B4-BE49-F238E27FC236}">
                <a16:creationId xmlns:a16="http://schemas.microsoft.com/office/drawing/2014/main" id="{961F37AF-F4AC-4E76-89DC-842514D1CDE3}"/>
              </a:ext>
            </a:extLst>
          </p:cNvPr>
          <p:cNvSpPr/>
          <p:nvPr/>
        </p:nvSpPr>
        <p:spPr>
          <a:xfrm>
            <a:off x="352837" y="990437"/>
            <a:ext cx="1129857"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907E8B59-CE1B-4AF8-8983-C8A84917C24F}"/>
              </a:ext>
            </a:extLst>
          </p:cNvPr>
          <p:cNvSpPr/>
          <p:nvPr/>
        </p:nvSpPr>
        <p:spPr>
          <a:xfrm>
            <a:off x="1591204" y="1002106"/>
            <a:ext cx="1225204"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8E75D776-37E6-4314-BABC-A3D2AB978B11}"/>
              </a:ext>
            </a:extLst>
          </p:cNvPr>
          <p:cNvSpPr/>
          <p:nvPr/>
        </p:nvSpPr>
        <p:spPr>
          <a:xfrm>
            <a:off x="2905005" y="1000587"/>
            <a:ext cx="1225205"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1406EC11-C868-4A97-B83C-0CD2D8651FB0}"/>
              </a:ext>
            </a:extLst>
          </p:cNvPr>
          <p:cNvSpPr/>
          <p:nvPr/>
        </p:nvSpPr>
        <p:spPr>
          <a:xfrm>
            <a:off x="3456518" y="3409323"/>
            <a:ext cx="105346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1D5D9C2-6AA8-4BA7-93A9-50F61ABEEFF9}"/>
              </a:ext>
            </a:extLst>
          </p:cNvPr>
          <p:cNvSpPr/>
          <p:nvPr/>
        </p:nvSpPr>
        <p:spPr>
          <a:xfrm>
            <a:off x="4538389" y="3416442"/>
            <a:ext cx="1009988"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58C840D3-B181-4151-B370-AFD4C02D61C2}"/>
              </a:ext>
            </a:extLst>
          </p:cNvPr>
          <p:cNvSpPr/>
          <p:nvPr/>
        </p:nvSpPr>
        <p:spPr>
          <a:xfrm>
            <a:off x="2523063" y="3409323"/>
            <a:ext cx="930071" cy="160771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EA4A97D-0B6A-4D23-B57B-D8D6D18AE709}"/>
              </a:ext>
            </a:extLst>
          </p:cNvPr>
          <p:cNvSpPr/>
          <p:nvPr/>
        </p:nvSpPr>
        <p:spPr>
          <a:xfrm>
            <a:off x="315604" y="3423947"/>
            <a:ext cx="1097250" cy="159483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584CF1BD-F79C-431F-90ED-807ED063FDCE}"/>
              </a:ext>
            </a:extLst>
          </p:cNvPr>
          <p:cNvSpPr/>
          <p:nvPr/>
        </p:nvSpPr>
        <p:spPr>
          <a:xfrm>
            <a:off x="5571653" y="3416443"/>
            <a:ext cx="1150326" cy="160234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43A84E18-01B2-4C04-A083-2CCEC970A9DE}"/>
              </a:ext>
            </a:extLst>
          </p:cNvPr>
          <p:cNvSpPr/>
          <p:nvPr/>
        </p:nvSpPr>
        <p:spPr>
          <a:xfrm>
            <a:off x="5552521" y="972541"/>
            <a:ext cx="1177168" cy="177368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38D1AE3B-B95B-4D3E-8D5A-69772A23BF1B}"/>
              </a:ext>
            </a:extLst>
          </p:cNvPr>
          <p:cNvSpPr/>
          <p:nvPr/>
        </p:nvSpPr>
        <p:spPr>
          <a:xfrm>
            <a:off x="1498472" y="3416443"/>
            <a:ext cx="105911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C977A84D-9D37-4613-896C-BED59579ECB7}"/>
              </a:ext>
            </a:extLst>
          </p:cNvPr>
          <p:cNvSpPr/>
          <p:nvPr/>
        </p:nvSpPr>
        <p:spPr>
          <a:xfrm>
            <a:off x="4156886" y="981512"/>
            <a:ext cx="1405769" cy="1770006"/>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8" name="Rectangle 47">
            <a:extLst>
              <a:ext uri="{FF2B5EF4-FFF2-40B4-BE49-F238E27FC236}">
                <a16:creationId xmlns:a16="http://schemas.microsoft.com/office/drawing/2014/main" id="{7690F498-03A1-4701-A938-DC7FAF359983}"/>
              </a:ext>
            </a:extLst>
          </p:cNvPr>
          <p:cNvSpPr/>
          <p:nvPr/>
        </p:nvSpPr>
        <p:spPr>
          <a:xfrm>
            <a:off x="5413988" y="5063585"/>
            <a:ext cx="1347026" cy="830997"/>
          </a:xfrm>
          <a:prstGeom prst="rect">
            <a:avLst/>
          </a:prstGeom>
        </p:spPr>
        <p:txBody>
          <a:bodyPr wrap="square">
            <a:spAutoFit/>
          </a:bodyPr>
          <a:lstStyle/>
          <a:p>
            <a:pPr algn="ctr"/>
            <a:r>
              <a:rPr lang="en-US" sz="1600" b="1" dirty="0">
                <a:solidFill>
                  <a:srgbClr val="AB0068"/>
                </a:solidFill>
                <a:latin typeface="Garamond" panose="02020404030301010803" pitchFamily="18" charset="0"/>
              </a:rPr>
              <a:t>Józef &amp; </a:t>
            </a:r>
            <a:r>
              <a:rPr lang="en-US" sz="1600" b="1" dirty="0" err="1">
                <a:solidFill>
                  <a:srgbClr val="AB0068"/>
                </a:solidFill>
                <a:latin typeface="Garamond" panose="02020404030301010803" pitchFamily="18" charset="0"/>
              </a:rPr>
              <a:t>Wiktoria</a:t>
            </a:r>
            <a:r>
              <a:rPr lang="en-US" sz="1600" b="1" dirty="0">
                <a:solidFill>
                  <a:srgbClr val="AB0068"/>
                </a:solidFill>
                <a:latin typeface="Garamond" panose="02020404030301010803" pitchFamily="18" charset="0"/>
              </a:rPr>
              <a:t> </a:t>
            </a:r>
            <a:r>
              <a:rPr lang="en-US" sz="1600" b="1" dirty="0" err="1">
                <a:solidFill>
                  <a:srgbClr val="AB0068"/>
                </a:solidFill>
                <a:latin typeface="Garamond" panose="02020404030301010803" pitchFamily="18" charset="0"/>
              </a:rPr>
              <a:t>Ulma</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49" name="Rectangle 48">
            <a:extLst>
              <a:ext uri="{FF2B5EF4-FFF2-40B4-BE49-F238E27FC236}">
                <a16:creationId xmlns:a16="http://schemas.microsoft.com/office/drawing/2014/main" id="{ACE9B36B-405D-41B9-A916-29F5BA5477DB}"/>
              </a:ext>
            </a:extLst>
          </p:cNvPr>
          <p:cNvSpPr/>
          <p:nvPr/>
        </p:nvSpPr>
        <p:spPr>
          <a:xfrm>
            <a:off x="225626" y="2762937"/>
            <a:ext cx="12466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Irena Sendler </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D6810484-99CA-4318-8F2D-D96EA74DDFA1}"/>
              </a:ext>
            </a:extLst>
          </p:cNvPr>
          <p:cNvSpPr/>
          <p:nvPr/>
        </p:nvSpPr>
        <p:spPr>
          <a:xfrm>
            <a:off x="1388738" y="2763840"/>
            <a:ext cx="1527433"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Maximilian Kolbe </a:t>
            </a:r>
          </a:p>
        </p:txBody>
      </p:sp>
      <p:sp>
        <p:nvSpPr>
          <p:cNvPr id="52" name="Rectangle 51">
            <a:extLst>
              <a:ext uri="{FF2B5EF4-FFF2-40B4-BE49-F238E27FC236}">
                <a16:creationId xmlns:a16="http://schemas.microsoft.com/office/drawing/2014/main" id="{4D75F3BE-E668-4A38-AFBC-8E4A9C7F8979}"/>
              </a:ext>
            </a:extLst>
          </p:cNvPr>
          <p:cNvSpPr/>
          <p:nvPr/>
        </p:nvSpPr>
        <p:spPr>
          <a:xfrm>
            <a:off x="2597132" y="2757869"/>
            <a:ext cx="1790805"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Emanuel </a:t>
            </a:r>
            <a:r>
              <a:rPr lang="en-GB" sz="1600" b="1" dirty="0" err="1">
                <a:solidFill>
                  <a:srgbClr val="AB0068"/>
                </a:solidFill>
                <a:latin typeface="Garamond" panose="02020404030301010803" pitchFamily="18" charset="0"/>
              </a:rPr>
              <a:t>Ringelblum</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3" name="Rectangle 52">
            <a:extLst>
              <a:ext uri="{FF2B5EF4-FFF2-40B4-BE49-F238E27FC236}">
                <a16:creationId xmlns:a16="http://schemas.microsoft.com/office/drawing/2014/main" id="{67AD59CA-E0AC-4E30-A280-2A7CC318B451}"/>
              </a:ext>
            </a:extLst>
          </p:cNvPr>
          <p:cNvSpPr/>
          <p:nvPr/>
        </p:nvSpPr>
        <p:spPr>
          <a:xfrm>
            <a:off x="3866019" y="2757869"/>
            <a:ext cx="200587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Mordechai </a:t>
            </a:r>
            <a:r>
              <a:rPr lang="en-GB" sz="1600" b="1" dirty="0" err="1">
                <a:solidFill>
                  <a:srgbClr val="AB0068"/>
                </a:solidFill>
                <a:latin typeface="Garamond" panose="02020404030301010803" pitchFamily="18" charset="0"/>
              </a:rPr>
              <a:t>Anielewicz</a:t>
            </a:r>
            <a:endParaRPr lang="en-GB" sz="1600" dirty="0">
              <a:solidFill>
                <a:srgbClr val="AB0068"/>
              </a:solidFill>
              <a:latin typeface="Garamond" panose="02020404030301010803" pitchFamily="18" charset="0"/>
            </a:endParaRPr>
          </a:p>
        </p:txBody>
      </p:sp>
      <p:sp>
        <p:nvSpPr>
          <p:cNvPr id="54" name="Rectangle 53">
            <a:extLst>
              <a:ext uri="{FF2B5EF4-FFF2-40B4-BE49-F238E27FC236}">
                <a16:creationId xmlns:a16="http://schemas.microsoft.com/office/drawing/2014/main" id="{5A2F60DA-DD70-4267-9B2A-263444FD3B57}"/>
              </a:ext>
            </a:extLst>
          </p:cNvPr>
          <p:cNvSpPr/>
          <p:nvPr/>
        </p:nvSpPr>
        <p:spPr>
          <a:xfrm>
            <a:off x="5469190" y="2733440"/>
            <a:ext cx="130721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Witold </a:t>
            </a:r>
            <a:r>
              <a:rPr lang="en-GB" sz="1600" b="1" dirty="0" err="1">
                <a:solidFill>
                  <a:srgbClr val="AB0068"/>
                </a:solidFill>
                <a:latin typeface="Garamond" panose="02020404030301010803" pitchFamily="18" charset="0"/>
              </a:rPr>
              <a:t>Pilecki</a:t>
            </a:r>
            <a:r>
              <a:rPr lang="en-GB" sz="1600" b="1" dirty="0">
                <a:solidFill>
                  <a:srgbClr val="AB0068"/>
                </a:solidFill>
                <a:latin typeface="Garamond" panose="02020404030301010803" pitchFamily="18" charset="0"/>
              </a:rPr>
              <a:t> </a:t>
            </a:r>
          </a:p>
        </p:txBody>
      </p:sp>
      <p:sp>
        <p:nvSpPr>
          <p:cNvPr id="55" name="Rectangle 54">
            <a:extLst>
              <a:ext uri="{FF2B5EF4-FFF2-40B4-BE49-F238E27FC236}">
                <a16:creationId xmlns:a16="http://schemas.microsoft.com/office/drawing/2014/main" id="{79AC2131-9822-42D3-9C3E-63E87ABACB14}"/>
              </a:ext>
            </a:extLst>
          </p:cNvPr>
          <p:cNvSpPr/>
          <p:nvPr/>
        </p:nvSpPr>
        <p:spPr>
          <a:xfrm>
            <a:off x="225626" y="5120714"/>
            <a:ext cx="1223652" cy="584775"/>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Janusz</a:t>
            </a:r>
            <a:r>
              <a:rPr lang="en-GB" sz="1600" b="1" dirty="0">
                <a:solidFill>
                  <a:srgbClr val="AB0068"/>
                </a:solidFill>
                <a:latin typeface="Garamond" panose="02020404030301010803" pitchFamily="18" charset="0"/>
              </a:rPr>
              <a:t> Korczak </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6" name="Rectangle 55">
            <a:extLst>
              <a:ext uri="{FF2B5EF4-FFF2-40B4-BE49-F238E27FC236}">
                <a16:creationId xmlns:a16="http://schemas.microsoft.com/office/drawing/2014/main" id="{076A1C2F-6B79-4BB0-B2E2-5F785C05549B}"/>
              </a:ext>
            </a:extLst>
          </p:cNvPr>
          <p:cNvSpPr/>
          <p:nvPr/>
        </p:nvSpPr>
        <p:spPr>
          <a:xfrm>
            <a:off x="1397857" y="5120714"/>
            <a:ext cx="10178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t>
            </a:r>
            <a:r>
              <a:rPr lang="en-GB" sz="1600" b="1" dirty="0" err="1">
                <a:solidFill>
                  <a:srgbClr val="AB0068"/>
                </a:solidFill>
                <a:latin typeface="Garamond" panose="02020404030301010803" pitchFamily="18" charset="0"/>
              </a:rPr>
              <a:t>Karski</a:t>
            </a:r>
            <a:endParaRPr lang="en-GB" sz="1600" b="1" dirty="0">
              <a:solidFill>
                <a:srgbClr val="AB0068"/>
              </a:solidFill>
              <a:latin typeface="Garamond" panose="02020404030301010803" pitchFamily="18" charset="0"/>
            </a:endParaRPr>
          </a:p>
        </p:txBody>
      </p:sp>
      <p:sp>
        <p:nvSpPr>
          <p:cNvPr id="57" name="Rectangle 56">
            <a:extLst>
              <a:ext uri="{FF2B5EF4-FFF2-40B4-BE49-F238E27FC236}">
                <a16:creationId xmlns:a16="http://schemas.microsoft.com/office/drawing/2014/main" id="{EC7556B4-104A-48B6-B5B7-49356452B1C1}"/>
              </a:ext>
            </a:extLst>
          </p:cNvPr>
          <p:cNvSpPr/>
          <p:nvPr/>
        </p:nvSpPr>
        <p:spPr>
          <a:xfrm>
            <a:off x="3240521" y="5074068"/>
            <a:ext cx="144101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Father </a:t>
            </a:r>
            <a:r>
              <a:rPr lang="en-GB" sz="1600" b="1" dirty="0" err="1">
                <a:solidFill>
                  <a:srgbClr val="AB0068"/>
                </a:solidFill>
                <a:latin typeface="Garamond" panose="02020404030301010803" pitchFamily="18" charset="0"/>
              </a:rPr>
              <a:t>Marceli</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Godlewski</a:t>
            </a:r>
            <a:r>
              <a:rPr lang="en-GB" sz="1600" dirty="0">
                <a:solidFill>
                  <a:srgbClr val="AB0068"/>
                </a:solidFill>
                <a:latin typeface="Garamond" panose="02020404030301010803" pitchFamily="18" charset="0"/>
              </a:rPr>
              <a:t> </a:t>
            </a:r>
          </a:p>
        </p:txBody>
      </p:sp>
      <p:sp>
        <p:nvSpPr>
          <p:cNvPr id="58" name="Rectangle 57">
            <a:extLst>
              <a:ext uri="{FF2B5EF4-FFF2-40B4-BE49-F238E27FC236}">
                <a16:creationId xmlns:a16="http://schemas.microsoft.com/office/drawing/2014/main" id="{0D7F929F-321C-4ECA-81D6-EBFFC4BB2949}"/>
              </a:ext>
            </a:extLst>
          </p:cNvPr>
          <p:cNvSpPr/>
          <p:nvPr/>
        </p:nvSpPr>
        <p:spPr>
          <a:xfrm>
            <a:off x="2319165" y="5068773"/>
            <a:ext cx="1223653" cy="830997"/>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Zofia</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Kossak-Szczucka</a:t>
            </a:r>
            <a:endParaRPr lang="en-GB" sz="1600" b="1" dirty="0">
              <a:solidFill>
                <a:srgbClr val="AB0068"/>
              </a:solidFill>
              <a:latin typeface="Garamond" panose="02020404030301010803" pitchFamily="18" charset="0"/>
            </a:endParaRPr>
          </a:p>
        </p:txBody>
      </p:sp>
      <p:sp>
        <p:nvSpPr>
          <p:cNvPr id="59" name="Rectangle 58">
            <a:extLst>
              <a:ext uri="{FF2B5EF4-FFF2-40B4-BE49-F238E27FC236}">
                <a16:creationId xmlns:a16="http://schemas.microsoft.com/office/drawing/2014/main" id="{6049EB8B-9E74-4769-AC90-2D9E50EC997C}"/>
              </a:ext>
            </a:extLst>
          </p:cNvPr>
          <p:cNvSpPr/>
          <p:nvPr/>
        </p:nvSpPr>
        <p:spPr>
          <a:xfrm>
            <a:off x="4358840" y="5076181"/>
            <a:ext cx="137303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&amp; Antonina </a:t>
            </a:r>
            <a:r>
              <a:rPr lang="en-GB" sz="1600" b="1" dirty="0" err="1">
                <a:solidFill>
                  <a:srgbClr val="AB0068"/>
                </a:solidFill>
                <a:latin typeface="Garamond" panose="02020404030301010803" pitchFamily="18" charset="0"/>
              </a:rPr>
              <a:t>Zabinski</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60" name="Rectangle 59">
            <a:extLst>
              <a:ext uri="{FF2B5EF4-FFF2-40B4-BE49-F238E27FC236}">
                <a16:creationId xmlns:a16="http://schemas.microsoft.com/office/drawing/2014/main" id="{47B95357-A64E-4C35-8838-639BBAB1D84A}"/>
              </a:ext>
            </a:extLst>
          </p:cNvPr>
          <p:cNvSpPr/>
          <p:nvPr/>
        </p:nvSpPr>
        <p:spPr>
          <a:xfrm>
            <a:off x="7387975" y="747840"/>
            <a:ext cx="4510489" cy="6001643"/>
          </a:xfrm>
          <a:prstGeom prst="rect">
            <a:avLst/>
          </a:prstGeom>
        </p:spPr>
        <p:txBody>
          <a:bodyPr wrap="square">
            <a:spAutoFit/>
          </a:bodyPr>
          <a:lstStyle/>
          <a:p>
            <a:pPr algn="ctr"/>
            <a:r>
              <a:rPr lang="en-GB" sz="1600" b="1" dirty="0">
                <a:solidFill>
                  <a:srgbClr val="AB0068"/>
                </a:solidFill>
                <a:latin typeface="Garamond" panose="02020404030301010803" pitchFamily="18" charset="0"/>
              </a:rPr>
              <a:t>About half of the six million European Jews killed in the Holocaust were Polish. In 1939 a third of the capital city Warsaw, and 10% of the entire country was Jewish. By 1945 97% of Poland's Jews were dead.</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eleven examples of Polish resistance </a:t>
            </a:r>
            <a:r>
              <a:rPr lang="en-GB" sz="1600" b="1" i="1" dirty="0">
                <a:solidFill>
                  <a:srgbClr val="AB0068"/>
                </a:solidFill>
                <a:latin typeface="Garamond" panose="02020404030301010803" pitchFamily="18" charset="0"/>
              </a:rPr>
              <a:t>do not </a:t>
            </a:r>
            <a:r>
              <a:rPr lang="en-GB" sz="1600" b="1" dirty="0">
                <a:solidFill>
                  <a:srgbClr val="AB0068"/>
                </a:solidFill>
                <a:latin typeface="Garamond" panose="02020404030301010803" pitchFamily="18" charset="0"/>
              </a:rPr>
              <a:t>proport to give an overview of what happened in Poland during The Holocaust. They have been chosen to reflect the unimaginably difficult choices made by both Jews and non-Jews under German occupation – where every Jew was marked for death and all non-Jews who assisted their Jewish neighbours were subject to the same fate. </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individuals </a:t>
            </a:r>
            <a:r>
              <a:rPr lang="en-GB" sz="1600" b="1" i="1" dirty="0">
                <a:solidFill>
                  <a:srgbClr val="AB0068"/>
                </a:solidFill>
                <a:latin typeface="Garamond" panose="02020404030301010803" pitchFamily="18" charset="0"/>
              </a:rPr>
              <a:t>were not </a:t>
            </a:r>
            <a:r>
              <a:rPr lang="en-GB" sz="1600" b="1" dirty="0">
                <a:solidFill>
                  <a:srgbClr val="AB0068"/>
                </a:solidFill>
                <a:latin typeface="Garamond" panose="02020404030301010803" pitchFamily="18" charset="0"/>
              </a:rPr>
              <a:t>typical; they were exceptional, reflecting the relatively small proportion of the population who refused to be bystanders. But neither were they super-human. They would recoil from being labelled as heroes. They symbolise the power of the human spirit – their actions show that in even the darkest of times, good can shine through…</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47" name="Picture 46">
            <a:extLst>
              <a:ext uri="{FF2B5EF4-FFF2-40B4-BE49-F238E27FC236}">
                <a16:creationId xmlns:a16="http://schemas.microsoft.com/office/drawing/2014/main" id="{06395E64-821C-4A4D-9017-C4863C4ECE8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41558" y="5872914"/>
            <a:ext cx="2242341" cy="961158"/>
          </a:xfrm>
          <a:prstGeom prst="rect">
            <a:avLst/>
          </a:prstGeom>
        </p:spPr>
      </p:pic>
      <p:sp>
        <p:nvSpPr>
          <p:cNvPr id="50" name="Rectangle 49">
            <a:extLst>
              <a:ext uri="{FF2B5EF4-FFF2-40B4-BE49-F238E27FC236}">
                <a16:creationId xmlns:a16="http://schemas.microsoft.com/office/drawing/2014/main" id="{7BED9C3E-D6AC-42C0-938E-6AA31B618590}"/>
              </a:ext>
            </a:extLst>
          </p:cNvPr>
          <p:cNvSpPr/>
          <p:nvPr/>
        </p:nvSpPr>
        <p:spPr>
          <a:xfrm>
            <a:off x="1831452" y="6236902"/>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853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6818062" y="358136"/>
            <a:ext cx="5336508"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3"/>
            <a:ext cx="6997234" cy="4150286"/>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62124" y="990437"/>
            <a:ext cx="6353915" cy="3336914"/>
            <a:chOff x="343420" y="1017725"/>
            <a:chExt cx="6353915" cy="3336914"/>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3" y="1017725"/>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3420" y="2929448"/>
              <a:ext cx="1090231" cy="1425191"/>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56379" y="2808528"/>
              <a:ext cx="927541" cy="1546110"/>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40127" y="1076352"/>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7667" y="285689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03873"/>
              <a:ext cx="1148868" cy="1697861"/>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206899" y="1053625"/>
              <a:ext cx="1251634" cy="1649942"/>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90686" y="2918295"/>
              <a:ext cx="940848" cy="141581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08511" y="2799164"/>
              <a:ext cx="1065989" cy="1534946"/>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61830" y="282720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1406EC11-C868-4A97-B83C-0CD2D8651FB0}"/>
              </a:ext>
            </a:extLst>
          </p:cNvPr>
          <p:cNvSpPr/>
          <p:nvPr/>
        </p:nvSpPr>
        <p:spPr>
          <a:xfrm>
            <a:off x="3464226" y="2762947"/>
            <a:ext cx="1148869" cy="1586014"/>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7" name="Rectangle 46">
            <a:extLst>
              <a:ext uri="{FF2B5EF4-FFF2-40B4-BE49-F238E27FC236}">
                <a16:creationId xmlns:a16="http://schemas.microsoft.com/office/drawing/2014/main" id="{0F7DACD8-F701-436D-85A6-687B6E3651CE}"/>
              </a:ext>
            </a:extLst>
          </p:cNvPr>
          <p:cNvSpPr/>
          <p:nvPr/>
        </p:nvSpPr>
        <p:spPr>
          <a:xfrm>
            <a:off x="7099857" y="783688"/>
            <a:ext cx="4898468" cy="5755422"/>
          </a:xfrm>
          <a:prstGeom prst="rect">
            <a:avLst/>
          </a:prstGeom>
        </p:spPr>
        <p:txBody>
          <a:bodyPr wrap="square">
            <a:spAutoFit/>
          </a:bodyPr>
          <a:lstStyle/>
          <a:p>
            <a:pPr algn="ctr"/>
            <a:r>
              <a:rPr lang="en-GB" sz="3200" b="1" dirty="0">
                <a:solidFill>
                  <a:srgbClr val="AB0068"/>
                </a:solidFill>
                <a:latin typeface="Garamond" panose="02020404030301010803" pitchFamily="18" charset="0"/>
              </a:rPr>
              <a:t>Irena Sendler </a:t>
            </a:r>
          </a:p>
          <a:p>
            <a:pPr algn="ctr"/>
            <a:r>
              <a:rPr lang="en-GB" sz="3200" b="1" dirty="0">
                <a:solidFill>
                  <a:srgbClr val="AB0068"/>
                </a:solidFill>
                <a:latin typeface="Garamond" panose="02020404030301010803" pitchFamily="18" charset="0"/>
              </a:rPr>
              <a:t>Maximilian Kolbe </a:t>
            </a:r>
          </a:p>
          <a:p>
            <a:pPr algn="ctr"/>
            <a:r>
              <a:rPr lang="en-GB" sz="3200" b="1" dirty="0">
                <a:solidFill>
                  <a:srgbClr val="AB0068"/>
                </a:solidFill>
                <a:latin typeface="Garamond" panose="02020404030301010803" pitchFamily="18" charset="0"/>
              </a:rPr>
              <a:t>Emanuel </a:t>
            </a:r>
            <a:r>
              <a:rPr lang="en-GB" sz="3200" b="1" dirty="0" err="1">
                <a:solidFill>
                  <a:srgbClr val="AB0068"/>
                </a:solidFill>
                <a:latin typeface="Garamond" panose="02020404030301010803" pitchFamily="18" charset="0"/>
              </a:rPr>
              <a:t>Ringelblum</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Mordechai </a:t>
            </a:r>
            <a:r>
              <a:rPr lang="en-GB" sz="3200" b="1" dirty="0" err="1">
                <a:solidFill>
                  <a:srgbClr val="AB0068"/>
                </a:solidFill>
                <a:latin typeface="Garamond" panose="02020404030301010803" pitchFamily="18" charset="0"/>
              </a:rPr>
              <a:t>Anielewicz</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Witold </a:t>
            </a:r>
            <a:r>
              <a:rPr lang="en-GB" sz="3200" b="1" dirty="0" err="1">
                <a:solidFill>
                  <a:srgbClr val="AB0068"/>
                </a:solidFill>
                <a:latin typeface="Garamond" panose="02020404030301010803" pitchFamily="18" charset="0"/>
              </a:rPr>
              <a:t>Pilecki</a:t>
            </a:r>
            <a:r>
              <a:rPr lang="en-GB" sz="3200" b="1" dirty="0">
                <a:solidFill>
                  <a:srgbClr val="AB0068"/>
                </a:solidFill>
                <a:latin typeface="Garamond" panose="02020404030301010803" pitchFamily="18" charset="0"/>
              </a:rPr>
              <a:t> </a:t>
            </a:r>
          </a:p>
          <a:p>
            <a:pPr algn="ctr"/>
            <a:r>
              <a:rPr lang="en-GB" sz="3200" b="1" dirty="0" err="1">
                <a:solidFill>
                  <a:srgbClr val="AB0068"/>
                </a:solidFill>
                <a:latin typeface="Garamond" panose="02020404030301010803" pitchFamily="18" charset="0"/>
              </a:rPr>
              <a:t>Janusz</a:t>
            </a:r>
            <a:r>
              <a:rPr lang="en-GB" sz="3200" b="1" dirty="0">
                <a:solidFill>
                  <a:srgbClr val="AB0068"/>
                </a:solidFill>
                <a:latin typeface="Garamond" panose="02020404030301010803" pitchFamily="18" charset="0"/>
              </a:rPr>
              <a:t> Korczak </a:t>
            </a:r>
          </a:p>
          <a:p>
            <a:pPr algn="ctr"/>
            <a:r>
              <a:rPr lang="en-GB" sz="3200" b="1" dirty="0">
                <a:solidFill>
                  <a:srgbClr val="AB0068"/>
                </a:solidFill>
                <a:latin typeface="Garamond" panose="02020404030301010803" pitchFamily="18" charset="0"/>
              </a:rPr>
              <a:t>Jan </a:t>
            </a:r>
            <a:r>
              <a:rPr lang="en-GB" sz="3200" b="1" dirty="0" err="1">
                <a:solidFill>
                  <a:srgbClr val="AB0068"/>
                </a:solidFill>
                <a:latin typeface="Garamond" panose="02020404030301010803" pitchFamily="18" charset="0"/>
              </a:rPr>
              <a:t>Karski</a:t>
            </a:r>
            <a:endParaRPr lang="en-GB" sz="3200" b="1" dirty="0">
              <a:solidFill>
                <a:srgbClr val="AB0068"/>
              </a:solidFill>
              <a:latin typeface="Garamond" panose="02020404030301010803" pitchFamily="18" charset="0"/>
            </a:endParaRPr>
          </a:p>
          <a:p>
            <a:pPr algn="ctr"/>
            <a:r>
              <a:rPr lang="en-GB" sz="3200" b="1" dirty="0" err="1">
                <a:solidFill>
                  <a:srgbClr val="AB0068"/>
                </a:solidFill>
                <a:latin typeface="Garamond" panose="02020404030301010803" pitchFamily="18" charset="0"/>
              </a:rPr>
              <a:t>Zofia</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Kossak-Szczucka</a:t>
            </a:r>
            <a:endParaRPr lang="en-GB" sz="3200" b="1" dirty="0">
              <a:solidFill>
                <a:srgbClr val="AB0068"/>
              </a:solidFill>
              <a:latin typeface="Garamond" panose="02020404030301010803" pitchFamily="18" charset="0"/>
            </a:endParaRPr>
          </a:p>
          <a:p>
            <a:pPr algn="ctr"/>
            <a:r>
              <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Father </a:t>
            </a:r>
            <a:r>
              <a:rPr lang="en-GB" sz="3200" b="1" dirty="0" err="1">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Marceli</a:t>
            </a:r>
            <a:r>
              <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 </a:t>
            </a:r>
            <a:r>
              <a:rPr lang="en-GB" sz="3200" b="1" dirty="0" err="1">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Godlewski</a:t>
            </a:r>
            <a:r>
              <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 </a:t>
            </a:r>
          </a:p>
          <a:p>
            <a:pPr algn="ctr"/>
            <a:r>
              <a:rPr lang="en-GB" sz="3200" b="1" dirty="0">
                <a:solidFill>
                  <a:srgbClr val="AB0068"/>
                </a:solidFill>
                <a:latin typeface="Garamond" panose="02020404030301010803" pitchFamily="18" charset="0"/>
              </a:rPr>
              <a:t>Jan and Antonina </a:t>
            </a:r>
            <a:r>
              <a:rPr lang="en-GB" sz="3200" b="1" dirty="0" err="1">
                <a:solidFill>
                  <a:srgbClr val="AB0068"/>
                </a:solidFill>
                <a:latin typeface="Garamond" panose="02020404030301010803" pitchFamily="18" charset="0"/>
              </a:rPr>
              <a:t>Zabinski</a:t>
            </a:r>
            <a:endParaRPr lang="en-GB" sz="28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a:p>
            <a:pPr algn="ctr"/>
            <a:r>
              <a:rPr lang="en-US" sz="3200" b="1" dirty="0">
                <a:solidFill>
                  <a:srgbClr val="AB0068"/>
                </a:solidFill>
                <a:latin typeface="Garamond" panose="02020404030301010803" pitchFamily="18" charset="0"/>
              </a:rPr>
              <a:t>Józef &amp; </a:t>
            </a:r>
            <a:r>
              <a:rPr lang="en-US" sz="3200" b="1" dirty="0" err="1">
                <a:solidFill>
                  <a:srgbClr val="AB0068"/>
                </a:solidFill>
                <a:latin typeface="Garamond" panose="02020404030301010803" pitchFamily="18" charset="0"/>
              </a:rPr>
              <a:t>Wiktoria</a:t>
            </a:r>
            <a:r>
              <a:rPr lang="en-US" sz="3200" b="1" dirty="0">
                <a:solidFill>
                  <a:srgbClr val="AB0068"/>
                </a:solidFill>
                <a:latin typeface="Garamond" panose="02020404030301010803" pitchFamily="18" charset="0"/>
              </a:rPr>
              <a:t> </a:t>
            </a:r>
            <a:r>
              <a:rPr lang="en-US" sz="3200" b="1" dirty="0" err="1">
                <a:solidFill>
                  <a:srgbClr val="AB0068"/>
                </a:solidFill>
                <a:latin typeface="Garamond" panose="02020404030301010803" pitchFamily="18" charset="0"/>
              </a:rPr>
              <a:t>Ulma</a:t>
            </a:r>
            <a:endParaRPr lang="en-GB" sz="3200" b="1" dirty="0">
              <a:solidFill>
                <a:srgbClr val="AB0068"/>
              </a:solidFill>
              <a:latin typeface="Garamond" panose="02020404030301010803" pitchFamily="18" charset="0"/>
            </a:endParaRPr>
          </a:p>
          <a:p>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27" name="Picture 26">
            <a:extLst>
              <a:ext uri="{FF2B5EF4-FFF2-40B4-BE49-F238E27FC236}">
                <a16:creationId xmlns:a16="http://schemas.microsoft.com/office/drawing/2014/main" id="{EBCF82CD-CBC4-4477-A04F-B2F1B7DF261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34896" y="5294885"/>
            <a:ext cx="2242341" cy="961158"/>
          </a:xfrm>
          <a:prstGeom prst="rect">
            <a:avLst/>
          </a:prstGeom>
        </p:spPr>
      </p:pic>
      <p:sp>
        <p:nvSpPr>
          <p:cNvPr id="36" name="Rectangle 35">
            <a:extLst>
              <a:ext uri="{FF2B5EF4-FFF2-40B4-BE49-F238E27FC236}">
                <a16:creationId xmlns:a16="http://schemas.microsoft.com/office/drawing/2014/main" id="{1D8DE5D5-FFE7-48ED-B800-E38564079DAA}"/>
              </a:ext>
            </a:extLst>
          </p:cNvPr>
          <p:cNvSpPr/>
          <p:nvPr/>
        </p:nvSpPr>
        <p:spPr>
          <a:xfrm>
            <a:off x="1724790" y="5658873"/>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4710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3" y="728323"/>
            <a:ext cx="12183181" cy="5950998"/>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6AD71F7C-9A92-45B6-A5FE-CE3607AF64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168" y="2681411"/>
            <a:ext cx="2361728" cy="2163395"/>
          </a:xfrm>
          <a:prstGeom prst="rect">
            <a:avLst/>
          </a:prstGeom>
        </p:spPr>
      </p:pic>
      <p:sp>
        <p:nvSpPr>
          <p:cNvPr id="14" name="Rectangle 13">
            <a:extLst>
              <a:ext uri="{FF2B5EF4-FFF2-40B4-BE49-F238E27FC236}">
                <a16:creationId xmlns:a16="http://schemas.microsoft.com/office/drawing/2014/main" id="{10BEDE39-378B-487B-BEC6-A190BB848F85}"/>
              </a:ext>
            </a:extLst>
          </p:cNvPr>
          <p:cNvSpPr/>
          <p:nvPr/>
        </p:nvSpPr>
        <p:spPr>
          <a:xfrm>
            <a:off x="3074" y="-41140"/>
            <a:ext cx="12986620" cy="830997"/>
          </a:xfrm>
          <a:prstGeom prst="rect">
            <a:avLst/>
          </a:prstGeom>
          <a:noFill/>
        </p:spPr>
        <p:txBody>
          <a:bodyPr wrap="square" lIns="91440" tIns="45720" rIns="91440" bIns="45720">
            <a:spAutoFit/>
          </a:bodyPr>
          <a:lstStyle/>
          <a:p>
            <a:r>
              <a:rPr lang="en-GB" sz="4600" b="1" dirty="0">
                <a:ln w="12700">
                  <a:noFill/>
                  <a:prstDash val="solid"/>
                </a:ln>
                <a:latin typeface="Garamond" panose="02020404030301010803" pitchFamily="18" charset="0"/>
              </a:rPr>
              <a:t>FATHER MARCELI GODLEWSKI 1865 - 1945</a:t>
            </a:r>
          </a:p>
        </p:txBody>
      </p:sp>
      <p:sp>
        <p:nvSpPr>
          <p:cNvPr id="2" name="Rectangle 1">
            <a:extLst>
              <a:ext uri="{FF2B5EF4-FFF2-40B4-BE49-F238E27FC236}">
                <a16:creationId xmlns:a16="http://schemas.microsoft.com/office/drawing/2014/main" id="{CC518E8F-5495-4A7F-B2CB-DCD0C203AD5E}"/>
              </a:ext>
            </a:extLst>
          </p:cNvPr>
          <p:cNvSpPr/>
          <p:nvPr/>
        </p:nvSpPr>
        <p:spPr>
          <a:xfrm>
            <a:off x="513219" y="1051147"/>
            <a:ext cx="8277994" cy="923330"/>
          </a:xfrm>
          <a:prstGeom prst="rect">
            <a:avLst/>
          </a:prstGeom>
        </p:spPr>
        <p:txBody>
          <a:bodyPr wrap="square">
            <a:spAutoFit/>
          </a:bodyPr>
          <a:lstStyle/>
          <a:p>
            <a:pPr algn="just"/>
            <a:r>
              <a:rPr lang="en-GB" dirty="0">
                <a:latin typeface="Garamond" panose="02020404030301010803" pitchFamily="18" charset="0"/>
              </a:rPr>
              <a:t>When the German Army invaded Poland in September 1939 Father </a:t>
            </a:r>
            <a:r>
              <a:rPr lang="en-GB" dirty="0" err="1">
                <a:latin typeface="Garamond" panose="02020404030301010803" pitchFamily="18" charset="0"/>
              </a:rPr>
              <a:t>Marceli</a:t>
            </a:r>
            <a:r>
              <a:rPr lang="en-GB" dirty="0">
                <a:latin typeface="Garamond" panose="02020404030301010803" pitchFamily="18" charset="0"/>
              </a:rPr>
              <a:t> </a:t>
            </a:r>
            <a:r>
              <a:rPr lang="en-GB" dirty="0" err="1">
                <a:latin typeface="Garamond" panose="02020404030301010803" pitchFamily="18" charset="0"/>
              </a:rPr>
              <a:t>Godlewski</a:t>
            </a:r>
            <a:r>
              <a:rPr lang="en-GB" dirty="0">
                <a:latin typeface="Garamond" panose="02020404030301010803" pitchFamily="18" charset="0"/>
              </a:rPr>
              <a:t> had been the parish priest of the All Saints' Church in Warsaw for almost 25 years and was planning to spend his retirement in </a:t>
            </a:r>
            <a:r>
              <a:rPr lang="en-GB" dirty="0" err="1">
                <a:latin typeface="Garamond" panose="02020404030301010803" pitchFamily="18" charset="0"/>
              </a:rPr>
              <a:t>Anin</a:t>
            </a:r>
            <a:r>
              <a:rPr lang="en-GB" dirty="0">
                <a:latin typeface="Garamond" panose="02020404030301010803" pitchFamily="18" charset="0"/>
              </a:rPr>
              <a:t>, a small town just east of the Polish capital.</a:t>
            </a:r>
          </a:p>
        </p:txBody>
      </p:sp>
      <p:sp>
        <p:nvSpPr>
          <p:cNvPr id="16" name="Rectangle 15">
            <a:extLst>
              <a:ext uri="{FF2B5EF4-FFF2-40B4-BE49-F238E27FC236}">
                <a16:creationId xmlns:a16="http://schemas.microsoft.com/office/drawing/2014/main" id="{E71847F8-3F10-4D03-81E6-5065D6550A36}"/>
              </a:ext>
            </a:extLst>
          </p:cNvPr>
          <p:cNvSpPr/>
          <p:nvPr/>
        </p:nvSpPr>
        <p:spPr>
          <a:xfrm>
            <a:off x="622442" y="5044048"/>
            <a:ext cx="2317454" cy="646331"/>
          </a:xfrm>
          <a:prstGeom prst="rect">
            <a:avLst/>
          </a:prstGeom>
        </p:spPr>
        <p:txBody>
          <a:bodyPr wrap="square">
            <a:spAutoFit/>
          </a:bodyPr>
          <a:lstStyle/>
          <a:p>
            <a:pPr algn="ctr" eaLnBrk="0" fontAlgn="base" hangingPunct="0"/>
            <a:r>
              <a:rPr lang="en-GB" sz="1200" b="1" i="1" dirty="0">
                <a:latin typeface="Garamond" panose="02020404030301010803" pitchFamily="18" charset="0"/>
              </a:rPr>
              <a:t>All Saints’ Church dominated </a:t>
            </a:r>
            <a:r>
              <a:rPr lang="en-GB" sz="1200" b="1" i="1" dirty="0" err="1">
                <a:latin typeface="Garamond" panose="02020404030301010803" pitchFamily="18" charset="0"/>
              </a:rPr>
              <a:t>Grzybowska</a:t>
            </a:r>
            <a:r>
              <a:rPr lang="en-GB" sz="1200" b="1" i="1" dirty="0">
                <a:latin typeface="Garamond" panose="02020404030301010803" pitchFamily="18" charset="0"/>
              </a:rPr>
              <a:t> Square in Warsaw since its completion in 1883</a:t>
            </a:r>
          </a:p>
        </p:txBody>
      </p:sp>
      <p:sp>
        <p:nvSpPr>
          <p:cNvPr id="18" name="Rectangle 17">
            <a:extLst>
              <a:ext uri="{FF2B5EF4-FFF2-40B4-BE49-F238E27FC236}">
                <a16:creationId xmlns:a16="http://schemas.microsoft.com/office/drawing/2014/main" id="{F6A8A7C7-6E92-4573-8FE8-B424B9AA3B0C}"/>
              </a:ext>
            </a:extLst>
          </p:cNvPr>
          <p:cNvSpPr/>
          <p:nvPr/>
        </p:nvSpPr>
        <p:spPr>
          <a:xfrm>
            <a:off x="3224271" y="2121853"/>
            <a:ext cx="5443145" cy="2308324"/>
          </a:xfrm>
          <a:prstGeom prst="rect">
            <a:avLst/>
          </a:prstGeom>
        </p:spPr>
        <p:txBody>
          <a:bodyPr wrap="square">
            <a:spAutoFit/>
          </a:bodyPr>
          <a:lstStyle/>
          <a:p>
            <a:pPr algn="just"/>
            <a:r>
              <a:rPr lang="en-GB" dirty="0">
                <a:latin typeface="Garamond" panose="02020404030301010803" pitchFamily="18" charset="0"/>
              </a:rPr>
              <a:t>Between the end of World War One, when Poland regained it’s independence, and the eve of World War Two, Warsaw’s population grew by 30%. The city struggled to cope with this increase in humanity and many families lived in unsanitary, over-crowded conditions, relying upon the charity of the Catholic Church to alleviate the effects of the such poverty. Father </a:t>
            </a:r>
            <a:r>
              <a:rPr lang="en-GB" dirty="0" err="1">
                <a:latin typeface="Garamond" panose="02020404030301010803" pitchFamily="18" charset="0"/>
              </a:rPr>
              <a:t>Godlewski</a:t>
            </a:r>
            <a:r>
              <a:rPr lang="en-GB" dirty="0">
                <a:latin typeface="Garamond" panose="02020404030301010803" pitchFamily="18" charset="0"/>
              </a:rPr>
              <a:t> considered it to be his duty to do everything he could to help his parishioners, </a:t>
            </a:r>
          </a:p>
        </p:txBody>
      </p:sp>
      <p:pic>
        <p:nvPicPr>
          <p:cNvPr id="22" name="Picture 21" descr="http://prawy.pl/wp-content/uploads/2015/12/historia_marceligodlewski.jpg">
            <a:extLst>
              <a:ext uri="{FF2B5EF4-FFF2-40B4-BE49-F238E27FC236}">
                <a16:creationId xmlns:a16="http://schemas.microsoft.com/office/drawing/2014/main" id="{F9392EE0-2209-4304-84D9-AF9EC8406E66}"/>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51791" y="1169352"/>
            <a:ext cx="2270198" cy="3224637"/>
          </a:xfrm>
          <a:prstGeom prst="rect">
            <a:avLst/>
          </a:prstGeom>
          <a:noFill/>
          <a:ln>
            <a:noFill/>
          </a:ln>
        </p:spPr>
      </p:pic>
      <p:sp>
        <p:nvSpPr>
          <p:cNvPr id="23" name="Rectangle 22">
            <a:extLst>
              <a:ext uri="{FF2B5EF4-FFF2-40B4-BE49-F238E27FC236}">
                <a16:creationId xmlns:a16="http://schemas.microsoft.com/office/drawing/2014/main" id="{5FA20BD9-5AAF-49C9-B004-8E5B53335F3C}"/>
              </a:ext>
            </a:extLst>
          </p:cNvPr>
          <p:cNvSpPr/>
          <p:nvPr/>
        </p:nvSpPr>
        <p:spPr>
          <a:xfrm>
            <a:off x="3231677" y="4760649"/>
            <a:ext cx="8110760" cy="369332"/>
          </a:xfrm>
          <a:prstGeom prst="rect">
            <a:avLst/>
          </a:prstGeom>
        </p:spPr>
        <p:txBody>
          <a:bodyPr wrap="square">
            <a:spAutoFit/>
          </a:bodyPr>
          <a:lstStyle/>
          <a:p>
            <a:r>
              <a:rPr lang="en-GB" dirty="0">
                <a:solidFill>
                  <a:srgbClr val="333333"/>
                </a:solidFill>
                <a:latin typeface="Garamond" panose="02020404030301010803" pitchFamily="18" charset="0"/>
              </a:rPr>
              <a:t> </a:t>
            </a:r>
          </a:p>
        </p:txBody>
      </p:sp>
      <p:sp>
        <p:nvSpPr>
          <p:cNvPr id="24" name="Rectangle 23">
            <a:extLst>
              <a:ext uri="{FF2B5EF4-FFF2-40B4-BE49-F238E27FC236}">
                <a16:creationId xmlns:a16="http://schemas.microsoft.com/office/drawing/2014/main" id="{95B74A51-BAD7-4713-B7A0-CFAB06C6CDF4}"/>
              </a:ext>
            </a:extLst>
          </p:cNvPr>
          <p:cNvSpPr/>
          <p:nvPr/>
        </p:nvSpPr>
        <p:spPr>
          <a:xfrm>
            <a:off x="3144657" y="4588489"/>
            <a:ext cx="8188902" cy="1754326"/>
          </a:xfrm>
          <a:prstGeom prst="rect">
            <a:avLst/>
          </a:prstGeom>
        </p:spPr>
        <p:txBody>
          <a:bodyPr wrap="square">
            <a:spAutoFit/>
          </a:bodyPr>
          <a:lstStyle/>
          <a:p>
            <a:pPr algn="just"/>
            <a:r>
              <a:rPr lang="en-GB" dirty="0">
                <a:latin typeface="Garamond" panose="02020404030301010803" pitchFamily="18" charset="0"/>
              </a:rPr>
              <a:t>but although about a third of the city was Jewish he refused to extend a helping hand to them. Both in sermons from the pulpit and in his many newspaper articles he urged his fellow Catholics to avoid any dealing with Jews. “ ‘Each to his own’ is a wonderful slogan” he once said. In fact his anti-Jewish views were widely known, which makes the acts of rescue and resistance he embarked upon during the German occupation of Poland all the more remarkable. This one-time hater of Jews was to risk his life to save hundreds…</a:t>
            </a:r>
          </a:p>
        </p:txBody>
      </p:sp>
    </p:spTree>
    <p:extLst>
      <p:ext uri="{BB962C8B-B14F-4D97-AF65-F5344CB8AC3E}">
        <p14:creationId xmlns:p14="http://schemas.microsoft.com/office/powerpoint/2010/main" val="295246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73" y="718402"/>
            <a:ext cx="11891853" cy="5801737"/>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6">
            <a:extLst>
              <a:ext uri="{FF2B5EF4-FFF2-40B4-BE49-F238E27FC236}">
                <a16:creationId xmlns:a16="http://schemas.microsoft.com/office/drawing/2014/main" id="{BF8F2958-7DD7-4542-8F8D-A4A7D3612176}"/>
              </a:ext>
            </a:extLst>
          </p:cNvPr>
          <p:cNvPicPr>
            <a:picLocks noChangeAspect="1"/>
          </p:cNvPicPr>
          <p:nvPr/>
        </p:nvPicPr>
        <p:blipFill rotWithShape="1">
          <a:blip r:embed="rId4">
            <a:extLst>
              <a:ext uri="{28A0092B-C50C-407E-A947-70E740481C1C}">
                <a14:useLocalDpi xmlns:a14="http://schemas.microsoft.com/office/drawing/2010/main" val="0"/>
              </a:ext>
            </a:extLst>
          </a:blip>
          <a:srcRect l="2771" t="1087" r="37112" b="52626"/>
          <a:stretch/>
        </p:blipFill>
        <p:spPr bwMode="auto">
          <a:xfrm>
            <a:off x="634811" y="1179500"/>
            <a:ext cx="4533537" cy="388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3CCFD1B0-607D-4767-BC39-87017985948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48" t="19916" r="36650"/>
          <a:stretch/>
        </p:blipFill>
        <p:spPr bwMode="auto">
          <a:xfrm>
            <a:off x="634811" y="1081976"/>
            <a:ext cx="4893281" cy="3921248"/>
          </a:xfrm>
          <a:prstGeom prst="rect">
            <a:avLst/>
          </a:prstGeom>
          <a:ln>
            <a:noFill/>
          </a:ln>
          <a:effectLst>
            <a:glow rad="38100">
              <a:srgbClr val="0070C0"/>
            </a:glow>
          </a:effectLst>
          <a:extLst>
            <a:ext uri="{53640926-AAD7-44D8-BBD7-CCE9431645EC}">
              <a14:shadowObscured xmlns:a14="http://schemas.microsoft.com/office/drawing/2010/main"/>
            </a:ext>
          </a:extLst>
        </p:spPr>
      </p:pic>
      <p:sp>
        <p:nvSpPr>
          <p:cNvPr id="18" name="TextBox 17">
            <a:extLst>
              <a:ext uri="{FF2B5EF4-FFF2-40B4-BE49-F238E27FC236}">
                <a16:creationId xmlns:a16="http://schemas.microsoft.com/office/drawing/2014/main" id="{76354064-3C36-4FA9-B5BD-9BE7AE0098C6}"/>
              </a:ext>
            </a:extLst>
          </p:cNvPr>
          <p:cNvSpPr txBox="1"/>
          <p:nvPr/>
        </p:nvSpPr>
        <p:spPr>
          <a:xfrm>
            <a:off x="1936323" y="1387799"/>
            <a:ext cx="2537052" cy="2308324"/>
          </a:xfrm>
          <a:prstGeom prst="rect">
            <a:avLst/>
          </a:prstGeom>
          <a:noFill/>
        </p:spPr>
        <p:txBody>
          <a:bodyPr wrap="square">
            <a:spAutoFit/>
          </a:bodyPr>
          <a:lstStyle/>
          <a:p>
            <a:pPr algn="ctr">
              <a:defRPr/>
            </a:pPr>
            <a:r>
              <a:rPr lang="en-GB" sz="4800" b="1" dirty="0">
                <a:ln w="6600">
                  <a:solidFill>
                    <a:srgbClr val="FF0000"/>
                  </a:solidFill>
                  <a:prstDash val="solid"/>
                </a:ln>
                <a:solidFill>
                  <a:schemeClr val="accent2">
                    <a:lumMod val="20000"/>
                    <a:lumOff val="80000"/>
                  </a:schemeClr>
                </a:solidFill>
                <a:effectLst>
                  <a:outerShdw dist="38100" dir="2700000" algn="tl" rotWithShape="0">
                    <a:schemeClr val="accent2"/>
                  </a:outerShdw>
                </a:effectLst>
              </a:rPr>
              <a:t>The Warsaw Ghetto</a:t>
            </a:r>
            <a:endParaRPr lang="en-US" sz="4800" b="1" dirty="0">
              <a:ln w="6600">
                <a:solidFill>
                  <a:srgbClr val="FF0000"/>
                </a:solidFill>
                <a:prstDash val="solid"/>
              </a:ln>
              <a:solidFill>
                <a:schemeClr val="accent2">
                  <a:lumMod val="20000"/>
                  <a:lumOff val="80000"/>
                </a:schemeClr>
              </a:solidFill>
              <a:effectLst>
                <a:outerShdw dist="38100" dir="2700000" algn="tl" rotWithShape="0">
                  <a:schemeClr val="accent2"/>
                </a:outerShdw>
              </a:effectLst>
            </a:endParaRPr>
          </a:p>
        </p:txBody>
      </p:sp>
      <p:sp>
        <p:nvSpPr>
          <p:cNvPr id="28" name="Rectangle 27">
            <a:extLst>
              <a:ext uri="{FF2B5EF4-FFF2-40B4-BE49-F238E27FC236}">
                <a16:creationId xmlns:a16="http://schemas.microsoft.com/office/drawing/2014/main" id="{120365F4-EC58-4075-A8A1-0307847AF049}"/>
              </a:ext>
            </a:extLst>
          </p:cNvPr>
          <p:cNvSpPr/>
          <p:nvPr/>
        </p:nvSpPr>
        <p:spPr>
          <a:xfrm>
            <a:off x="3074" y="-41140"/>
            <a:ext cx="12986620" cy="830997"/>
          </a:xfrm>
          <a:prstGeom prst="rect">
            <a:avLst/>
          </a:prstGeom>
          <a:noFill/>
        </p:spPr>
        <p:txBody>
          <a:bodyPr wrap="square" lIns="91440" tIns="45720" rIns="91440" bIns="45720">
            <a:spAutoFit/>
          </a:bodyPr>
          <a:lstStyle/>
          <a:p>
            <a:pPr algn="ctr"/>
            <a:r>
              <a:rPr lang="en-GB" sz="4600" b="1" dirty="0">
                <a:ln w="12700">
                  <a:noFill/>
                  <a:prstDash val="solid"/>
                </a:ln>
                <a:latin typeface="Garamond" panose="02020404030301010803" pitchFamily="18" charset="0"/>
              </a:rPr>
              <a:t>THE CHURCH IN THE GHETTO</a:t>
            </a:r>
          </a:p>
        </p:txBody>
      </p:sp>
      <p:sp>
        <p:nvSpPr>
          <p:cNvPr id="30" name="Arrow: Down 29">
            <a:extLst>
              <a:ext uri="{FF2B5EF4-FFF2-40B4-BE49-F238E27FC236}">
                <a16:creationId xmlns:a16="http://schemas.microsoft.com/office/drawing/2014/main" id="{24CE0DD9-049B-4D48-9F40-715AA7DEFA13}"/>
              </a:ext>
            </a:extLst>
          </p:cNvPr>
          <p:cNvSpPr/>
          <p:nvPr/>
        </p:nvSpPr>
        <p:spPr>
          <a:xfrm rot="16200000" flipH="1">
            <a:off x="2670235" y="3207298"/>
            <a:ext cx="141879" cy="1988613"/>
          </a:xfrm>
          <a:prstGeom prst="downArrow">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BAD76837-E46F-4FA3-8BD9-36901DB130CE}"/>
              </a:ext>
            </a:extLst>
          </p:cNvPr>
          <p:cNvSpPr/>
          <p:nvPr/>
        </p:nvSpPr>
        <p:spPr>
          <a:xfrm>
            <a:off x="5329634" y="1168519"/>
            <a:ext cx="3480497" cy="2585323"/>
          </a:xfrm>
          <a:prstGeom prst="rect">
            <a:avLst/>
          </a:prstGeom>
        </p:spPr>
        <p:txBody>
          <a:bodyPr wrap="square">
            <a:spAutoFit/>
          </a:bodyPr>
          <a:lstStyle/>
          <a:p>
            <a:pPr algn="just"/>
            <a:r>
              <a:rPr lang="en-GB" dirty="0">
                <a:latin typeface="Garamond" panose="02020404030301010803" pitchFamily="18" charset="0"/>
              </a:rPr>
              <a:t>In the weeks prior to The Warsaw Ghetto being sealed, in November 1940, there was a massive forced movement of people – Jews who lived outside the boundaries had to move inside and non-Jews who lived where The Ghetto was to be, had to leave. There were also about 2000 “baptised Jews”, who had converted</a:t>
            </a:r>
          </a:p>
        </p:txBody>
      </p:sp>
      <p:pic>
        <p:nvPicPr>
          <p:cNvPr id="32" name="Picture 2" descr="Image result for ALL SAINTS Godlewski">
            <a:extLst>
              <a:ext uri="{FF2B5EF4-FFF2-40B4-BE49-F238E27FC236}">
                <a16:creationId xmlns:a16="http://schemas.microsoft.com/office/drawing/2014/main" id="{F1032C73-3AC9-49CA-8F79-C6B135DE3C0B}"/>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206" b="72022" l="23250" r="64750">
                        <a14:foregroundMark x1="34750" y1="16065" x2="34750" y2="16065"/>
                        <a14:foregroundMark x1="35625" y1="19675" x2="35625" y2="19675"/>
                        <a14:foregroundMark x1="34125" y1="11733" x2="34125" y2="11733"/>
                        <a14:foregroundMark x1="56750" y1="25271" x2="56750" y2="25271"/>
                        <a14:foregroundMark x1="28875" y1="62816" x2="28875" y2="62816"/>
                        <a14:foregroundMark x1="45125" y1="64801" x2="45125" y2="64801"/>
                        <a14:foregroundMark x1="46000" y1="67509" x2="46000" y2="67509"/>
                        <a14:foregroundMark x1="26750" y1="66968" x2="26750" y2="66968"/>
                        <a14:foregroundMark x1="23875" y1="49639" x2="23875" y2="49639"/>
                        <a14:foregroundMark x1="24250" y1="53430" x2="24250" y2="53430"/>
                        <a14:foregroundMark x1="23875" y1="61372" x2="23875" y2="61372"/>
                        <a14:foregroundMark x1="33750" y1="21661" x2="33750" y2="21661"/>
                        <a14:foregroundMark x1="34750" y1="14079" x2="34750" y2="14079"/>
                        <a14:foregroundMark x1="58000" y1="19495" x2="58000" y2="19495"/>
                        <a14:foregroundMark x1="58000" y1="17690" x2="58000" y2="17690"/>
                        <a14:foregroundMark x1="57250" y1="16065" x2="57250" y2="16065"/>
                        <a14:foregroundMark x1="34250" y1="9206" x2="34250" y2="9206"/>
                        <a14:foregroundMark x1="23750" y1="66245" x2="23750" y2="66245"/>
                        <a14:foregroundMark x1="23250" y1="68953" x2="23250" y2="68953"/>
                        <a14:foregroundMark x1="49375" y1="66968" x2="49375" y2="66968"/>
                      </a14:backgroundRemoval>
                    </a14:imgEffect>
                    <a14:imgEffect>
                      <a14:artisticPhotocopy/>
                    </a14:imgEffect>
                  </a14:imgLayer>
                </a14:imgProps>
              </a:ext>
              <a:ext uri="{28A0092B-C50C-407E-A947-70E740481C1C}">
                <a14:useLocalDpi xmlns:a14="http://schemas.microsoft.com/office/drawing/2010/main" val="0"/>
              </a:ext>
            </a:extLst>
          </a:blip>
          <a:srcRect l="19432" t="1537" r="30086" b="19878"/>
          <a:stretch/>
        </p:blipFill>
        <p:spPr bwMode="auto">
          <a:xfrm>
            <a:off x="3732299" y="3470957"/>
            <a:ext cx="959281" cy="1034116"/>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a:extLst>
              <a:ext uri="{FF2B5EF4-FFF2-40B4-BE49-F238E27FC236}">
                <a16:creationId xmlns:a16="http://schemas.microsoft.com/office/drawing/2014/main" id="{6D2CB2A1-E66E-47CB-813C-49EB2D329A84}"/>
              </a:ext>
            </a:extLst>
          </p:cNvPr>
          <p:cNvSpPr/>
          <p:nvPr/>
        </p:nvSpPr>
        <p:spPr>
          <a:xfrm>
            <a:off x="692866" y="3949379"/>
            <a:ext cx="1542405" cy="646331"/>
          </a:xfrm>
          <a:prstGeom prst="rect">
            <a:avLst/>
          </a:prstGeom>
          <a:solidFill>
            <a:schemeClr val="bg1"/>
          </a:solidFill>
        </p:spPr>
        <p:txBody>
          <a:bodyPr wrap="square">
            <a:spAutoFit/>
          </a:bodyPr>
          <a:lstStyle/>
          <a:p>
            <a:pPr algn="ctr" eaLnBrk="0" fontAlgn="base" hangingPunct="0"/>
            <a:r>
              <a:rPr lang="en-GB" sz="1200" b="1" i="1" dirty="0">
                <a:latin typeface="Garamond" panose="02020404030301010803" pitchFamily="18" charset="0"/>
              </a:rPr>
              <a:t>All Saints’ Church was situated within The Warsaw Ghetto</a:t>
            </a:r>
          </a:p>
        </p:txBody>
      </p:sp>
      <p:pic>
        <p:nvPicPr>
          <p:cNvPr id="34" name="Picture 33" descr="A group of people standing in front of a building&#10;&#10;Description generated with very high confidence">
            <a:extLst>
              <a:ext uri="{FF2B5EF4-FFF2-40B4-BE49-F238E27FC236}">
                <a16:creationId xmlns:a16="http://schemas.microsoft.com/office/drawing/2014/main" id="{E9467056-E555-4F6C-BD6C-2124B0CBB7B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16673" y="1376030"/>
            <a:ext cx="2412484" cy="1888102"/>
          </a:xfrm>
          <a:prstGeom prst="rect">
            <a:avLst/>
          </a:prstGeom>
          <a:ln w="57150">
            <a:solidFill>
              <a:schemeClr val="bg1"/>
            </a:solidFill>
          </a:ln>
        </p:spPr>
      </p:pic>
      <p:sp>
        <p:nvSpPr>
          <p:cNvPr id="35" name="Rectangle 34">
            <a:extLst>
              <a:ext uri="{FF2B5EF4-FFF2-40B4-BE49-F238E27FC236}">
                <a16:creationId xmlns:a16="http://schemas.microsoft.com/office/drawing/2014/main" id="{DDF47B37-8FA4-4958-B7A1-10EBC40A3EFE}"/>
              </a:ext>
            </a:extLst>
          </p:cNvPr>
          <p:cNvSpPr/>
          <p:nvPr/>
        </p:nvSpPr>
        <p:spPr>
          <a:xfrm>
            <a:off x="5331708" y="3908305"/>
            <a:ext cx="6278878" cy="1477328"/>
          </a:xfrm>
          <a:prstGeom prst="rect">
            <a:avLst/>
          </a:prstGeom>
        </p:spPr>
        <p:txBody>
          <a:bodyPr wrap="square">
            <a:spAutoFit/>
          </a:bodyPr>
          <a:lstStyle/>
          <a:p>
            <a:pPr algn="just"/>
            <a:r>
              <a:rPr lang="en-GB" dirty="0">
                <a:latin typeface="Garamond" panose="02020404030301010803" pitchFamily="18" charset="0"/>
              </a:rPr>
              <a:t>to Christianity. Although they no longer considered themselves to be Jewish, the Germans did and so they were forced to live within The Ghetto walls as well.  All Saints Church was now located within The Ghetto and Father </a:t>
            </a:r>
            <a:r>
              <a:rPr lang="en-GB" dirty="0" err="1">
                <a:latin typeface="Garamond" panose="02020404030301010803" pitchFamily="18" charset="0"/>
              </a:rPr>
              <a:t>Godlewski</a:t>
            </a:r>
            <a:r>
              <a:rPr lang="en-GB" dirty="0">
                <a:latin typeface="Garamond" panose="02020404030301010803" pitchFamily="18" charset="0"/>
              </a:rPr>
              <a:t> chose to remain inside as well, so that this small group of people could continue to worship.</a:t>
            </a:r>
          </a:p>
        </p:txBody>
      </p:sp>
      <p:sp>
        <p:nvSpPr>
          <p:cNvPr id="36" name="Rectangle 35">
            <a:extLst>
              <a:ext uri="{FF2B5EF4-FFF2-40B4-BE49-F238E27FC236}">
                <a16:creationId xmlns:a16="http://schemas.microsoft.com/office/drawing/2014/main" id="{FAA667C7-733F-46E1-A79B-68109D20A635}"/>
              </a:ext>
            </a:extLst>
          </p:cNvPr>
          <p:cNvSpPr/>
          <p:nvPr/>
        </p:nvSpPr>
        <p:spPr>
          <a:xfrm>
            <a:off x="8731072" y="3429000"/>
            <a:ext cx="2698085" cy="276999"/>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Part of The Ghetto wall being built</a:t>
            </a:r>
          </a:p>
        </p:txBody>
      </p:sp>
      <p:sp>
        <p:nvSpPr>
          <p:cNvPr id="37" name="Rectangle 36">
            <a:extLst>
              <a:ext uri="{FF2B5EF4-FFF2-40B4-BE49-F238E27FC236}">
                <a16:creationId xmlns:a16="http://schemas.microsoft.com/office/drawing/2014/main" id="{09EA65A3-9260-4EC5-BBD0-C92EE6729AA0}"/>
              </a:ext>
            </a:extLst>
          </p:cNvPr>
          <p:cNvSpPr/>
          <p:nvPr/>
        </p:nvSpPr>
        <p:spPr>
          <a:xfrm>
            <a:off x="446681" y="5597148"/>
            <a:ext cx="10774252" cy="369332"/>
          </a:xfrm>
          <a:prstGeom prst="rect">
            <a:avLst/>
          </a:prstGeom>
        </p:spPr>
        <p:txBody>
          <a:bodyPr wrap="square">
            <a:spAutoFit/>
          </a:bodyPr>
          <a:lstStyle/>
          <a:p>
            <a:pPr algn="ctr"/>
            <a:r>
              <a:rPr lang="en-GB" b="1" dirty="0">
                <a:solidFill>
                  <a:srgbClr val="333333"/>
                </a:solidFill>
                <a:latin typeface="Garamond" panose="02020404030301010803" pitchFamily="18" charset="0"/>
              </a:rPr>
              <a:t>But  Father </a:t>
            </a:r>
            <a:r>
              <a:rPr lang="en-GB" b="1" dirty="0" err="1">
                <a:solidFill>
                  <a:srgbClr val="333333"/>
                </a:solidFill>
                <a:latin typeface="Garamond" panose="02020404030301010803" pitchFamily="18" charset="0"/>
              </a:rPr>
              <a:t>Godlewski</a:t>
            </a:r>
            <a:r>
              <a:rPr lang="en-GB" b="1" dirty="0">
                <a:solidFill>
                  <a:srgbClr val="333333"/>
                </a:solidFill>
                <a:latin typeface="Garamond" panose="02020404030301010803" pitchFamily="18" charset="0"/>
              </a:rPr>
              <a:t> was providing much more than just the chance for people to pray… </a:t>
            </a:r>
          </a:p>
        </p:txBody>
      </p:sp>
    </p:spTree>
    <p:extLst>
      <p:ext uri="{BB962C8B-B14F-4D97-AF65-F5344CB8AC3E}">
        <p14:creationId xmlns:p14="http://schemas.microsoft.com/office/powerpoint/2010/main" val="69533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5" y="843903"/>
            <a:ext cx="12008272" cy="5884067"/>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4B10950-442C-47F2-91AD-88213F732A9E}"/>
              </a:ext>
            </a:extLst>
          </p:cNvPr>
          <p:cNvSpPr/>
          <p:nvPr/>
        </p:nvSpPr>
        <p:spPr>
          <a:xfrm>
            <a:off x="3884104" y="1192937"/>
            <a:ext cx="7170882" cy="2031325"/>
          </a:xfrm>
          <a:prstGeom prst="rect">
            <a:avLst/>
          </a:prstGeom>
        </p:spPr>
        <p:txBody>
          <a:bodyPr wrap="square">
            <a:spAutoFit/>
          </a:bodyPr>
          <a:lstStyle/>
          <a:p>
            <a:pPr algn="ctr"/>
            <a:r>
              <a:rPr lang="en-GB" dirty="0">
                <a:latin typeface="Garamond" panose="02020404030301010803" pitchFamily="18" charset="0"/>
              </a:rPr>
              <a:t>Movement into and out of the ghetto was restricted to those who had been issued with official passes from the German authorities. As priests Father </a:t>
            </a:r>
            <a:r>
              <a:rPr lang="en-GB" dirty="0" err="1">
                <a:latin typeface="Garamond" panose="02020404030301010803" pitchFamily="18" charset="0"/>
              </a:rPr>
              <a:t>Godlewski</a:t>
            </a:r>
            <a:r>
              <a:rPr lang="en-GB" dirty="0">
                <a:latin typeface="Garamond" panose="02020404030301010803" pitchFamily="18" charset="0"/>
              </a:rPr>
              <a:t> and his staff were able to obtain these passes, which enabled them to smuggle in much needed food and medicine. At first such assistance was specifically for the parishioners of the church, but as starvation and disease claimed more and more lives, Father </a:t>
            </a:r>
            <a:r>
              <a:rPr lang="en-GB" dirty="0" err="1">
                <a:latin typeface="Garamond" panose="02020404030301010803" pitchFamily="18" charset="0"/>
              </a:rPr>
              <a:t>Godlewski</a:t>
            </a:r>
            <a:r>
              <a:rPr lang="en-GB" dirty="0">
                <a:latin typeface="Garamond" panose="02020404030301010803" pitchFamily="18" charset="0"/>
              </a:rPr>
              <a:t> decreed that, as all life is of equal worth, then all residents of the ghetto were deserving of help.</a:t>
            </a:r>
            <a:endParaRPr lang="en-GB" sz="1600" dirty="0">
              <a:latin typeface="Garamond" panose="02020404030301010803" pitchFamily="18" charset="0"/>
            </a:endParaRPr>
          </a:p>
        </p:txBody>
      </p:sp>
      <p:sp>
        <p:nvSpPr>
          <p:cNvPr id="12" name="Rectangle 11">
            <a:extLst>
              <a:ext uri="{FF2B5EF4-FFF2-40B4-BE49-F238E27FC236}">
                <a16:creationId xmlns:a16="http://schemas.microsoft.com/office/drawing/2014/main" id="{26E2BFA7-CB02-44B7-8C85-042F27FF277C}"/>
              </a:ext>
            </a:extLst>
          </p:cNvPr>
          <p:cNvSpPr/>
          <p:nvPr/>
        </p:nvSpPr>
        <p:spPr>
          <a:xfrm>
            <a:off x="-543113" y="17347"/>
            <a:ext cx="12986620" cy="830997"/>
          </a:xfrm>
          <a:prstGeom prst="rect">
            <a:avLst/>
          </a:prstGeom>
          <a:noFill/>
        </p:spPr>
        <p:txBody>
          <a:bodyPr wrap="square" lIns="91440" tIns="45720" rIns="91440" bIns="45720">
            <a:spAutoFit/>
          </a:bodyPr>
          <a:lstStyle/>
          <a:p>
            <a:pPr algn="ctr"/>
            <a:r>
              <a:rPr lang="en-GB" sz="4600" b="1" dirty="0">
                <a:ln w="12700">
                  <a:noFill/>
                  <a:prstDash val="solid"/>
                </a:ln>
                <a:latin typeface="Garamond" panose="02020404030301010803" pitchFamily="18" charset="0"/>
              </a:rPr>
              <a:t>RESCUE AND RESISTANCE</a:t>
            </a:r>
          </a:p>
        </p:txBody>
      </p:sp>
      <p:pic>
        <p:nvPicPr>
          <p:cNvPr id="14" name="Picture 13" descr="A group of people sitting at a table&#10;&#10;Description generated with very high confidence">
            <a:extLst>
              <a:ext uri="{FF2B5EF4-FFF2-40B4-BE49-F238E27FC236}">
                <a16:creationId xmlns:a16="http://schemas.microsoft.com/office/drawing/2014/main" id="{21D8B09A-A81E-4CB8-8E38-98232AEF69F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86" t="26891" r="50782" b="23078"/>
          <a:stretch/>
        </p:blipFill>
        <p:spPr>
          <a:xfrm>
            <a:off x="1165912" y="1100309"/>
            <a:ext cx="2586333" cy="2265119"/>
          </a:xfrm>
          <a:prstGeom prst="rect">
            <a:avLst/>
          </a:prstGeom>
          <a:ln w="57150">
            <a:solidFill>
              <a:schemeClr val="bg1"/>
            </a:solidFill>
          </a:ln>
        </p:spPr>
      </p:pic>
      <p:sp>
        <p:nvSpPr>
          <p:cNvPr id="16" name="Rectangle 15">
            <a:extLst>
              <a:ext uri="{FF2B5EF4-FFF2-40B4-BE49-F238E27FC236}">
                <a16:creationId xmlns:a16="http://schemas.microsoft.com/office/drawing/2014/main" id="{86474D76-E55E-4950-A62A-89F72A7B0C5C}"/>
              </a:ext>
            </a:extLst>
          </p:cNvPr>
          <p:cNvSpPr/>
          <p:nvPr/>
        </p:nvSpPr>
        <p:spPr>
          <a:xfrm>
            <a:off x="832998" y="3972245"/>
            <a:ext cx="6311353" cy="2277547"/>
          </a:xfrm>
          <a:prstGeom prst="rect">
            <a:avLst/>
          </a:prstGeom>
        </p:spPr>
        <p:txBody>
          <a:bodyPr wrap="square">
            <a:spAutoFit/>
          </a:bodyPr>
          <a:lstStyle/>
          <a:p>
            <a:pPr algn="ctr"/>
            <a:r>
              <a:rPr lang="en-GB" dirty="0">
                <a:latin typeface="Garamond" panose="02020404030301010803" pitchFamily="18" charset="0"/>
              </a:rPr>
              <a:t>A soup-kitchen was established in the church where starving ghetto residents could supplement their meagre diet and part of the building was turned into a temporary shelter for those who could no longer afford to rent their own homes. And as conditions deteriorated, and more and more desperate Jewish ghetto residents decided to risk escape, Father </a:t>
            </a:r>
            <a:r>
              <a:rPr lang="en-GB" dirty="0" err="1">
                <a:latin typeface="Garamond" panose="02020404030301010803" pitchFamily="18" charset="0"/>
              </a:rPr>
              <a:t>Godlewski</a:t>
            </a:r>
            <a:r>
              <a:rPr lang="en-GB" dirty="0">
                <a:latin typeface="Garamond" panose="02020404030301010803" pitchFamily="18" charset="0"/>
              </a:rPr>
              <a:t> issued false baptismal and identity documents to help them survive. </a:t>
            </a:r>
          </a:p>
          <a:p>
            <a:endParaRPr lang="en-GB" sz="1600" dirty="0">
              <a:latin typeface="Garamond" panose="02020404030301010803" pitchFamily="18" charset="0"/>
            </a:endParaRPr>
          </a:p>
        </p:txBody>
      </p:sp>
      <p:sp>
        <p:nvSpPr>
          <p:cNvPr id="18" name="Rectangle 17">
            <a:extLst>
              <a:ext uri="{FF2B5EF4-FFF2-40B4-BE49-F238E27FC236}">
                <a16:creationId xmlns:a16="http://schemas.microsoft.com/office/drawing/2014/main" id="{F9A074E4-EDEE-425D-AC3E-A2D6287379DD}"/>
              </a:ext>
            </a:extLst>
          </p:cNvPr>
          <p:cNvSpPr/>
          <p:nvPr/>
        </p:nvSpPr>
        <p:spPr>
          <a:xfrm>
            <a:off x="1054160" y="3427078"/>
            <a:ext cx="2698085" cy="276999"/>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Starvation ravaged the ghetto residents </a:t>
            </a:r>
          </a:p>
        </p:txBody>
      </p:sp>
      <p:pic>
        <p:nvPicPr>
          <p:cNvPr id="23" name="Picture 22">
            <a:extLst>
              <a:ext uri="{FF2B5EF4-FFF2-40B4-BE49-F238E27FC236}">
                <a16:creationId xmlns:a16="http://schemas.microsoft.com/office/drawing/2014/main" id="{C40F2926-F782-4DF7-8DA0-D8D06051E164}"/>
              </a:ext>
            </a:extLst>
          </p:cNvPr>
          <p:cNvPicPr>
            <a:picLocks noChangeAspect="1"/>
          </p:cNvPicPr>
          <p:nvPr/>
        </p:nvPicPr>
        <p:blipFill rotWithShape="1">
          <a:blip r:embed="rId5"/>
          <a:srcRect l="29891" t="27488" r="29642" b="29045"/>
          <a:stretch/>
        </p:blipFill>
        <p:spPr>
          <a:xfrm>
            <a:off x="7276210" y="3906429"/>
            <a:ext cx="3617193" cy="2277548"/>
          </a:xfrm>
          <a:prstGeom prst="rect">
            <a:avLst/>
          </a:prstGeom>
        </p:spPr>
      </p:pic>
      <p:sp>
        <p:nvSpPr>
          <p:cNvPr id="24" name="Rectangle 23">
            <a:extLst>
              <a:ext uri="{FF2B5EF4-FFF2-40B4-BE49-F238E27FC236}">
                <a16:creationId xmlns:a16="http://schemas.microsoft.com/office/drawing/2014/main" id="{CBCA4B72-D395-4B87-92C8-089B9181F6A5}"/>
              </a:ext>
            </a:extLst>
          </p:cNvPr>
          <p:cNvSpPr/>
          <p:nvPr/>
        </p:nvSpPr>
        <p:spPr>
          <a:xfrm>
            <a:off x="7974273" y="6183977"/>
            <a:ext cx="2698085" cy="276999"/>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A queue outside a ghetto soup-kitchen</a:t>
            </a:r>
          </a:p>
        </p:txBody>
      </p:sp>
    </p:spTree>
    <p:extLst>
      <p:ext uri="{BB962C8B-B14F-4D97-AF65-F5344CB8AC3E}">
        <p14:creationId xmlns:p14="http://schemas.microsoft.com/office/powerpoint/2010/main" val="61853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828177"/>
            <a:ext cx="12223395" cy="6012475"/>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EC077C08-4D70-410B-966A-57C8229EB76F}"/>
              </a:ext>
            </a:extLst>
          </p:cNvPr>
          <p:cNvSpPr/>
          <p:nvPr/>
        </p:nvSpPr>
        <p:spPr>
          <a:xfrm>
            <a:off x="3469253" y="1262773"/>
            <a:ext cx="5815988" cy="2862322"/>
          </a:xfrm>
          <a:prstGeom prst="rect">
            <a:avLst/>
          </a:prstGeom>
        </p:spPr>
        <p:txBody>
          <a:bodyPr wrap="square">
            <a:spAutoFit/>
          </a:bodyPr>
          <a:lstStyle/>
          <a:p>
            <a:pPr algn="ctr"/>
            <a:r>
              <a:rPr lang="en-GB" dirty="0">
                <a:latin typeface="Garamond" panose="02020404030301010803" pitchFamily="18" charset="0"/>
              </a:rPr>
              <a:t>Father </a:t>
            </a:r>
            <a:r>
              <a:rPr lang="en-GB" dirty="0" err="1">
                <a:latin typeface="Garamond" panose="02020404030301010803" pitchFamily="18" charset="0"/>
              </a:rPr>
              <a:t>Godlewski</a:t>
            </a:r>
            <a:r>
              <a:rPr lang="en-GB" dirty="0">
                <a:latin typeface="Garamond" panose="02020404030301010803" pitchFamily="18" charset="0"/>
              </a:rPr>
              <a:t> was particularly concerned with the plight of orphaned children begging on the streets. At first he organised a kindergarten in the grounds of the church, but later, through his contacts in convents around Warsaw, he arranged for children to be secretly taken out of the ghetto and placed in the care of the Franciscan Sisters. Many of these convents were run by Sister </a:t>
            </a:r>
            <a:r>
              <a:rPr lang="en-GB" dirty="0" err="1">
                <a:latin typeface="Garamond" panose="02020404030301010803" pitchFamily="18" charset="0"/>
              </a:rPr>
              <a:t>Matylda</a:t>
            </a:r>
            <a:r>
              <a:rPr lang="en-GB" dirty="0">
                <a:latin typeface="Garamond" panose="02020404030301010803" pitchFamily="18" charset="0"/>
              </a:rPr>
              <a:t> Getter, who never refused to take on another child despite the considerable risks. </a:t>
            </a:r>
            <a:r>
              <a:rPr lang="en-GB" dirty="0">
                <a:solidFill>
                  <a:srgbClr val="333333"/>
                </a:solidFill>
                <a:latin typeface="Garamond" panose="02020404030301010803" pitchFamily="18" charset="0"/>
              </a:rPr>
              <a:t>Father </a:t>
            </a:r>
            <a:r>
              <a:rPr lang="en-GB" dirty="0" err="1">
                <a:solidFill>
                  <a:srgbClr val="333333"/>
                </a:solidFill>
                <a:latin typeface="Garamond" panose="02020404030301010803" pitchFamily="18" charset="0"/>
              </a:rPr>
              <a:t>Godlewski</a:t>
            </a:r>
            <a:r>
              <a:rPr lang="en-GB" dirty="0">
                <a:solidFill>
                  <a:srgbClr val="333333"/>
                </a:solidFill>
                <a:latin typeface="Garamond" panose="02020404030301010803" pitchFamily="18" charset="0"/>
              </a:rPr>
              <a:t> eventually gave the building he was planning to retire to in </a:t>
            </a:r>
            <a:r>
              <a:rPr lang="en-GB" dirty="0" err="1">
                <a:solidFill>
                  <a:srgbClr val="333333"/>
                </a:solidFill>
                <a:latin typeface="Garamond" panose="02020404030301010803" pitchFamily="18" charset="0"/>
              </a:rPr>
              <a:t>Anin</a:t>
            </a:r>
            <a:r>
              <a:rPr lang="en-GB" dirty="0">
                <a:solidFill>
                  <a:srgbClr val="333333"/>
                </a:solidFill>
                <a:latin typeface="Garamond" panose="02020404030301010803" pitchFamily="18" charset="0"/>
              </a:rPr>
              <a:t> to the Franciscan Sisters who established an orphanage. </a:t>
            </a:r>
          </a:p>
        </p:txBody>
      </p:sp>
      <p:pic>
        <p:nvPicPr>
          <p:cNvPr id="2050" name="Picture 2" descr="Image result for matylda getter">
            <a:extLst>
              <a:ext uri="{FF2B5EF4-FFF2-40B4-BE49-F238E27FC236}">
                <a16:creationId xmlns:a16="http://schemas.microsoft.com/office/drawing/2014/main" id="{F72462B5-9B70-424B-B963-4D5281CF74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8265" y="1075998"/>
            <a:ext cx="1992389" cy="29985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cdn.thinglink.me/api/image/4i88GgGXrYizHEgrsX3iks2k2ZeAXfy7JcaKxeErU2DPm3MSJszpU6zYseFtxPPNeE8LAFPzQu8t8UzEhgGEiF8BqgsWXCosHiuR9dYYVbp9vHRJ3z3TTvuhGr/320/320/scaledown">
            <a:extLst>
              <a:ext uri="{FF2B5EF4-FFF2-40B4-BE49-F238E27FC236}">
                <a16:creationId xmlns:a16="http://schemas.microsoft.com/office/drawing/2014/main" id="{CB0F14E2-33B4-4A4A-B91D-718FF0EC09B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247" r="6051"/>
          <a:stretch/>
        </p:blipFill>
        <p:spPr bwMode="auto">
          <a:xfrm>
            <a:off x="410085" y="1361680"/>
            <a:ext cx="3053424" cy="242718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A9CB287E-FB06-4B06-89C8-0FF59C642F13}"/>
              </a:ext>
            </a:extLst>
          </p:cNvPr>
          <p:cNvSpPr/>
          <p:nvPr/>
        </p:nvSpPr>
        <p:spPr>
          <a:xfrm>
            <a:off x="9190539" y="4081531"/>
            <a:ext cx="2698085" cy="276999"/>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Sister </a:t>
            </a:r>
            <a:r>
              <a:rPr lang="en-GB" sz="1200" b="1" i="1" dirty="0" err="1">
                <a:latin typeface="Garamond" panose="02020404030301010803" pitchFamily="18" charset="0"/>
              </a:rPr>
              <a:t>Matylda</a:t>
            </a:r>
            <a:r>
              <a:rPr lang="en-GB" sz="1200" b="1" i="1" dirty="0">
                <a:latin typeface="Garamond" panose="02020404030301010803" pitchFamily="18" charset="0"/>
              </a:rPr>
              <a:t> Getter</a:t>
            </a:r>
          </a:p>
        </p:txBody>
      </p:sp>
      <p:sp>
        <p:nvSpPr>
          <p:cNvPr id="18" name="Rectangle 17">
            <a:extLst>
              <a:ext uri="{FF2B5EF4-FFF2-40B4-BE49-F238E27FC236}">
                <a16:creationId xmlns:a16="http://schemas.microsoft.com/office/drawing/2014/main" id="{E35B76AB-A7D2-430E-B010-36FE0021F641}"/>
              </a:ext>
            </a:extLst>
          </p:cNvPr>
          <p:cNvSpPr/>
          <p:nvPr/>
        </p:nvSpPr>
        <p:spPr>
          <a:xfrm>
            <a:off x="760048" y="4478784"/>
            <a:ext cx="10380297" cy="2000548"/>
          </a:xfrm>
          <a:prstGeom prst="rect">
            <a:avLst/>
          </a:prstGeom>
        </p:spPr>
        <p:txBody>
          <a:bodyPr wrap="square">
            <a:spAutoFit/>
          </a:bodyPr>
          <a:lstStyle/>
          <a:p>
            <a:pPr algn="ctr"/>
            <a:r>
              <a:rPr lang="en-GB" dirty="0">
                <a:latin typeface="Garamond" panose="02020404030301010803" pitchFamily="18" charset="0"/>
              </a:rPr>
              <a:t>When the daily transports of Jews to the Treblinka Death Camp began in July 1942, the boundaries of the ghetto shrunk. Eventually All Saints Church was no longer in the restricted area of the city, but Father </a:t>
            </a:r>
            <a:r>
              <a:rPr lang="en-GB" dirty="0" err="1">
                <a:latin typeface="Garamond" panose="02020404030301010803" pitchFamily="18" charset="0"/>
              </a:rPr>
              <a:t>Godlewski</a:t>
            </a:r>
            <a:r>
              <a:rPr lang="en-GB" dirty="0">
                <a:latin typeface="Garamond" panose="02020404030301010803" pitchFamily="18" charset="0"/>
              </a:rPr>
              <a:t> continued to support the many people he knew who were in hiding, despite the fact that if he had been discovered by the Germans he would have been killed. It is impossible to say how many people benefited from the work that Father </a:t>
            </a:r>
            <a:r>
              <a:rPr lang="en-GB" dirty="0" err="1">
                <a:latin typeface="Garamond" panose="02020404030301010803" pitchFamily="18" charset="0"/>
              </a:rPr>
              <a:t>Godlewski</a:t>
            </a:r>
            <a:r>
              <a:rPr lang="en-GB" dirty="0">
                <a:latin typeface="Garamond" panose="02020404030301010803" pitchFamily="18" charset="0"/>
              </a:rPr>
              <a:t> undertook, as most of them would have died in Treblinka. But those who managed to survive the Holocaust because of his efforts always emphasised how much they owe him. </a:t>
            </a:r>
          </a:p>
          <a:p>
            <a:endParaRPr lang="en-GB" sz="1600" dirty="0">
              <a:latin typeface="Garamond" panose="02020404030301010803" pitchFamily="18" charset="0"/>
            </a:endParaRPr>
          </a:p>
        </p:txBody>
      </p:sp>
      <p:sp>
        <p:nvSpPr>
          <p:cNvPr id="22" name="Rectangle 21">
            <a:extLst>
              <a:ext uri="{FF2B5EF4-FFF2-40B4-BE49-F238E27FC236}">
                <a16:creationId xmlns:a16="http://schemas.microsoft.com/office/drawing/2014/main" id="{7767EF5A-2681-464F-9DB4-8A1A47CD2551}"/>
              </a:ext>
            </a:extLst>
          </p:cNvPr>
          <p:cNvSpPr/>
          <p:nvPr/>
        </p:nvSpPr>
        <p:spPr>
          <a:xfrm>
            <a:off x="934995" y="3807222"/>
            <a:ext cx="1687591" cy="461665"/>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Orphaned Jewish child in The Warsaw Ghetto</a:t>
            </a:r>
          </a:p>
        </p:txBody>
      </p:sp>
      <p:sp>
        <p:nvSpPr>
          <p:cNvPr id="23" name="Rectangle 22">
            <a:extLst>
              <a:ext uri="{FF2B5EF4-FFF2-40B4-BE49-F238E27FC236}">
                <a16:creationId xmlns:a16="http://schemas.microsoft.com/office/drawing/2014/main" id="{7B011646-406A-4C4B-9F76-422D3C8FD6EF}"/>
              </a:ext>
            </a:extLst>
          </p:cNvPr>
          <p:cNvSpPr/>
          <p:nvPr/>
        </p:nvSpPr>
        <p:spPr>
          <a:xfrm>
            <a:off x="-543113" y="17347"/>
            <a:ext cx="12986620" cy="830997"/>
          </a:xfrm>
          <a:prstGeom prst="rect">
            <a:avLst/>
          </a:prstGeom>
          <a:noFill/>
        </p:spPr>
        <p:txBody>
          <a:bodyPr wrap="square" lIns="91440" tIns="45720" rIns="91440" bIns="45720">
            <a:spAutoFit/>
          </a:bodyPr>
          <a:lstStyle/>
          <a:p>
            <a:pPr algn="ctr"/>
            <a:r>
              <a:rPr lang="en-GB" sz="4600" b="1" dirty="0">
                <a:ln w="12700">
                  <a:noFill/>
                  <a:prstDash val="solid"/>
                </a:ln>
                <a:latin typeface="Garamond" panose="02020404030301010803" pitchFamily="18" charset="0"/>
              </a:rPr>
              <a:t>RESCUE AND RESISTANCE</a:t>
            </a:r>
          </a:p>
        </p:txBody>
      </p:sp>
    </p:spTree>
    <p:extLst>
      <p:ext uri="{BB962C8B-B14F-4D97-AF65-F5344CB8AC3E}">
        <p14:creationId xmlns:p14="http://schemas.microsoft.com/office/powerpoint/2010/main" val="313120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22" y="921644"/>
            <a:ext cx="12323122" cy="576438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26389312-49D8-44C7-8B55-CE0FB8908C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434" y="2868655"/>
            <a:ext cx="3889804" cy="2917354"/>
          </a:xfrm>
          <a:prstGeom prst="rect">
            <a:avLst/>
          </a:prstGeom>
        </p:spPr>
      </p:pic>
      <p:pic>
        <p:nvPicPr>
          <p:cNvPr id="1026" name="Picture 2" descr="https://i2.wp.com/res.cloudinary.com/aleteia/image/fetch/c_fill,g_auto/https:/aleteiaen.files.wordpress.com/2017/06/img_0399.jpg%3Fw%3D1200?quality=100&amp;strip=all&amp;ssl=1">
            <a:extLst>
              <a:ext uri="{FF2B5EF4-FFF2-40B4-BE49-F238E27FC236}">
                <a16:creationId xmlns:a16="http://schemas.microsoft.com/office/drawing/2014/main" id="{237E7D60-89D1-4913-AEF0-74CAD8B4152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3415" t="30572" r="31511" b="31706"/>
          <a:stretch/>
        </p:blipFill>
        <p:spPr bwMode="auto">
          <a:xfrm>
            <a:off x="4611770" y="2868655"/>
            <a:ext cx="4154475" cy="2978634"/>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E28D9544-DD53-4516-ABAF-1E35D9649AF0}"/>
              </a:ext>
            </a:extLst>
          </p:cNvPr>
          <p:cNvSpPr/>
          <p:nvPr/>
        </p:nvSpPr>
        <p:spPr>
          <a:xfrm>
            <a:off x="660535" y="1368474"/>
            <a:ext cx="7726658" cy="1200329"/>
          </a:xfrm>
          <a:prstGeom prst="rect">
            <a:avLst/>
          </a:prstGeom>
        </p:spPr>
        <p:txBody>
          <a:bodyPr wrap="square">
            <a:spAutoFit/>
          </a:bodyPr>
          <a:lstStyle/>
          <a:p>
            <a:pPr algn="ctr"/>
            <a:r>
              <a:rPr lang="en-GB" dirty="0">
                <a:latin typeface="Garamond" panose="02020404030301010803" pitchFamily="18" charset="0"/>
              </a:rPr>
              <a:t>Father </a:t>
            </a:r>
            <a:r>
              <a:rPr lang="en-GB" dirty="0" err="1">
                <a:latin typeface="Garamond" panose="02020404030301010803" pitchFamily="18" charset="0"/>
              </a:rPr>
              <a:t>Godlewski</a:t>
            </a:r>
            <a:r>
              <a:rPr lang="en-GB" dirty="0">
                <a:latin typeface="Garamond" panose="02020404030301010803" pitchFamily="18" charset="0"/>
              </a:rPr>
              <a:t> and many of the Priests and Sisters who worked with him have been recognised as Righteous Among the Nations by Yad Vashem. It is particularly significant that a person who was o</a:t>
            </a:r>
            <a:r>
              <a:rPr lang="en-GB" dirty="0">
                <a:solidFill>
                  <a:srgbClr val="333333"/>
                </a:solidFill>
                <a:latin typeface="Garamond" panose="02020404030301010803" pitchFamily="18" charset="0"/>
              </a:rPr>
              <a:t>nce openly antisemitic was able to alter his views and put himself in considerable danger by devoting his life to saving Jews. </a:t>
            </a:r>
            <a:endParaRPr lang="en-GB" sz="1600" dirty="0">
              <a:solidFill>
                <a:srgbClr val="333333"/>
              </a:solidFill>
              <a:latin typeface="Garamond" panose="02020404030301010803" pitchFamily="18" charset="0"/>
            </a:endParaRPr>
          </a:p>
        </p:txBody>
      </p:sp>
      <p:pic>
        <p:nvPicPr>
          <p:cNvPr id="1028" name="Picture 4" descr="http://wystawy.sprawiedliwi.org.pl/wystawa/dobry-adres/wp-content/uploads/2015/10/Godlewski_grey_OK21.jpg">
            <a:extLst>
              <a:ext uri="{FF2B5EF4-FFF2-40B4-BE49-F238E27FC236}">
                <a16:creationId xmlns:a16="http://schemas.microsoft.com/office/drawing/2014/main" id="{564C41E9-E7C3-4D73-9F5D-432CA681A16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1536" t="7111" r="12033" b="7048"/>
          <a:stretch/>
        </p:blipFill>
        <p:spPr bwMode="auto">
          <a:xfrm>
            <a:off x="8914611" y="1451295"/>
            <a:ext cx="2701177" cy="4371364"/>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A8DA0DE0-2D00-4928-8548-FCFF570C216A}"/>
              </a:ext>
            </a:extLst>
          </p:cNvPr>
          <p:cNvSpPr/>
          <p:nvPr/>
        </p:nvSpPr>
        <p:spPr>
          <a:xfrm>
            <a:off x="-543113" y="17347"/>
            <a:ext cx="12986620" cy="830997"/>
          </a:xfrm>
          <a:prstGeom prst="rect">
            <a:avLst/>
          </a:prstGeom>
          <a:noFill/>
        </p:spPr>
        <p:txBody>
          <a:bodyPr wrap="square" lIns="91440" tIns="45720" rIns="91440" bIns="45720">
            <a:spAutoFit/>
          </a:bodyPr>
          <a:lstStyle/>
          <a:p>
            <a:pPr algn="ctr"/>
            <a:r>
              <a:rPr lang="en-GB" sz="4600" b="1" dirty="0">
                <a:ln w="12700">
                  <a:noFill/>
                  <a:prstDash val="solid"/>
                </a:ln>
                <a:latin typeface="Garamond" panose="02020404030301010803" pitchFamily="18" charset="0"/>
              </a:rPr>
              <a:t>LEGACY</a:t>
            </a:r>
          </a:p>
        </p:txBody>
      </p:sp>
      <p:sp>
        <p:nvSpPr>
          <p:cNvPr id="22" name="Rectangle 21">
            <a:extLst>
              <a:ext uri="{FF2B5EF4-FFF2-40B4-BE49-F238E27FC236}">
                <a16:creationId xmlns:a16="http://schemas.microsoft.com/office/drawing/2014/main" id="{BAC6B784-061B-4604-B65A-5D8654A75F69}"/>
              </a:ext>
            </a:extLst>
          </p:cNvPr>
          <p:cNvSpPr/>
          <p:nvPr/>
        </p:nvSpPr>
        <p:spPr>
          <a:xfrm>
            <a:off x="614816" y="5822659"/>
            <a:ext cx="3338241" cy="461665"/>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All Saints Church was extensively damaged during the 1944 Warsaw Uprising</a:t>
            </a:r>
          </a:p>
        </p:txBody>
      </p:sp>
      <p:sp>
        <p:nvSpPr>
          <p:cNvPr id="23" name="Rectangle 22">
            <a:extLst>
              <a:ext uri="{FF2B5EF4-FFF2-40B4-BE49-F238E27FC236}">
                <a16:creationId xmlns:a16="http://schemas.microsoft.com/office/drawing/2014/main" id="{260CFB44-566E-491D-8DEC-297B1E9D7400}"/>
              </a:ext>
            </a:extLst>
          </p:cNvPr>
          <p:cNvSpPr/>
          <p:nvPr/>
        </p:nvSpPr>
        <p:spPr>
          <a:xfrm>
            <a:off x="4438797" y="5936356"/>
            <a:ext cx="7261881" cy="276999"/>
          </a:xfrm>
          <a:prstGeom prst="rect">
            <a:avLst/>
          </a:prstGeom>
          <a:noFill/>
        </p:spPr>
        <p:txBody>
          <a:bodyPr wrap="square">
            <a:spAutoFit/>
          </a:bodyPr>
          <a:lstStyle/>
          <a:p>
            <a:pPr algn="ctr" eaLnBrk="0" fontAlgn="base" hangingPunct="0"/>
            <a:r>
              <a:rPr lang="en-GB" sz="1200" b="1" i="1" dirty="0">
                <a:latin typeface="Garamond" panose="02020404030301010803" pitchFamily="18" charset="0"/>
              </a:rPr>
              <a:t>In 2017 All Saints Church was declared a “House of Life” due tot he work that  Father </a:t>
            </a:r>
            <a:r>
              <a:rPr lang="en-GB" sz="1200" b="1" i="1" dirty="0" err="1">
                <a:latin typeface="Garamond" panose="02020404030301010803" pitchFamily="18" charset="0"/>
              </a:rPr>
              <a:t>Godlewski</a:t>
            </a:r>
            <a:r>
              <a:rPr lang="en-GB" sz="1200" b="1" i="1" dirty="0">
                <a:latin typeface="Garamond" panose="02020404030301010803" pitchFamily="18" charset="0"/>
              </a:rPr>
              <a:t> undertook.</a:t>
            </a:r>
          </a:p>
        </p:txBody>
      </p:sp>
    </p:spTree>
    <p:extLst>
      <p:ext uri="{BB962C8B-B14F-4D97-AF65-F5344CB8AC3E}">
        <p14:creationId xmlns:p14="http://schemas.microsoft.com/office/powerpoint/2010/main" val="125232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63826</TotalTime>
  <Words>1145</Words>
  <Application>Microsoft Office PowerPoint</Application>
  <PresentationFormat>Widescreen</PresentationFormat>
  <Paragraphs>62</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Lishak</dc:creator>
  <cp:lastModifiedBy>Antony Lishak</cp:lastModifiedBy>
  <cp:revision>553</cp:revision>
  <cp:lastPrinted>2018-08-24T10:25:56Z</cp:lastPrinted>
  <dcterms:created xsi:type="dcterms:W3CDTF">2017-11-02T07:19:56Z</dcterms:created>
  <dcterms:modified xsi:type="dcterms:W3CDTF">2019-10-03T10:07:17Z</dcterms:modified>
</cp:coreProperties>
</file>