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645" r:id="rId2"/>
    <p:sldId id="630" r:id="rId3"/>
    <p:sldId id="390" r:id="rId4"/>
    <p:sldId id="570" r:id="rId5"/>
    <p:sldId id="572" r:id="rId6"/>
    <p:sldId id="571" r:id="rId7"/>
    <p:sldId id="573" r:id="rId8"/>
  </p:sldIdLst>
  <p:sldSz cx="12192000" cy="6858000"/>
  <p:notesSz cx="687546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4F6B"/>
    <a:srgbClr val="64BEBD"/>
    <a:srgbClr val="AB0068"/>
    <a:srgbClr val="82AF6E"/>
    <a:srgbClr val="BF5850"/>
    <a:srgbClr val="C8884B"/>
    <a:srgbClr val="B02575"/>
    <a:srgbClr val="BE4A8C"/>
    <a:srgbClr val="97677F"/>
    <a:srgbClr val="2320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98" autoAdjust="0"/>
    <p:restoredTop sz="94660"/>
  </p:normalViewPr>
  <p:slideViewPr>
    <p:cSldViewPr snapToGrid="0">
      <p:cViewPr varScale="1">
        <p:scale>
          <a:sx n="114" d="100"/>
          <a:sy n="114" d="100"/>
        </p:scale>
        <p:origin x="414" y="108"/>
      </p:cViewPr>
      <p:guideLst/>
    </p:cSldViewPr>
  </p:slideViewPr>
  <p:notesTextViewPr>
    <p:cViewPr>
      <p:scale>
        <a:sx n="1" d="1"/>
        <a:sy n="1" d="1"/>
      </p:scale>
      <p:origin x="0" y="0"/>
    </p:cViewPr>
  </p:notesTextViewPr>
  <p:sorterViewPr>
    <p:cViewPr>
      <p:scale>
        <a:sx n="53" d="100"/>
        <a:sy n="5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CD4DD34-EF4E-42B0-A14D-4F98812AAB10}"/>
              </a:ext>
            </a:extLst>
          </p:cNvPr>
          <p:cNvSpPr>
            <a:spLocks noGrp="1"/>
          </p:cNvSpPr>
          <p:nvPr>
            <p:ph type="hdr" sz="quarter"/>
          </p:nvPr>
        </p:nvSpPr>
        <p:spPr>
          <a:xfrm>
            <a:off x="0" y="0"/>
            <a:ext cx="2979367" cy="501879"/>
          </a:xfrm>
          <a:prstGeom prst="rect">
            <a:avLst/>
          </a:prstGeom>
        </p:spPr>
        <p:txBody>
          <a:bodyPr vert="horz" lIns="96442" tIns="48221" rIns="96442" bIns="48221" rtlCol="0"/>
          <a:lstStyle>
            <a:lvl1pPr algn="l">
              <a:defRPr sz="1300"/>
            </a:lvl1pPr>
          </a:lstStyle>
          <a:p>
            <a:endParaRPr lang="en-GB"/>
          </a:p>
        </p:txBody>
      </p:sp>
      <p:sp>
        <p:nvSpPr>
          <p:cNvPr id="3" name="Date Placeholder 2">
            <a:extLst>
              <a:ext uri="{FF2B5EF4-FFF2-40B4-BE49-F238E27FC236}">
                <a16:creationId xmlns:a16="http://schemas.microsoft.com/office/drawing/2014/main" id="{434F2A3D-3BD6-4370-AF25-C49F9019F708}"/>
              </a:ext>
            </a:extLst>
          </p:cNvPr>
          <p:cNvSpPr>
            <a:spLocks noGrp="1"/>
          </p:cNvSpPr>
          <p:nvPr>
            <p:ph type="dt" sz="quarter" idx="1"/>
          </p:nvPr>
        </p:nvSpPr>
        <p:spPr>
          <a:xfrm>
            <a:off x="3894505" y="0"/>
            <a:ext cx="2979367" cy="501879"/>
          </a:xfrm>
          <a:prstGeom prst="rect">
            <a:avLst/>
          </a:prstGeom>
        </p:spPr>
        <p:txBody>
          <a:bodyPr vert="horz" lIns="96442" tIns="48221" rIns="96442" bIns="48221" rtlCol="0"/>
          <a:lstStyle>
            <a:lvl1pPr algn="r">
              <a:defRPr sz="1300"/>
            </a:lvl1pPr>
          </a:lstStyle>
          <a:p>
            <a:fld id="{4A415BA7-C708-4F8F-B8BA-8DCE55335976}" type="datetimeFigureOut">
              <a:rPr lang="en-GB" smtClean="0"/>
              <a:t>03/10/2019</a:t>
            </a:fld>
            <a:endParaRPr lang="en-GB"/>
          </a:p>
        </p:txBody>
      </p:sp>
      <p:sp>
        <p:nvSpPr>
          <p:cNvPr id="4" name="Footer Placeholder 3">
            <a:extLst>
              <a:ext uri="{FF2B5EF4-FFF2-40B4-BE49-F238E27FC236}">
                <a16:creationId xmlns:a16="http://schemas.microsoft.com/office/drawing/2014/main" id="{17A5C020-7F82-4EE7-9C2D-39B3050FC236}"/>
              </a:ext>
            </a:extLst>
          </p:cNvPr>
          <p:cNvSpPr>
            <a:spLocks noGrp="1"/>
          </p:cNvSpPr>
          <p:nvPr>
            <p:ph type="ftr" sz="quarter" idx="2"/>
          </p:nvPr>
        </p:nvSpPr>
        <p:spPr>
          <a:xfrm>
            <a:off x="0" y="9500961"/>
            <a:ext cx="2979367" cy="501878"/>
          </a:xfrm>
          <a:prstGeom prst="rect">
            <a:avLst/>
          </a:prstGeom>
        </p:spPr>
        <p:txBody>
          <a:bodyPr vert="horz" lIns="96442" tIns="48221" rIns="96442" bIns="48221" rtlCol="0" anchor="b"/>
          <a:lstStyle>
            <a:lvl1pPr algn="l">
              <a:defRPr sz="1300"/>
            </a:lvl1pPr>
          </a:lstStyle>
          <a:p>
            <a:endParaRPr lang="en-GB"/>
          </a:p>
        </p:txBody>
      </p:sp>
      <p:sp>
        <p:nvSpPr>
          <p:cNvPr id="5" name="Slide Number Placeholder 4">
            <a:extLst>
              <a:ext uri="{FF2B5EF4-FFF2-40B4-BE49-F238E27FC236}">
                <a16:creationId xmlns:a16="http://schemas.microsoft.com/office/drawing/2014/main" id="{ED6CE541-C48D-42D6-9008-9E908C27CA83}"/>
              </a:ext>
            </a:extLst>
          </p:cNvPr>
          <p:cNvSpPr>
            <a:spLocks noGrp="1"/>
          </p:cNvSpPr>
          <p:nvPr>
            <p:ph type="sldNum" sz="quarter" idx="3"/>
          </p:nvPr>
        </p:nvSpPr>
        <p:spPr>
          <a:xfrm>
            <a:off x="3894505" y="9500961"/>
            <a:ext cx="2979367" cy="501878"/>
          </a:xfrm>
          <a:prstGeom prst="rect">
            <a:avLst/>
          </a:prstGeom>
        </p:spPr>
        <p:txBody>
          <a:bodyPr vert="horz" lIns="96442" tIns="48221" rIns="96442" bIns="48221" rtlCol="0" anchor="b"/>
          <a:lstStyle>
            <a:lvl1pPr algn="r">
              <a:defRPr sz="1300"/>
            </a:lvl1pPr>
          </a:lstStyle>
          <a:p>
            <a:fld id="{0C280BF6-4103-43B5-9375-137579D301A1}" type="slidenum">
              <a:rPr lang="en-GB" smtClean="0"/>
              <a:t>‹#›</a:t>
            </a:fld>
            <a:endParaRPr lang="en-GB"/>
          </a:p>
        </p:txBody>
      </p:sp>
    </p:spTree>
    <p:extLst>
      <p:ext uri="{BB962C8B-B14F-4D97-AF65-F5344CB8AC3E}">
        <p14:creationId xmlns:p14="http://schemas.microsoft.com/office/powerpoint/2010/main" val="7091792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94138" y="0"/>
            <a:ext cx="2979737" cy="501650"/>
          </a:xfrm>
          <a:prstGeom prst="rect">
            <a:avLst/>
          </a:prstGeom>
        </p:spPr>
        <p:txBody>
          <a:bodyPr vert="horz" lIns="91440" tIns="45720" rIns="91440" bIns="45720" rtlCol="0"/>
          <a:lstStyle>
            <a:lvl1pPr algn="r">
              <a:defRPr sz="1200"/>
            </a:lvl1pPr>
          </a:lstStyle>
          <a:p>
            <a:fld id="{DB985473-F3E2-4306-AB41-F07CEAEE570D}" type="datetimeFigureOut">
              <a:rPr lang="en-GB" smtClean="0"/>
              <a:t>03/10/2019</a:t>
            </a:fld>
            <a:endParaRPr lang="en-GB"/>
          </a:p>
        </p:txBody>
      </p:sp>
      <p:sp>
        <p:nvSpPr>
          <p:cNvPr id="4" name="Slide Image Placeholder 3"/>
          <p:cNvSpPr>
            <a:spLocks noGrp="1" noRot="1" noChangeAspect="1"/>
          </p:cNvSpPr>
          <p:nvPr>
            <p:ph type="sldImg" idx="2"/>
          </p:nvPr>
        </p:nvSpPr>
        <p:spPr>
          <a:xfrm>
            <a:off x="438150" y="1250950"/>
            <a:ext cx="5999163" cy="33750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7388" y="4813300"/>
            <a:ext cx="5500687" cy="393858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01188"/>
            <a:ext cx="2979738" cy="5016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94138" y="9501188"/>
            <a:ext cx="2979737" cy="501650"/>
          </a:xfrm>
          <a:prstGeom prst="rect">
            <a:avLst/>
          </a:prstGeom>
        </p:spPr>
        <p:txBody>
          <a:bodyPr vert="horz" lIns="91440" tIns="45720" rIns="91440" bIns="45720" rtlCol="0" anchor="b"/>
          <a:lstStyle>
            <a:lvl1pPr algn="r">
              <a:defRPr sz="1200"/>
            </a:lvl1pPr>
          </a:lstStyle>
          <a:p>
            <a:fld id="{F5CBA1B4-F936-4893-852E-185FFCE563D3}" type="slidenum">
              <a:rPr lang="en-GB" smtClean="0"/>
              <a:t>‹#›</a:t>
            </a:fld>
            <a:endParaRPr lang="en-GB"/>
          </a:p>
        </p:txBody>
      </p:sp>
    </p:spTree>
    <p:extLst>
      <p:ext uri="{BB962C8B-B14F-4D97-AF65-F5344CB8AC3E}">
        <p14:creationId xmlns:p14="http://schemas.microsoft.com/office/powerpoint/2010/main" val="2166871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1</a:t>
            </a:fld>
            <a:endParaRPr lang="en-GB"/>
          </a:p>
        </p:txBody>
      </p:sp>
    </p:spTree>
    <p:extLst>
      <p:ext uri="{BB962C8B-B14F-4D97-AF65-F5344CB8AC3E}">
        <p14:creationId xmlns:p14="http://schemas.microsoft.com/office/powerpoint/2010/main" val="667208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2</a:t>
            </a:fld>
            <a:endParaRPr lang="en-GB"/>
          </a:p>
        </p:txBody>
      </p:sp>
    </p:spTree>
    <p:extLst>
      <p:ext uri="{BB962C8B-B14F-4D97-AF65-F5344CB8AC3E}">
        <p14:creationId xmlns:p14="http://schemas.microsoft.com/office/powerpoint/2010/main" val="1249520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3</a:t>
            </a:fld>
            <a:endParaRPr lang="en-GB"/>
          </a:p>
        </p:txBody>
      </p:sp>
    </p:spTree>
    <p:extLst>
      <p:ext uri="{BB962C8B-B14F-4D97-AF65-F5344CB8AC3E}">
        <p14:creationId xmlns:p14="http://schemas.microsoft.com/office/powerpoint/2010/main" val="25365939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4</a:t>
            </a:fld>
            <a:endParaRPr lang="en-GB"/>
          </a:p>
        </p:txBody>
      </p:sp>
    </p:spTree>
    <p:extLst>
      <p:ext uri="{BB962C8B-B14F-4D97-AF65-F5344CB8AC3E}">
        <p14:creationId xmlns:p14="http://schemas.microsoft.com/office/powerpoint/2010/main" val="1396956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5</a:t>
            </a:fld>
            <a:endParaRPr lang="en-GB"/>
          </a:p>
        </p:txBody>
      </p:sp>
    </p:spTree>
    <p:extLst>
      <p:ext uri="{BB962C8B-B14F-4D97-AF65-F5344CB8AC3E}">
        <p14:creationId xmlns:p14="http://schemas.microsoft.com/office/powerpoint/2010/main" val="1920681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6</a:t>
            </a:fld>
            <a:endParaRPr lang="en-GB"/>
          </a:p>
        </p:txBody>
      </p:sp>
    </p:spTree>
    <p:extLst>
      <p:ext uri="{BB962C8B-B14F-4D97-AF65-F5344CB8AC3E}">
        <p14:creationId xmlns:p14="http://schemas.microsoft.com/office/powerpoint/2010/main" val="3829136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CBA1B4-F936-4893-852E-185FFCE563D3}" type="slidenum">
              <a:rPr lang="en-GB" smtClean="0"/>
              <a:t>7</a:t>
            </a:fld>
            <a:endParaRPr lang="en-GB"/>
          </a:p>
        </p:txBody>
      </p:sp>
    </p:spTree>
    <p:extLst>
      <p:ext uri="{BB962C8B-B14F-4D97-AF65-F5344CB8AC3E}">
        <p14:creationId xmlns:p14="http://schemas.microsoft.com/office/powerpoint/2010/main" val="1276664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4FA74-9D2A-48C0-BF58-53E763E744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4E5AEBE-C506-4DF7-8908-63EEBF5C2F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46EB518-4860-4C56-90B9-3EF1B404662E}"/>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19897618-86D1-4DF0-8357-1ADC307BBD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2A7ADB-9CE8-4152-BFD2-FF34BE9D0753}"/>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252233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53D19-D013-4019-A669-40A0B084721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8C43FBF-9DAC-4E97-8934-344BF29B6EF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A69ADC-569F-42E7-9CD9-8069009B5B6F}"/>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45F7351F-5B4B-425B-978F-CF91A2822F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37ECDF-D8A0-4FF5-BE25-F91ACCB2D807}"/>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85005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D8882E-0F68-4BF2-A037-A9F2949A51A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52EFE11-C24D-4099-A1D1-D555542118F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9B5E43-490A-40CF-AFFC-1C93BB13C8AA}"/>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9377137A-88DE-4B79-8C6E-6B78D7E6C6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D9FEFA-F489-4E86-AD46-7B65CA4AB185}"/>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460678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42A3C-F4C2-46DE-A1B3-99BAD2B1E33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7E358CA-6F96-4454-838F-7E3F5FF3537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A4D5272-59CA-49CE-AB64-6C3403D2A00C}"/>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C814ACB0-3E23-44AA-B66A-BBDFD3566D5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894511-7A2C-4BEE-9497-7EF4292AC7D3}"/>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4167695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3F7A7-CCB3-4833-80A4-D10F9848E1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17B2CB5-9CB3-4DFC-AEBA-3C6CE1ACA1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F7CB973-C857-4343-A03E-51F1EC8233C3}"/>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89EDFD35-E85C-4816-A152-E995B3CAA11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1AD64BF-43EB-42DA-A54F-777CE021534D}"/>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7218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D0820-4094-4297-97D7-731B4EA9A71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D701A5E-8BFC-4114-99A6-5E57E13B1AF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2618393-8458-45BB-BCE6-C7AD83F9C68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BDE7F1A-73AF-4E43-A778-B95011BFD697}"/>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658A9325-768B-4E90-BE48-F613B62E9B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A5728D-357E-4A2E-8055-B4CC0643995C}"/>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074028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6CA04-9ACB-4BE5-AEB8-41E51496576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713E9E-3963-4257-A454-77615010DD2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03609F7-CB77-42C4-B2B5-841295E33AE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DAE64B8-468B-4345-BE96-D09584F350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6783D92-FEFE-41A5-BB34-60243B9E5AC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25FDA3D-73E4-451B-829D-CA276D97E798}"/>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8" name="Footer Placeholder 7">
            <a:extLst>
              <a:ext uri="{FF2B5EF4-FFF2-40B4-BE49-F238E27FC236}">
                <a16:creationId xmlns:a16="http://schemas.microsoft.com/office/drawing/2014/main" id="{838D4452-9D0E-4301-AAB9-4147CDA0620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225B26C-25D7-4A66-8C70-69C988B98A86}"/>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3927471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B308F-095C-4F8C-BA41-E06E3E214D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5868517-C9F0-41DD-BC8D-6C0806DD5162}"/>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4" name="Footer Placeholder 3">
            <a:extLst>
              <a:ext uri="{FF2B5EF4-FFF2-40B4-BE49-F238E27FC236}">
                <a16:creationId xmlns:a16="http://schemas.microsoft.com/office/drawing/2014/main" id="{734A40E4-9A69-4678-B4DC-2AC09E4986E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94B3E30-4D7A-4004-AEF1-65A8626D5209}"/>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2997854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D19E05-17CC-4C3F-868C-7711A15A8ACF}"/>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3" name="Footer Placeholder 2">
            <a:extLst>
              <a:ext uri="{FF2B5EF4-FFF2-40B4-BE49-F238E27FC236}">
                <a16:creationId xmlns:a16="http://schemas.microsoft.com/office/drawing/2014/main" id="{47874444-B9BA-4194-A393-05866994F27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E8CA963-2F7F-4C5B-AE6E-C44220080699}"/>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980323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CF613-73BB-4AE3-8561-D9C1B3FF8C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B957DD2-6F0E-4511-8018-1442FB575F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BEEE221-E4FA-4A27-B442-5818A2D4ECD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3CA90E0-681C-4198-87E5-AC80384AEC1A}"/>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2DF744D7-B1D5-4EF8-8D8C-2CE9BC0EC51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5CAB780-AD4D-4B9F-8E01-BF1E132B7E80}"/>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443058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E7CF3-07EA-4DE4-912C-EE75980C4B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6974C88-D814-447C-B847-EB55EACEC5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A0A1EEB-7948-42FD-A0DF-906A3CE5AF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8D73D3D-6719-4C35-BF53-B775F2790549}"/>
              </a:ext>
            </a:extLst>
          </p:cNvPr>
          <p:cNvSpPr>
            <a:spLocks noGrp="1"/>
          </p:cNvSpPr>
          <p:nvPr>
            <p:ph type="dt" sz="half" idx="10"/>
          </p:nvPr>
        </p:nvSpPr>
        <p:spPr/>
        <p:txBody>
          <a:bodyPr/>
          <a:lstStyle/>
          <a:p>
            <a:fld id="{EE8818E9-AEFF-46E0-87CC-CA203ACF62B6}" type="datetimeFigureOut">
              <a:rPr lang="en-GB" smtClean="0"/>
              <a:t>03/10/2019</a:t>
            </a:fld>
            <a:endParaRPr lang="en-GB"/>
          </a:p>
        </p:txBody>
      </p:sp>
      <p:sp>
        <p:nvSpPr>
          <p:cNvPr id="6" name="Footer Placeholder 5">
            <a:extLst>
              <a:ext uri="{FF2B5EF4-FFF2-40B4-BE49-F238E27FC236}">
                <a16:creationId xmlns:a16="http://schemas.microsoft.com/office/drawing/2014/main" id="{6E96E20E-4F26-48A4-94C1-E8DEAA413D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A577E0-2FF5-44A5-A6A7-0B88D861AA1E}"/>
              </a:ext>
            </a:extLst>
          </p:cNvPr>
          <p:cNvSpPr>
            <a:spLocks noGrp="1"/>
          </p:cNvSpPr>
          <p:nvPr>
            <p:ph type="sldNum" sz="quarter" idx="12"/>
          </p:nvPr>
        </p:nvSpPr>
        <p:spPr/>
        <p:txBody>
          <a:bodyPr/>
          <a:lstStyle/>
          <a:p>
            <a:fld id="{E36956D6-C4EC-43E5-9342-252A2D06BBE7}" type="slidenum">
              <a:rPr lang="en-GB" smtClean="0"/>
              <a:t>‹#›</a:t>
            </a:fld>
            <a:endParaRPr lang="en-GB"/>
          </a:p>
        </p:txBody>
      </p:sp>
    </p:spTree>
    <p:extLst>
      <p:ext uri="{BB962C8B-B14F-4D97-AF65-F5344CB8AC3E}">
        <p14:creationId xmlns:p14="http://schemas.microsoft.com/office/powerpoint/2010/main" val="1072001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74F6B"/>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22CF89-DA26-4E69-AF3D-164784D384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EDC76B3-BD41-4052-897C-2B0BA2A077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A9E1A8-DA9A-48E7-A2E1-192190E98E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818E9-AEFF-46E0-87CC-CA203ACF62B6}" type="datetimeFigureOut">
              <a:rPr lang="en-GB" smtClean="0"/>
              <a:t>03/10/2019</a:t>
            </a:fld>
            <a:endParaRPr lang="en-GB"/>
          </a:p>
        </p:txBody>
      </p:sp>
      <p:sp>
        <p:nvSpPr>
          <p:cNvPr id="5" name="Footer Placeholder 4">
            <a:extLst>
              <a:ext uri="{FF2B5EF4-FFF2-40B4-BE49-F238E27FC236}">
                <a16:creationId xmlns:a16="http://schemas.microsoft.com/office/drawing/2014/main" id="{82630C8F-7D64-4442-A95B-4E4B40BCFC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E1DF19F-FBDB-41FF-9089-52C36F176F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6956D6-C4EC-43E5-9342-252A2D06BBE7}" type="slidenum">
              <a:rPr lang="en-GB" smtClean="0"/>
              <a:t>‹#›</a:t>
            </a:fld>
            <a:endParaRPr lang="en-GB"/>
          </a:p>
        </p:txBody>
      </p:sp>
    </p:spTree>
    <p:extLst>
      <p:ext uri="{BB962C8B-B14F-4D97-AF65-F5344CB8AC3E}">
        <p14:creationId xmlns:p14="http://schemas.microsoft.com/office/powerpoint/2010/main" val="3902274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png"/><Relationship Id="rId15" Type="http://schemas.openxmlformats.org/officeDocument/2006/relationships/image" Target="../media/image12.jpe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jpeg"/></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2.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png"/><Relationship Id="rId15" Type="http://schemas.openxmlformats.org/officeDocument/2006/relationships/image" Target="../media/image12.jpe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5.jpg"/><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7.jpg"/><Relationship Id="rId4" Type="http://schemas.openxmlformats.org/officeDocument/2006/relationships/image" Target="../media/image16.jpg"/></Relationships>
</file>

<file path=ppt/slides/_rels/slide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png"/><Relationship Id="rId7"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eg"/><Relationship Id="rId9" Type="http://schemas.openxmlformats.org/officeDocument/2006/relationships/image" Target="../media/image23.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5.jpeg"/><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9.jp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7085636" y="358136"/>
            <a:ext cx="5068933"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707922"/>
            <a:ext cx="7119964" cy="5475391"/>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3024A8B3-B550-44EE-9079-30411289BFA5}"/>
              </a:ext>
            </a:extLst>
          </p:cNvPr>
          <p:cNvGrpSpPr/>
          <p:nvPr/>
        </p:nvGrpSpPr>
        <p:grpSpPr>
          <a:xfrm>
            <a:off x="324834" y="967245"/>
            <a:ext cx="6404855" cy="3998431"/>
            <a:chOff x="291133" y="1127519"/>
            <a:chExt cx="6404855" cy="3998431"/>
          </a:xfrm>
        </p:grpSpPr>
        <p:pic>
          <p:nvPicPr>
            <p:cNvPr id="23" name="Picture 22">
              <a:extLst>
                <a:ext uri="{FF2B5EF4-FFF2-40B4-BE49-F238E27FC236}">
                  <a16:creationId xmlns:a16="http://schemas.microsoft.com/office/drawing/2014/main" id="{985310DA-B607-4BDD-B7B0-AD0A9B497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953" y="1160861"/>
              <a:ext cx="1072636" cy="173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https://upload.wikimedia.org/wikipedia/commons/7/72/Janusz_Korczak.PNG">
              <a:extLst>
                <a:ext uri="{FF2B5EF4-FFF2-40B4-BE49-F238E27FC236}">
                  <a16:creationId xmlns:a16="http://schemas.microsoft.com/office/drawing/2014/main" id="{725771D8-B9BC-4C43-A68D-0A6DA00272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91133" y="3628208"/>
              <a:ext cx="1090231" cy="1497742"/>
            </a:xfrm>
            <a:prstGeom prst="rect">
              <a:avLst/>
            </a:prstGeom>
            <a:noFill/>
            <a:ln>
              <a:noFill/>
            </a:ln>
          </p:spPr>
        </p:pic>
        <p:pic>
          <p:nvPicPr>
            <p:cNvPr id="28" name="Picture 27" descr="https://sprawiedliwi.org.pl/sites/default/files/styles/photo/public/obraz_1390.jpg?itok=ydJwyb-w">
              <a:extLst>
                <a:ext uri="{FF2B5EF4-FFF2-40B4-BE49-F238E27FC236}">
                  <a16:creationId xmlns:a16="http://schemas.microsoft.com/office/drawing/2014/main" id="{B3FA7A1A-D3D2-4A9A-B8A3-CBE3661F3A97}"/>
                </a:ext>
              </a:extLst>
            </p:cNvPr>
            <p:cNvPicPr/>
            <p:nvPr/>
          </p:nvPicPr>
          <p:blipFill rotWithShape="1">
            <a:blip r:embed="rId6" cstate="print">
              <a:extLst>
                <a:ext uri="{28A0092B-C50C-407E-A947-70E740481C1C}">
                  <a14:useLocalDpi xmlns:a14="http://schemas.microsoft.com/office/drawing/2010/main" val="0"/>
                </a:ext>
              </a:extLst>
            </a:blip>
            <a:srcRect l="14477" t="1" r="21879" b="1581"/>
            <a:stretch/>
          </p:blipFill>
          <p:spPr bwMode="auto">
            <a:xfrm>
              <a:off x="1504092" y="3628206"/>
              <a:ext cx="927541" cy="1497741"/>
            </a:xfrm>
            <a:prstGeom prst="rect">
              <a:avLst/>
            </a:prstGeom>
            <a:noFill/>
            <a:ln>
              <a:noFill/>
            </a:ln>
            <a:extLst>
              <a:ext uri="{53640926-AAD7-44D8-BBD7-CCE9431645EC}">
                <a14:shadowObscured xmlns:a14="http://schemas.microsoft.com/office/drawing/2010/main"/>
              </a:ext>
            </a:extLst>
          </p:spPr>
        </p:pic>
        <p:pic>
          <p:nvPicPr>
            <p:cNvPr id="30" name="Picture 29" descr="http://www.archives.jdc.org/wp-content/uploads/2017/02/emanuel-ringelblum.jpg">
              <a:extLst>
                <a:ext uri="{FF2B5EF4-FFF2-40B4-BE49-F238E27FC236}">
                  <a16:creationId xmlns:a16="http://schemas.microsoft.com/office/drawing/2014/main" id="{96BAB1E3-7160-4747-BBD2-829220E3BDF6}"/>
                </a:ext>
              </a:extLst>
            </p:cNvPr>
            <p:cNvPicPr/>
            <p:nvPr/>
          </p:nvPicPr>
          <p:blipFill rotWithShape="1">
            <a:blip r:embed="rId7">
              <a:extLst>
                <a:ext uri="{28A0092B-C50C-407E-A947-70E740481C1C}">
                  <a14:useLocalDpi xmlns:a14="http://schemas.microsoft.com/office/drawing/2010/main" val="0"/>
                </a:ext>
              </a:extLst>
            </a:blip>
            <a:srcRect l="15194" t="3928" r="32710" b="47631"/>
            <a:stretch/>
          </p:blipFill>
          <p:spPr bwMode="auto">
            <a:xfrm>
              <a:off x="2931678" y="1142766"/>
              <a:ext cx="1246664" cy="1728497"/>
            </a:xfrm>
            <a:prstGeom prst="rect">
              <a:avLst/>
            </a:prstGeom>
            <a:noFill/>
            <a:ln>
              <a:noFill/>
            </a:ln>
            <a:extLst>
              <a:ext uri="{53640926-AAD7-44D8-BBD7-CCE9431645EC}">
                <a14:shadowObscured xmlns:a14="http://schemas.microsoft.com/office/drawing/2010/main"/>
              </a:ext>
            </a:extLst>
          </p:spPr>
        </p:pic>
        <p:pic>
          <p:nvPicPr>
            <p:cNvPr id="31" name="Picture 30" descr="https://dirkdeklein.files.wordpress.com/2016/12/poland-holocaust-a-su_sham-2-930x1183.jpg?w=750">
              <a:extLst>
                <a:ext uri="{FF2B5EF4-FFF2-40B4-BE49-F238E27FC236}">
                  <a16:creationId xmlns:a16="http://schemas.microsoft.com/office/drawing/2014/main" id="{FCD9ACA9-D444-4C02-AE85-D2F5570BE89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65380" y="3628207"/>
              <a:ext cx="939822" cy="1492062"/>
            </a:xfrm>
            <a:prstGeom prst="rect">
              <a:avLst/>
            </a:prstGeom>
            <a:noFill/>
            <a:ln>
              <a:noFill/>
            </a:ln>
          </p:spPr>
        </p:pic>
        <p:pic>
          <p:nvPicPr>
            <p:cNvPr id="32" name="Picture 31" descr="http://www.nmketrzyn.pl/wp-content/uploads/2015/08/pilecki.jpg">
              <a:extLst>
                <a:ext uri="{FF2B5EF4-FFF2-40B4-BE49-F238E27FC236}">
                  <a16:creationId xmlns:a16="http://schemas.microsoft.com/office/drawing/2014/main" id="{85339EE4-675B-4569-A415-74A994CC8896}"/>
                </a:ext>
              </a:extLst>
            </p:cNvPr>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5547120" y="1127519"/>
              <a:ext cx="1148868" cy="1773859"/>
            </a:xfrm>
            <a:prstGeom prst="rect">
              <a:avLst/>
            </a:prstGeom>
            <a:noFill/>
            <a:ln>
              <a:noFill/>
            </a:ln>
            <a:extLst>
              <a:ext uri="{53640926-AAD7-44D8-BBD7-CCE9431645EC}">
                <a14:shadowObscured xmlns:a14="http://schemas.microsoft.com/office/drawing/2010/main"/>
              </a:ext>
            </a:extLst>
          </p:spPr>
        </p:pic>
        <p:pic>
          <p:nvPicPr>
            <p:cNvPr id="33" name="Picture 32" descr="Image result for warsaw ghetto uprising mordecai anielewicz">
              <a:extLst>
                <a:ext uri="{FF2B5EF4-FFF2-40B4-BE49-F238E27FC236}">
                  <a16:creationId xmlns:a16="http://schemas.microsoft.com/office/drawing/2014/main" id="{8505ACB8-D6F9-42CC-8C0E-EA9036FCD95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157064" y="1150991"/>
              <a:ext cx="1356377" cy="1707406"/>
            </a:xfrm>
            <a:prstGeom prst="rect">
              <a:avLst/>
            </a:prstGeom>
            <a:noFill/>
            <a:ln>
              <a:noFill/>
            </a:ln>
          </p:spPr>
        </p:pic>
        <p:pic>
          <p:nvPicPr>
            <p:cNvPr id="34" name="Picture 33" descr="https://i2.wp.com/bezkompleksow.com.pl/wp-content/uploads/2016/04/zofia-kossak.jpg">
              <a:extLst>
                <a:ext uri="{FF2B5EF4-FFF2-40B4-BE49-F238E27FC236}">
                  <a16:creationId xmlns:a16="http://schemas.microsoft.com/office/drawing/2014/main" id="{54215C79-3C17-410D-9D58-5333C273F034}"/>
                </a:ext>
              </a:extLst>
            </p:cNvPr>
            <p:cNvPicPr/>
            <p:nvPr/>
          </p:nvPicPr>
          <p:blipFill rotWithShape="1">
            <a:blip r:embed="rId12">
              <a:extLst>
                <a:ext uri="{28A0092B-C50C-407E-A947-70E740481C1C}">
                  <a14:useLocalDpi xmlns:a14="http://schemas.microsoft.com/office/drawing/2010/main" val="0"/>
                </a:ext>
              </a:extLst>
            </a:blip>
            <a:srcRect l="29156" r="15165" b="20371"/>
            <a:stretch/>
          </p:blipFill>
          <p:spPr bwMode="auto">
            <a:xfrm>
              <a:off x="2438399" y="3689605"/>
              <a:ext cx="940848" cy="1430664"/>
            </a:xfrm>
            <a:prstGeom prst="rect">
              <a:avLst/>
            </a:prstGeom>
            <a:noFill/>
            <a:ln>
              <a:noFill/>
            </a:ln>
            <a:extLst>
              <a:ext uri="{53640926-AAD7-44D8-BBD7-CCE9431645EC}">
                <a14:shadowObscured xmlns:a14="http://schemas.microsoft.com/office/drawing/2010/main"/>
              </a:ext>
            </a:extLst>
          </p:spPr>
        </p:pic>
        <p:pic>
          <p:nvPicPr>
            <p:cNvPr id="35" name="Picture 34" descr="http://prawy.pl/wp-content/uploads/2015/12/historia_marceligodlewski.jpg">
              <a:extLst>
                <a:ext uri="{FF2B5EF4-FFF2-40B4-BE49-F238E27FC236}">
                  <a16:creationId xmlns:a16="http://schemas.microsoft.com/office/drawing/2014/main" id="{3690CFE2-BC25-4B2C-8615-97B856F4386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456225" y="3570473"/>
              <a:ext cx="987800" cy="1549795"/>
            </a:xfrm>
            <a:prstGeom prst="rect">
              <a:avLst/>
            </a:prstGeom>
            <a:noFill/>
            <a:ln>
              <a:noFill/>
            </a:ln>
          </p:spPr>
        </p:pic>
        <p:pic>
          <p:nvPicPr>
            <p:cNvPr id="1026" name="Picture 2" descr="Image result for JÃ³zef &amp; Wiktoria Ulma">
              <a:extLst>
                <a:ext uri="{FF2B5EF4-FFF2-40B4-BE49-F238E27FC236}">
                  <a16:creationId xmlns:a16="http://schemas.microsoft.com/office/drawing/2014/main" id="{91F7C438-F55A-41C4-93B8-A01130CA9D3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970" t="10003" r="25156" b="35094"/>
            <a:stretch/>
          </p:blipFill>
          <p:spPr bwMode="auto">
            <a:xfrm>
              <a:off x="5509543" y="3598511"/>
              <a:ext cx="1135505" cy="1521759"/>
            </a:xfrm>
            <a:prstGeom prst="rect">
              <a:avLst/>
            </a:prstGeom>
            <a:noFill/>
            <a:extLst>
              <a:ext uri="{909E8E84-426E-40DD-AFC4-6F175D3DCCD1}">
                <a14:hiddenFill xmlns:a14="http://schemas.microsoft.com/office/drawing/2010/main">
                  <a:solidFill>
                    <a:srgbClr val="FFFFFF"/>
                  </a:solidFill>
                </a14:hiddenFill>
              </a:ext>
            </a:extLst>
          </p:spPr>
        </p:pic>
      </p:grpSp>
      <p:sp>
        <p:nvSpPr>
          <p:cNvPr id="36" name="Rectangle 35">
            <a:extLst>
              <a:ext uri="{FF2B5EF4-FFF2-40B4-BE49-F238E27FC236}">
                <a16:creationId xmlns:a16="http://schemas.microsoft.com/office/drawing/2014/main" id="{961F37AF-F4AC-4E76-89DC-842514D1CDE3}"/>
              </a:ext>
            </a:extLst>
          </p:cNvPr>
          <p:cNvSpPr/>
          <p:nvPr/>
        </p:nvSpPr>
        <p:spPr>
          <a:xfrm>
            <a:off x="352837" y="990437"/>
            <a:ext cx="1129857"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 descr="Image result for Maximilian Kolbe">
            <a:extLst>
              <a:ext uri="{FF2B5EF4-FFF2-40B4-BE49-F238E27FC236}">
                <a16:creationId xmlns:a16="http://schemas.microsoft.com/office/drawing/2014/main" id="{CAA13BDE-3B62-48B6-B0C5-3924D1A0F3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2652" y="1044828"/>
            <a:ext cx="1332353" cy="1715909"/>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26">
            <a:extLst>
              <a:ext uri="{FF2B5EF4-FFF2-40B4-BE49-F238E27FC236}">
                <a16:creationId xmlns:a16="http://schemas.microsoft.com/office/drawing/2014/main" id="{907E8B59-CE1B-4AF8-8983-C8A84917C24F}"/>
              </a:ext>
            </a:extLst>
          </p:cNvPr>
          <p:cNvSpPr/>
          <p:nvPr/>
        </p:nvSpPr>
        <p:spPr>
          <a:xfrm>
            <a:off x="1591204" y="1002106"/>
            <a:ext cx="1225204"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8E75D776-37E6-4314-BABC-A3D2AB978B11}"/>
              </a:ext>
            </a:extLst>
          </p:cNvPr>
          <p:cNvSpPr/>
          <p:nvPr/>
        </p:nvSpPr>
        <p:spPr>
          <a:xfrm>
            <a:off x="2905005" y="1000587"/>
            <a:ext cx="1225205"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1406EC11-C868-4A97-B83C-0CD2D8651FB0}"/>
              </a:ext>
            </a:extLst>
          </p:cNvPr>
          <p:cNvSpPr/>
          <p:nvPr/>
        </p:nvSpPr>
        <p:spPr>
          <a:xfrm>
            <a:off x="3456518" y="3409323"/>
            <a:ext cx="105346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61D5D9C2-6AA8-4BA7-93A9-50F61ABEEFF9}"/>
              </a:ext>
            </a:extLst>
          </p:cNvPr>
          <p:cNvSpPr/>
          <p:nvPr/>
        </p:nvSpPr>
        <p:spPr>
          <a:xfrm>
            <a:off x="4538389" y="3416442"/>
            <a:ext cx="1009988"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58C840D3-B181-4151-B370-AFD4C02D61C2}"/>
              </a:ext>
            </a:extLst>
          </p:cNvPr>
          <p:cNvSpPr/>
          <p:nvPr/>
        </p:nvSpPr>
        <p:spPr>
          <a:xfrm>
            <a:off x="2523063" y="3409323"/>
            <a:ext cx="930071" cy="160771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9EA4A97D-0B6A-4D23-B57B-D8D6D18AE709}"/>
              </a:ext>
            </a:extLst>
          </p:cNvPr>
          <p:cNvSpPr/>
          <p:nvPr/>
        </p:nvSpPr>
        <p:spPr>
          <a:xfrm>
            <a:off x="315604" y="3423947"/>
            <a:ext cx="1097250" cy="1594838"/>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584CF1BD-F79C-431F-90ED-807ED063FDCE}"/>
              </a:ext>
            </a:extLst>
          </p:cNvPr>
          <p:cNvSpPr/>
          <p:nvPr/>
        </p:nvSpPr>
        <p:spPr>
          <a:xfrm>
            <a:off x="5571653" y="3416443"/>
            <a:ext cx="1150326" cy="160234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43A84E18-01B2-4C04-A083-2CCEC970A9DE}"/>
              </a:ext>
            </a:extLst>
          </p:cNvPr>
          <p:cNvSpPr/>
          <p:nvPr/>
        </p:nvSpPr>
        <p:spPr>
          <a:xfrm>
            <a:off x="5552521" y="972541"/>
            <a:ext cx="1177168" cy="177368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38D1AE3B-B95B-4D3E-8D5A-69772A23BF1B}"/>
              </a:ext>
            </a:extLst>
          </p:cNvPr>
          <p:cNvSpPr/>
          <p:nvPr/>
        </p:nvSpPr>
        <p:spPr>
          <a:xfrm>
            <a:off x="1498472" y="3416443"/>
            <a:ext cx="1059112" cy="1601747"/>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extLst>
              <a:ext uri="{FF2B5EF4-FFF2-40B4-BE49-F238E27FC236}">
                <a16:creationId xmlns:a16="http://schemas.microsoft.com/office/drawing/2014/main" id="{C977A84D-9D37-4613-896C-BED59579ECB7}"/>
              </a:ext>
            </a:extLst>
          </p:cNvPr>
          <p:cNvSpPr/>
          <p:nvPr/>
        </p:nvSpPr>
        <p:spPr>
          <a:xfrm>
            <a:off x="4156886" y="981512"/>
            <a:ext cx="1405769" cy="1770006"/>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587F924-CC6F-47CD-A8FE-D089AF672E59}"/>
              </a:ext>
            </a:extLst>
          </p:cNvPr>
          <p:cNvSpPr/>
          <p:nvPr/>
        </p:nvSpPr>
        <p:spPr>
          <a:xfrm>
            <a:off x="571130" y="-57362"/>
            <a:ext cx="10691431"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STORIES OF POLISH RESISTANCE</a:t>
            </a:r>
          </a:p>
        </p:txBody>
      </p:sp>
      <p:sp>
        <p:nvSpPr>
          <p:cNvPr id="48" name="Rectangle 47">
            <a:extLst>
              <a:ext uri="{FF2B5EF4-FFF2-40B4-BE49-F238E27FC236}">
                <a16:creationId xmlns:a16="http://schemas.microsoft.com/office/drawing/2014/main" id="{7690F498-03A1-4701-A938-DC7FAF359983}"/>
              </a:ext>
            </a:extLst>
          </p:cNvPr>
          <p:cNvSpPr/>
          <p:nvPr/>
        </p:nvSpPr>
        <p:spPr>
          <a:xfrm>
            <a:off x="5413988" y="5063585"/>
            <a:ext cx="1347026" cy="830997"/>
          </a:xfrm>
          <a:prstGeom prst="rect">
            <a:avLst/>
          </a:prstGeom>
        </p:spPr>
        <p:txBody>
          <a:bodyPr wrap="square">
            <a:spAutoFit/>
          </a:bodyPr>
          <a:lstStyle/>
          <a:p>
            <a:pPr algn="ctr"/>
            <a:r>
              <a:rPr lang="en-US" sz="1600" b="1" dirty="0">
                <a:solidFill>
                  <a:srgbClr val="AB0068"/>
                </a:solidFill>
                <a:latin typeface="Garamond" panose="02020404030301010803" pitchFamily="18" charset="0"/>
              </a:rPr>
              <a:t>Józef &amp; </a:t>
            </a:r>
            <a:r>
              <a:rPr lang="en-US" sz="1600" b="1" dirty="0" err="1">
                <a:solidFill>
                  <a:srgbClr val="AB0068"/>
                </a:solidFill>
                <a:latin typeface="Garamond" panose="02020404030301010803" pitchFamily="18" charset="0"/>
              </a:rPr>
              <a:t>Wiktoria</a:t>
            </a:r>
            <a:r>
              <a:rPr lang="en-US" sz="1600" b="1" dirty="0">
                <a:solidFill>
                  <a:srgbClr val="AB0068"/>
                </a:solidFill>
                <a:latin typeface="Garamond" panose="02020404030301010803" pitchFamily="18" charset="0"/>
              </a:rPr>
              <a:t> </a:t>
            </a:r>
            <a:r>
              <a:rPr lang="en-US" sz="1600" b="1" dirty="0" err="1">
                <a:solidFill>
                  <a:srgbClr val="AB0068"/>
                </a:solidFill>
                <a:latin typeface="Garamond" panose="02020404030301010803" pitchFamily="18" charset="0"/>
              </a:rPr>
              <a:t>Ulma</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49" name="Rectangle 48">
            <a:extLst>
              <a:ext uri="{FF2B5EF4-FFF2-40B4-BE49-F238E27FC236}">
                <a16:creationId xmlns:a16="http://schemas.microsoft.com/office/drawing/2014/main" id="{ACE9B36B-405D-41B9-A916-29F5BA5477DB}"/>
              </a:ext>
            </a:extLst>
          </p:cNvPr>
          <p:cNvSpPr/>
          <p:nvPr/>
        </p:nvSpPr>
        <p:spPr>
          <a:xfrm>
            <a:off x="225626" y="2762937"/>
            <a:ext cx="1246664"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Irena Sendler </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1" name="Rectangle 50">
            <a:extLst>
              <a:ext uri="{FF2B5EF4-FFF2-40B4-BE49-F238E27FC236}">
                <a16:creationId xmlns:a16="http://schemas.microsoft.com/office/drawing/2014/main" id="{D6810484-99CA-4318-8F2D-D96EA74DDFA1}"/>
              </a:ext>
            </a:extLst>
          </p:cNvPr>
          <p:cNvSpPr/>
          <p:nvPr/>
        </p:nvSpPr>
        <p:spPr>
          <a:xfrm>
            <a:off x="1388738" y="2763840"/>
            <a:ext cx="1527433"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Maximilian Kolbe </a:t>
            </a:r>
          </a:p>
        </p:txBody>
      </p:sp>
      <p:sp>
        <p:nvSpPr>
          <p:cNvPr id="52" name="Rectangle 51">
            <a:extLst>
              <a:ext uri="{FF2B5EF4-FFF2-40B4-BE49-F238E27FC236}">
                <a16:creationId xmlns:a16="http://schemas.microsoft.com/office/drawing/2014/main" id="{4D75F3BE-E668-4A38-AFBC-8E4A9C7F8979}"/>
              </a:ext>
            </a:extLst>
          </p:cNvPr>
          <p:cNvSpPr/>
          <p:nvPr/>
        </p:nvSpPr>
        <p:spPr>
          <a:xfrm>
            <a:off x="2597132" y="2757869"/>
            <a:ext cx="1790805"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Emanuel </a:t>
            </a:r>
            <a:r>
              <a:rPr lang="en-GB" sz="1600" b="1" dirty="0" err="1">
                <a:solidFill>
                  <a:srgbClr val="AB0068"/>
                </a:solidFill>
                <a:latin typeface="Garamond" panose="02020404030301010803" pitchFamily="18" charset="0"/>
              </a:rPr>
              <a:t>Ringelblum</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3" name="Rectangle 52">
            <a:extLst>
              <a:ext uri="{FF2B5EF4-FFF2-40B4-BE49-F238E27FC236}">
                <a16:creationId xmlns:a16="http://schemas.microsoft.com/office/drawing/2014/main" id="{67AD59CA-E0AC-4E30-A280-2A7CC318B451}"/>
              </a:ext>
            </a:extLst>
          </p:cNvPr>
          <p:cNvSpPr/>
          <p:nvPr/>
        </p:nvSpPr>
        <p:spPr>
          <a:xfrm>
            <a:off x="3866019" y="2757869"/>
            <a:ext cx="2005871"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Mordechai </a:t>
            </a:r>
            <a:r>
              <a:rPr lang="en-GB" sz="1600" b="1" dirty="0" err="1">
                <a:solidFill>
                  <a:srgbClr val="AB0068"/>
                </a:solidFill>
                <a:latin typeface="Garamond" panose="02020404030301010803" pitchFamily="18" charset="0"/>
              </a:rPr>
              <a:t>Anielewicz</a:t>
            </a:r>
            <a:endParaRPr lang="en-GB" sz="1600" dirty="0">
              <a:solidFill>
                <a:srgbClr val="AB0068"/>
              </a:solidFill>
              <a:latin typeface="Garamond" panose="02020404030301010803" pitchFamily="18" charset="0"/>
            </a:endParaRPr>
          </a:p>
        </p:txBody>
      </p:sp>
      <p:sp>
        <p:nvSpPr>
          <p:cNvPr id="54" name="Rectangle 53">
            <a:extLst>
              <a:ext uri="{FF2B5EF4-FFF2-40B4-BE49-F238E27FC236}">
                <a16:creationId xmlns:a16="http://schemas.microsoft.com/office/drawing/2014/main" id="{5A2F60DA-DD70-4267-9B2A-263444FD3B57}"/>
              </a:ext>
            </a:extLst>
          </p:cNvPr>
          <p:cNvSpPr/>
          <p:nvPr/>
        </p:nvSpPr>
        <p:spPr>
          <a:xfrm>
            <a:off x="5469190" y="2733440"/>
            <a:ext cx="1307211"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Witold </a:t>
            </a:r>
            <a:r>
              <a:rPr lang="en-GB" sz="1600" b="1" dirty="0" err="1">
                <a:solidFill>
                  <a:srgbClr val="AB0068"/>
                </a:solidFill>
                <a:latin typeface="Garamond" panose="02020404030301010803" pitchFamily="18" charset="0"/>
              </a:rPr>
              <a:t>Pilecki</a:t>
            </a:r>
            <a:r>
              <a:rPr lang="en-GB" sz="1600" b="1" dirty="0">
                <a:solidFill>
                  <a:srgbClr val="AB0068"/>
                </a:solidFill>
                <a:latin typeface="Garamond" panose="02020404030301010803" pitchFamily="18" charset="0"/>
              </a:rPr>
              <a:t> </a:t>
            </a:r>
          </a:p>
        </p:txBody>
      </p:sp>
      <p:sp>
        <p:nvSpPr>
          <p:cNvPr id="55" name="Rectangle 54">
            <a:extLst>
              <a:ext uri="{FF2B5EF4-FFF2-40B4-BE49-F238E27FC236}">
                <a16:creationId xmlns:a16="http://schemas.microsoft.com/office/drawing/2014/main" id="{79AC2131-9822-42D3-9C3E-63E87ABACB14}"/>
              </a:ext>
            </a:extLst>
          </p:cNvPr>
          <p:cNvSpPr/>
          <p:nvPr/>
        </p:nvSpPr>
        <p:spPr>
          <a:xfrm>
            <a:off x="225626" y="5120714"/>
            <a:ext cx="1223652" cy="584775"/>
          </a:xfrm>
          <a:prstGeom prst="rect">
            <a:avLst/>
          </a:prstGeom>
        </p:spPr>
        <p:txBody>
          <a:bodyPr wrap="square">
            <a:spAutoFit/>
          </a:bodyPr>
          <a:lstStyle/>
          <a:p>
            <a:pPr algn="ctr"/>
            <a:r>
              <a:rPr lang="en-GB" sz="1600" b="1" dirty="0" err="1">
                <a:solidFill>
                  <a:srgbClr val="AB0068"/>
                </a:solidFill>
                <a:latin typeface="Garamond" panose="02020404030301010803" pitchFamily="18" charset="0"/>
              </a:rPr>
              <a:t>Janusz</a:t>
            </a:r>
            <a:r>
              <a:rPr lang="en-GB" sz="1600" b="1" dirty="0">
                <a:solidFill>
                  <a:srgbClr val="AB0068"/>
                </a:solidFill>
                <a:latin typeface="Garamond" panose="02020404030301010803" pitchFamily="18" charset="0"/>
              </a:rPr>
              <a:t> Korczak </a:t>
            </a:r>
            <a:endParaRPr lang="en-GB" sz="14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56" name="Rectangle 55">
            <a:extLst>
              <a:ext uri="{FF2B5EF4-FFF2-40B4-BE49-F238E27FC236}">
                <a16:creationId xmlns:a16="http://schemas.microsoft.com/office/drawing/2014/main" id="{076A1C2F-6B79-4BB0-B2E2-5F785C05549B}"/>
              </a:ext>
            </a:extLst>
          </p:cNvPr>
          <p:cNvSpPr/>
          <p:nvPr/>
        </p:nvSpPr>
        <p:spPr>
          <a:xfrm>
            <a:off x="1397857" y="5120714"/>
            <a:ext cx="1017864" cy="584775"/>
          </a:xfrm>
          <a:prstGeom prst="rect">
            <a:avLst/>
          </a:prstGeom>
        </p:spPr>
        <p:txBody>
          <a:bodyPr wrap="square">
            <a:spAutoFit/>
          </a:bodyPr>
          <a:lstStyle/>
          <a:p>
            <a:pPr algn="ctr"/>
            <a:r>
              <a:rPr lang="en-GB" sz="1600" b="1" dirty="0">
                <a:solidFill>
                  <a:srgbClr val="AB0068"/>
                </a:solidFill>
                <a:latin typeface="Garamond" panose="02020404030301010803" pitchFamily="18" charset="0"/>
              </a:rPr>
              <a:t>Jan </a:t>
            </a:r>
            <a:r>
              <a:rPr lang="en-GB" sz="1600" b="1" dirty="0" err="1">
                <a:solidFill>
                  <a:srgbClr val="AB0068"/>
                </a:solidFill>
                <a:latin typeface="Garamond" panose="02020404030301010803" pitchFamily="18" charset="0"/>
              </a:rPr>
              <a:t>Karski</a:t>
            </a:r>
            <a:endParaRPr lang="en-GB" sz="1600" b="1" dirty="0">
              <a:solidFill>
                <a:srgbClr val="AB0068"/>
              </a:solidFill>
              <a:latin typeface="Garamond" panose="02020404030301010803" pitchFamily="18" charset="0"/>
            </a:endParaRPr>
          </a:p>
        </p:txBody>
      </p:sp>
      <p:sp>
        <p:nvSpPr>
          <p:cNvPr id="57" name="Rectangle 56">
            <a:extLst>
              <a:ext uri="{FF2B5EF4-FFF2-40B4-BE49-F238E27FC236}">
                <a16:creationId xmlns:a16="http://schemas.microsoft.com/office/drawing/2014/main" id="{EC7556B4-104A-48B6-B5B7-49356452B1C1}"/>
              </a:ext>
            </a:extLst>
          </p:cNvPr>
          <p:cNvSpPr/>
          <p:nvPr/>
        </p:nvSpPr>
        <p:spPr>
          <a:xfrm>
            <a:off x="3240521" y="5074068"/>
            <a:ext cx="1441012" cy="830997"/>
          </a:xfrm>
          <a:prstGeom prst="rect">
            <a:avLst/>
          </a:prstGeom>
        </p:spPr>
        <p:txBody>
          <a:bodyPr wrap="square">
            <a:spAutoFit/>
          </a:bodyPr>
          <a:lstStyle/>
          <a:p>
            <a:pPr algn="ctr"/>
            <a:r>
              <a:rPr lang="en-GB" sz="1600" b="1" dirty="0">
                <a:solidFill>
                  <a:srgbClr val="AB0068"/>
                </a:solidFill>
                <a:latin typeface="Garamond" panose="02020404030301010803" pitchFamily="18" charset="0"/>
              </a:rPr>
              <a:t>Father </a:t>
            </a:r>
            <a:r>
              <a:rPr lang="en-GB" sz="1600" b="1" dirty="0" err="1">
                <a:solidFill>
                  <a:srgbClr val="AB0068"/>
                </a:solidFill>
                <a:latin typeface="Garamond" panose="02020404030301010803" pitchFamily="18" charset="0"/>
              </a:rPr>
              <a:t>Marceli</a:t>
            </a:r>
            <a:r>
              <a:rPr lang="en-GB" sz="1600" b="1" dirty="0">
                <a:solidFill>
                  <a:srgbClr val="AB0068"/>
                </a:solidFill>
                <a:latin typeface="Garamond" panose="02020404030301010803" pitchFamily="18" charset="0"/>
              </a:rPr>
              <a:t> </a:t>
            </a:r>
            <a:r>
              <a:rPr lang="en-GB" sz="1600" b="1" dirty="0" err="1">
                <a:solidFill>
                  <a:srgbClr val="AB0068"/>
                </a:solidFill>
                <a:latin typeface="Garamond" panose="02020404030301010803" pitchFamily="18" charset="0"/>
              </a:rPr>
              <a:t>Godlewski</a:t>
            </a:r>
            <a:r>
              <a:rPr lang="en-GB" sz="1600" dirty="0">
                <a:solidFill>
                  <a:srgbClr val="AB0068"/>
                </a:solidFill>
                <a:latin typeface="Garamond" panose="02020404030301010803" pitchFamily="18" charset="0"/>
              </a:rPr>
              <a:t> </a:t>
            </a:r>
          </a:p>
        </p:txBody>
      </p:sp>
      <p:sp>
        <p:nvSpPr>
          <p:cNvPr id="58" name="Rectangle 57">
            <a:extLst>
              <a:ext uri="{FF2B5EF4-FFF2-40B4-BE49-F238E27FC236}">
                <a16:creationId xmlns:a16="http://schemas.microsoft.com/office/drawing/2014/main" id="{0D7F929F-321C-4ECA-81D6-EBFFC4BB2949}"/>
              </a:ext>
            </a:extLst>
          </p:cNvPr>
          <p:cNvSpPr/>
          <p:nvPr/>
        </p:nvSpPr>
        <p:spPr>
          <a:xfrm>
            <a:off x="2319165" y="5068773"/>
            <a:ext cx="1223653" cy="830997"/>
          </a:xfrm>
          <a:prstGeom prst="rect">
            <a:avLst/>
          </a:prstGeom>
        </p:spPr>
        <p:txBody>
          <a:bodyPr wrap="square">
            <a:spAutoFit/>
          </a:bodyPr>
          <a:lstStyle/>
          <a:p>
            <a:pPr algn="ctr"/>
            <a:r>
              <a:rPr lang="en-GB" sz="1600" b="1" dirty="0" err="1">
                <a:solidFill>
                  <a:srgbClr val="AB0068"/>
                </a:solidFill>
                <a:latin typeface="Garamond" panose="02020404030301010803" pitchFamily="18" charset="0"/>
              </a:rPr>
              <a:t>Zofia</a:t>
            </a:r>
            <a:r>
              <a:rPr lang="en-GB" sz="1600" b="1" dirty="0">
                <a:solidFill>
                  <a:srgbClr val="AB0068"/>
                </a:solidFill>
                <a:latin typeface="Garamond" panose="02020404030301010803" pitchFamily="18" charset="0"/>
              </a:rPr>
              <a:t> </a:t>
            </a:r>
            <a:r>
              <a:rPr lang="en-GB" sz="1600" b="1" dirty="0" err="1">
                <a:solidFill>
                  <a:srgbClr val="AB0068"/>
                </a:solidFill>
                <a:latin typeface="Garamond" panose="02020404030301010803" pitchFamily="18" charset="0"/>
              </a:rPr>
              <a:t>Kossak-Szczucka</a:t>
            </a:r>
            <a:endParaRPr lang="en-GB" sz="1600" b="1" dirty="0">
              <a:solidFill>
                <a:srgbClr val="AB0068"/>
              </a:solidFill>
              <a:latin typeface="Garamond" panose="02020404030301010803" pitchFamily="18" charset="0"/>
            </a:endParaRPr>
          </a:p>
        </p:txBody>
      </p:sp>
      <p:sp>
        <p:nvSpPr>
          <p:cNvPr id="59" name="Rectangle 58">
            <a:extLst>
              <a:ext uri="{FF2B5EF4-FFF2-40B4-BE49-F238E27FC236}">
                <a16:creationId xmlns:a16="http://schemas.microsoft.com/office/drawing/2014/main" id="{6049EB8B-9E74-4769-AC90-2D9E50EC997C}"/>
              </a:ext>
            </a:extLst>
          </p:cNvPr>
          <p:cNvSpPr/>
          <p:nvPr/>
        </p:nvSpPr>
        <p:spPr>
          <a:xfrm>
            <a:off x="4358840" y="5076181"/>
            <a:ext cx="1373032" cy="830997"/>
          </a:xfrm>
          <a:prstGeom prst="rect">
            <a:avLst/>
          </a:prstGeom>
        </p:spPr>
        <p:txBody>
          <a:bodyPr wrap="square">
            <a:spAutoFit/>
          </a:bodyPr>
          <a:lstStyle/>
          <a:p>
            <a:pPr algn="ctr"/>
            <a:r>
              <a:rPr lang="en-GB" sz="1600" b="1" dirty="0">
                <a:solidFill>
                  <a:srgbClr val="AB0068"/>
                </a:solidFill>
                <a:latin typeface="Garamond" panose="02020404030301010803" pitchFamily="18" charset="0"/>
              </a:rPr>
              <a:t>Jan &amp; Antonina </a:t>
            </a:r>
            <a:r>
              <a:rPr lang="en-GB" sz="1600" b="1" dirty="0" err="1">
                <a:solidFill>
                  <a:srgbClr val="AB0068"/>
                </a:solidFill>
                <a:latin typeface="Garamond" panose="02020404030301010803" pitchFamily="18" charset="0"/>
              </a:rPr>
              <a:t>Zabinski</a:t>
            </a:r>
            <a:endParaRPr lang="en-GB" sz="14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p:txBody>
      </p:sp>
      <p:sp>
        <p:nvSpPr>
          <p:cNvPr id="60" name="Rectangle 59">
            <a:extLst>
              <a:ext uri="{FF2B5EF4-FFF2-40B4-BE49-F238E27FC236}">
                <a16:creationId xmlns:a16="http://schemas.microsoft.com/office/drawing/2014/main" id="{47B95357-A64E-4C35-8838-639BBAB1D84A}"/>
              </a:ext>
            </a:extLst>
          </p:cNvPr>
          <p:cNvSpPr/>
          <p:nvPr/>
        </p:nvSpPr>
        <p:spPr>
          <a:xfrm>
            <a:off x="7387975" y="747840"/>
            <a:ext cx="4510489" cy="6001643"/>
          </a:xfrm>
          <a:prstGeom prst="rect">
            <a:avLst/>
          </a:prstGeom>
        </p:spPr>
        <p:txBody>
          <a:bodyPr wrap="square">
            <a:spAutoFit/>
          </a:bodyPr>
          <a:lstStyle/>
          <a:p>
            <a:pPr algn="ctr"/>
            <a:r>
              <a:rPr lang="en-GB" sz="1600" b="1" dirty="0">
                <a:solidFill>
                  <a:srgbClr val="AB0068"/>
                </a:solidFill>
                <a:latin typeface="Garamond" panose="02020404030301010803" pitchFamily="18" charset="0"/>
              </a:rPr>
              <a:t>About half of the six million European Jews killed in the Holocaust were Polish. In 1939 a third of the capital city Warsaw, and 10% of the entire country was Jewish. By 1945 97% of Poland's Jews were dead.</a:t>
            </a:r>
          </a:p>
          <a:p>
            <a:pPr algn="ctr"/>
            <a:endParaRPr lang="en-GB" sz="1600" b="1" dirty="0">
              <a:solidFill>
                <a:srgbClr val="AB0068"/>
              </a:solidFill>
              <a:latin typeface="Garamond" panose="02020404030301010803" pitchFamily="18" charset="0"/>
            </a:endParaRPr>
          </a:p>
          <a:p>
            <a:pPr algn="ctr"/>
            <a:r>
              <a:rPr lang="en-GB" sz="1600" b="1" dirty="0">
                <a:solidFill>
                  <a:srgbClr val="AB0068"/>
                </a:solidFill>
                <a:latin typeface="Garamond" panose="02020404030301010803" pitchFamily="18" charset="0"/>
              </a:rPr>
              <a:t>These eleven examples of Polish resistance </a:t>
            </a:r>
            <a:r>
              <a:rPr lang="en-GB" sz="1600" b="1" i="1" dirty="0">
                <a:solidFill>
                  <a:srgbClr val="AB0068"/>
                </a:solidFill>
                <a:latin typeface="Garamond" panose="02020404030301010803" pitchFamily="18" charset="0"/>
              </a:rPr>
              <a:t>do not </a:t>
            </a:r>
            <a:r>
              <a:rPr lang="en-GB" sz="1600" b="1" dirty="0">
                <a:solidFill>
                  <a:srgbClr val="AB0068"/>
                </a:solidFill>
                <a:latin typeface="Garamond" panose="02020404030301010803" pitchFamily="18" charset="0"/>
              </a:rPr>
              <a:t>proport to give an overview of what happened in Poland during The Holocaust. They have been chosen to reflect the unimaginably difficult choices made by both Jews and non-Jews under German occupation – where every Jew was marked for death and all non-Jews who assisted their Jewish neighbours were subject to the same fate. </a:t>
            </a:r>
          </a:p>
          <a:p>
            <a:pPr algn="ctr"/>
            <a:endParaRPr lang="en-GB" sz="1600" b="1" dirty="0">
              <a:solidFill>
                <a:srgbClr val="AB0068"/>
              </a:solidFill>
              <a:latin typeface="Garamond" panose="02020404030301010803" pitchFamily="18" charset="0"/>
            </a:endParaRPr>
          </a:p>
          <a:p>
            <a:pPr algn="ctr"/>
            <a:r>
              <a:rPr lang="en-GB" sz="1600" b="1" dirty="0">
                <a:solidFill>
                  <a:srgbClr val="AB0068"/>
                </a:solidFill>
                <a:latin typeface="Garamond" panose="02020404030301010803" pitchFamily="18" charset="0"/>
              </a:rPr>
              <a:t>These individuals </a:t>
            </a:r>
            <a:r>
              <a:rPr lang="en-GB" sz="1600" b="1" i="1" dirty="0">
                <a:solidFill>
                  <a:srgbClr val="AB0068"/>
                </a:solidFill>
                <a:latin typeface="Garamond" panose="02020404030301010803" pitchFamily="18" charset="0"/>
              </a:rPr>
              <a:t>were not </a:t>
            </a:r>
            <a:r>
              <a:rPr lang="en-GB" sz="1600" b="1" dirty="0">
                <a:solidFill>
                  <a:srgbClr val="AB0068"/>
                </a:solidFill>
                <a:latin typeface="Garamond" panose="02020404030301010803" pitchFamily="18" charset="0"/>
              </a:rPr>
              <a:t>typical; they were exceptional, reflecting the relatively small proportion of the population who refused to be bystanders. But neither were they super-human. They would recoil from being labelled as heroes. They symbolise the power of the human spirit – their actions show that in even the darkest of times, good can shine through…</a:t>
            </a:r>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pic>
        <p:nvPicPr>
          <p:cNvPr id="47" name="Picture 46">
            <a:extLst>
              <a:ext uri="{FF2B5EF4-FFF2-40B4-BE49-F238E27FC236}">
                <a16:creationId xmlns:a16="http://schemas.microsoft.com/office/drawing/2014/main" id="{06395E64-821C-4A4D-9017-C4863C4ECE81}"/>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341558" y="5872914"/>
            <a:ext cx="2242341" cy="961158"/>
          </a:xfrm>
          <a:prstGeom prst="rect">
            <a:avLst/>
          </a:prstGeom>
        </p:spPr>
      </p:pic>
      <p:sp>
        <p:nvSpPr>
          <p:cNvPr id="50" name="Rectangle 49">
            <a:extLst>
              <a:ext uri="{FF2B5EF4-FFF2-40B4-BE49-F238E27FC236}">
                <a16:creationId xmlns:a16="http://schemas.microsoft.com/office/drawing/2014/main" id="{7BED9C3E-D6AC-42C0-938E-6AA31B618590}"/>
              </a:ext>
            </a:extLst>
          </p:cNvPr>
          <p:cNvSpPr/>
          <p:nvPr/>
        </p:nvSpPr>
        <p:spPr>
          <a:xfrm>
            <a:off x="1831452" y="6236902"/>
            <a:ext cx="1606685" cy="369332"/>
          </a:xfrm>
          <a:prstGeom prst="rect">
            <a:avLst/>
          </a:prstGeom>
        </p:spPr>
        <p:txBody>
          <a:bodyPr wrap="square">
            <a:spAutoFit/>
          </a:bodyPr>
          <a:lstStyle/>
          <a:p>
            <a:r>
              <a:rPr lang="en-GB" b="1" dirty="0">
                <a:solidFill>
                  <a:schemeClr val="bg1"/>
                </a:solidFill>
                <a:effectLst>
                  <a:outerShdw blurRad="38100" dist="38100" dir="2700000" algn="tl">
                    <a:srgbClr val="000000">
                      <a:alpha val="43137"/>
                    </a:srgbClr>
                  </a:outerShdw>
                </a:effectLst>
                <a:latin typeface="Garamond" panose="02020404030301010803" pitchFamily="18" charset="0"/>
                <a:ea typeface="Calibri" panose="020F0502020204030204" pitchFamily="34" charset="0"/>
                <a:cs typeface="Times New Roman" panose="02020603050405020304" pitchFamily="18" charset="0"/>
              </a:rPr>
              <a:t>Created by</a:t>
            </a:r>
            <a:endParaRPr lang="en-GB" dirty="0">
              <a:solidFill>
                <a:schemeClr val="bg1"/>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138532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6818062" y="358136"/>
            <a:ext cx="5336508"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07" y="707923"/>
            <a:ext cx="6997234" cy="4150286"/>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Group 1">
            <a:extLst>
              <a:ext uri="{FF2B5EF4-FFF2-40B4-BE49-F238E27FC236}">
                <a16:creationId xmlns:a16="http://schemas.microsoft.com/office/drawing/2014/main" id="{3024A8B3-B550-44EE-9079-30411289BFA5}"/>
              </a:ext>
            </a:extLst>
          </p:cNvPr>
          <p:cNvGrpSpPr/>
          <p:nvPr/>
        </p:nvGrpSpPr>
        <p:grpSpPr>
          <a:xfrm>
            <a:off x="362124" y="990437"/>
            <a:ext cx="6353915" cy="3336914"/>
            <a:chOff x="343420" y="1017725"/>
            <a:chExt cx="6353915" cy="3336914"/>
          </a:xfrm>
        </p:grpSpPr>
        <p:pic>
          <p:nvPicPr>
            <p:cNvPr id="23" name="Picture 22">
              <a:extLst>
                <a:ext uri="{FF2B5EF4-FFF2-40B4-BE49-F238E27FC236}">
                  <a16:creationId xmlns:a16="http://schemas.microsoft.com/office/drawing/2014/main" id="{985310DA-B607-4BDD-B7B0-AD0A9B497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583" y="1017725"/>
              <a:ext cx="1072636" cy="173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https://upload.wikimedia.org/wikipedia/commons/7/72/Janusz_Korczak.PNG">
              <a:extLst>
                <a:ext uri="{FF2B5EF4-FFF2-40B4-BE49-F238E27FC236}">
                  <a16:creationId xmlns:a16="http://schemas.microsoft.com/office/drawing/2014/main" id="{725771D8-B9BC-4C43-A68D-0A6DA00272A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43420" y="2929448"/>
              <a:ext cx="1090231" cy="1425191"/>
            </a:xfrm>
            <a:prstGeom prst="rect">
              <a:avLst/>
            </a:prstGeom>
            <a:noFill/>
            <a:ln>
              <a:noFill/>
            </a:ln>
          </p:spPr>
        </p:pic>
        <p:pic>
          <p:nvPicPr>
            <p:cNvPr id="28" name="Picture 27" descr="https://sprawiedliwi.org.pl/sites/default/files/styles/photo/public/obraz_1390.jpg?itok=ydJwyb-w">
              <a:extLst>
                <a:ext uri="{FF2B5EF4-FFF2-40B4-BE49-F238E27FC236}">
                  <a16:creationId xmlns:a16="http://schemas.microsoft.com/office/drawing/2014/main" id="{B3FA7A1A-D3D2-4A9A-B8A3-CBE3661F3A97}"/>
                </a:ext>
              </a:extLst>
            </p:cNvPr>
            <p:cNvPicPr/>
            <p:nvPr/>
          </p:nvPicPr>
          <p:blipFill rotWithShape="1">
            <a:blip r:embed="rId6" cstate="print">
              <a:extLst>
                <a:ext uri="{28A0092B-C50C-407E-A947-70E740481C1C}">
                  <a14:useLocalDpi xmlns:a14="http://schemas.microsoft.com/office/drawing/2010/main" val="0"/>
                </a:ext>
              </a:extLst>
            </a:blip>
            <a:srcRect l="14477" t="1" r="21879" b="1581"/>
            <a:stretch/>
          </p:blipFill>
          <p:spPr bwMode="auto">
            <a:xfrm>
              <a:off x="1556379" y="2808528"/>
              <a:ext cx="927541" cy="1546110"/>
            </a:xfrm>
            <a:prstGeom prst="rect">
              <a:avLst/>
            </a:prstGeom>
            <a:noFill/>
            <a:ln>
              <a:noFill/>
            </a:ln>
            <a:extLst>
              <a:ext uri="{53640926-AAD7-44D8-BBD7-CCE9431645EC}">
                <a14:shadowObscured xmlns:a14="http://schemas.microsoft.com/office/drawing/2010/main"/>
              </a:ext>
            </a:extLst>
          </p:spPr>
        </p:pic>
        <p:pic>
          <p:nvPicPr>
            <p:cNvPr id="30" name="Picture 29" descr="http://www.archives.jdc.org/wp-content/uploads/2017/02/emanuel-ringelblum.jpg">
              <a:extLst>
                <a:ext uri="{FF2B5EF4-FFF2-40B4-BE49-F238E27FC236}">
                  <a16:creationId xmlns:a16="http://schemas.microsoft.com/office/drawing/2014/main" id="{96BAB1E3-7160-4747-BBD2-829220E3BDF6}"/>
                </a:ext>
              </a:extLst>
            </p:cNvPr>
            <p:cNvPicPr/>
            <p:nvPr/>
          </p:nvPicPr>
          <p:blipFill rotWithShape="1">
            <a:blip r:embed="rId7">
              <a:extLst>
                <a:ext uri="{28A0092B-C50C-407E-A947-70E740481C1C}">
                  <a14:useLocalDpi xmlns:a14="http://schemas.microsoft.com/office/drawing/2010/main" val="0"/>
                </a:ext>
              </a:extLst>
            </a:blip>
            <a:srcRect l="15194" t="3928" r="32710" b="47631"/>
            <a:stretch/>
          </p:blipFill>
          <p:spPr bwMode="auto">
            <a:xfrm>
              <a:off x="2940127" y="1076352"/>
              <a:ext cx="1163402" cy="1728497"/>
            </a:xfrm>
            <a:prstGeom prst="rect">
              <a:avLst/>
            </a:prstGeom>
            <a:noFill/>
            <a:ln>
              <a:noFill/>
            </a:ln>
            <a:extLst>
              <a:ext uri="{53640926-AAD7-44D8-BBD7-CCE9431645EC}">
                <a14:shadowObscured xmlns:a14="http://schemas.microsoft.com/office/drawing/2010/main"/>
              </a:ext>
            </a:extLst>
          </p:spPr>
        </p:pic>
        <p:pic>
          <p:nvPicPr>
            <p:cNvPr id="31" name="Picture 30" descr="https://dirkdeklein.files.wordpress.com/2016/12/poland-holocaust-a-su_sham-2-930x1183.jpg?w=750">
              <a:extLst>
                <a:ext uri="{FF2B5EF4-FFF2-40B4-BE49-F238E27FC236}">
                  <a16:creationId xmlns:a16="http://schemas.microsoft.com/office/drawing/2014/main" id="{FCD9ACA9-D444-4C02-AE85-D2F5570BE894}"/>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17667" y="2856897"/>
              <a:ext cx="939822" cy="1492062"/>
            </a:xfrm>
            <a:prstGeom prst="rect">
              <a:avLst/>
            </a:prstGeom>
            <a:noFill/>
            <a:ln>
              <a:noFill/>
            </a:ln>
          </p:spPr>
        </p:pic>
        <p:pic>
          <p:nvPicPr>
            <p:cNvPr id="32" name="Picture 31" descr="http://www.nmketrzyn.pl/wp-content/uploads/2015/08/pilecki.jpg">
              <a:extLst>
                <a:ext uri="{FF2B5EF4-FFF2-40B4-BE49-F238E27FC236}">
                  <a16:creationId xmlns:a16="http://schemas.microsoft.com/office/drawing/2014/main" id="{85339EE4-675B-4569-A415-74A994CC8896}"/>
                </a:ext>
              </a:extLst>
            </p:cNvPr>
            <p:cNvPicPr/>
            <p:nvPr/>
          </p:nvPicPr>
          <p:blipFill rotWithShape="1">
            <a:blip r:embed="rId9" cstate="print">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l="11740" r="8124" b="25423"/>
            <a:stretch/>
          </p:blipFill>
          <p:spPr bwMode="auto">
            <a:xfrm>
              <a:off x="5547120" y="1103873"/>
              <a:ext cx="1148868" cy="1697861"/>
            </a:xfrm>
            <a:prstGeom prst="rect">
              <a:avLst/>
            </a:prstGeom>
            <a:noFill/>
            <a:ln>
              <a:noFill/>
            </a:ln>
            <a:extLst>
              <a:ext uri="{53640926-AAD7-44D8-BBD7-CCE9431645EC}">
                <a14:shadowObscured xmlns:a14="http://schemas.microsoft.com/office/drawing/2010/main"/>
              </a:ext>
            </a:extLst>
          </p:spPr>
        </p:pic>
        <p:pic>
          <p:nvPicPr>
            <p:cNvPr id="33" name="Picture 32" descr="Image result for warsaw ghetto uprising mordecai anielewicz">
              <a:extLst>
                <a:ext uri="{FF2B5EF4-FFF2-40B4-BE49-F238E27FC236}">
                  <a16:creationId xmlns:a16="http://schemas.microsoft.com/office/drawing/2014/main" id="{8505ACB8-D6F9-42CC-8C0E-EA9036FCD952}"/>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206899" y="1053625"/>
              <a:ext cx="1251634" cy="1649942"/>
            </a:xfrm>
            <a:prstGeom prst="rect">
              <a:avLst/>
            </a:prstGeom>
            <a:noFill/>
            <a:ln>
              <a:noFill/>
            </a:ln>
          </p:spPr>
        </p:pic>
        <p:pic>
          <p:nvPicPr>
            <p:cNvPr id="34" name="Picture 33" descr="https://i2.wp.com/bezkompleksow.com.pl/wp-content/uploads/2016/04/zofia-kossak.jpg">
              <a:extLst>
                <a:ext uri="{FF2B5EF4-FFF2-40B4-BE49-F238E27FC236}">
                  <a16:creationId xmlns:a16="http://schemas.microsoft.com/office/drawing/2014/main" id="{54215C79-3C17-410D-9D58-5333C273F034}"/>
                </a:ext>
              </a:extLst>
            </p:cNvPr>
            <p:cNvPicPr/>
            <p:nvPr/>
          </p:nvPicPr>
          <p:blipFill rotWithShape="1">
            <a:blip r:embed="rId12">
              <a:extLst>
                <a:ext uri="{28A0092B-C50C-407E-A947-70E740481C1C}">
                  <a14:useLocalDpi xmlns:a14="http://schemas.microsoft.com/office/drawing/2010/main" val="0"/>
                </a:ext>
              </a:extLst>
            </a:blip>
            <a:srcRect l="29156" r="15165" b="20371"/>
            <a:stretch/>
          </p:blipFill>
          <p:spPr bwMode="auto">
            <a:xfrm>
              <a:off x="2490686" y="2918295"/>
              <a:ext cx="940848" cy="1415814"/>
            </a:xfrm>
            <a:prstGeom prst="rect">
              <a:avLst/>
            </a:prstGeom>
            <a:noFill/>
            <a:ln>
              <a:noFill/>
            </a:ln>
            <a:extLst>
              <a:ext uri="{53640926-AAD7-44D8-BBD7-CCE9431645EC}">
                <a14:shadowObscured xmlns:a14="http://schemas.microsoft.com/office/drawing/2010/main"/>
              </a:ext>
            </a:extLst>
          </p:spPr>
        </p:pic>
        <p:pic>
          <p:nvPicPr>
            <p:cNvPr id="35" name="Picture 34" descr="http://prawy.pl/wp-content/uploads/2015/12/historia_marceligodlewski.jpg">
              <a:extLst>
                <a:ext uri="{FF2B5EF4-FFF2-40B4-BE49-F238E27FC236}">
                  <a16:creationId xmlns:a16="http://schemas.microsoft.com/office/drawing/2014/main" id="{3690CFE2-BC25-4B2C-8615-97B856F43866}"/>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508511" y="2799164"/>
              <a:ext cx="1065989" cy="1534946"/>
            </a:xfrm>
            <a:prstGeom prst="rect">
              <a:avLst/>
            </a:prstGeom>
            <a:noFill/>
            <a:ln>
              <a:noFill/>
            </a:ln>
          </p:spPr>
        </p:pic>
        <p:pic>
          <p:nvPicPr>
            <p:cNvPr id="1026" name="Picture 2" descr="Image result for JÃ³zef &amp; Wiktoria Ulma">
              <a:extLst>
                <a:ext uri="{FF2B5EF4-FFF2-40B4-BE49-F238E27FC236}">
                  <a16:creationId xmlns:a16="http://schemas.microsoft.com/office/drawing/2014/main" id="{91F7C438-F55A-41C4-93B8-A01130CA9D36}"/>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970" t="10003" r="25156" b="35094"/>
            <a:stretch/>
          </p:blipFill>
          <p:spPr bwMode="auto">
            <a:xfrm>
              <a:off x="5561830" y="2827201"/>
              <a:ext cx="1135505" cy="1521759"/>
            </a:xfrm>
            <a:prstGeom prst="rect">
              <a:avLst/>
            </a:prstGeom>
            <a:noFill/>
            <a:extLst>
              <a:ext uri="{909E8E84-426E-40DD-AFC4-6F175D3DCCD1}">
                <a14:hiddenFill xmlns:a14="http://schemas.microsoft.com/office/drawing/2010/main">
                  <a:solidFill>
                    <a:srgbClr val="FFFFFF"/>
                  </a:solidFill>
                </a14:hiddenFill>
              </a:ext>
            </a:extLst>
          </p:spPr>
        </p:pic>
      </p:grpSp>
      <p:pic>
        <p:nvPicPr>
          <p:cNvPr id="26" name="Picture 2" descr="Image result for Maximilian Kolbe">
            <a:extLst>
              <a:ext uri="{FF2B5EF4-FFF2-40B4-BE49-F238E27FC236}">
                <a16:creationId xmlns:a16="http://schemas.microsoft.com/office/drawing/2014/main" id="{CAA13BDE-3B62-48B6-B0C5-3924D1A0F300}"/>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572652" y="1044828"/>
            <a:ext cx="1332353" cy="1715909"/>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a:extLst>
              <a:ext uri="{FF2B5EF4-FFF2-40B4-BE49-F238E27FC236}">
                <a16:creationId xmlns:a16="http://schemas.microsoft.com/office/drawing/2014/main" id="{8E75D776-37E6-4314-BABC-A3D2AB978B11}"/>
              </a:ext>
            </a:extLst>
          </p:cNvPr>
          <p:cNvSpPr/>
          <p:nvPr/>
        </p:nvSpPr>
        <p:spPr>
          <a:xfrm>
            <a:off x="2905005" y="1000587"/>
            <a:ext cx="1225205" cy="1758631"/>
          </a:xfrm>
          <a:prstGeom prst="rect">
            <a:avLst/>
          </a:prstGeom>
          <a:noFill/>
          <a:ln w="107950">
            <a:solidFill>
              <a:srgbClr val="64BE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B587F924-CC6F-47CD-A8FE-D089AF672E59}"/>
              </a:ext>
            </a:extLst>
          </p:cNvPr>
          <p:cNvSpPr/>
          <p:nvPr/>
        </p:nvSpPr>
        <p:spPr>
          <a:xfrm>
            <a:off x="571130" y="-57362"/>
            <a:ext cx="10691431"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STORIES OF POLISH RESISTANCE</a:t>
            </a:r>
          </a:p>
        </p:txBody>
      </p:sp>
      <p:sp>
        <p:nvSpPr>
          <p:cNvPr id="47" name="Rectangle 46">
            <a:extLst>
              <a:ext uri="{FF2B5EF4-FFF2-40B4-BE49-F238E27FC236}">
                <a16:creationId xmlns:a16="http://schemas.microsoft.com/office/drawing/2014/main" id="{B0EACBD9-52E4-4DAE-B66F-2EF1143094E6}"/>
              </a:ext>
            </a:extLst>
          </p:cNvPr>
          <p:cNvSpPr/>
          <p:nvPr/>
        </p:nvSpPr>
        <p:spPr>
          <a:xfrm>
            <a:off x="7099857" y="783688"/>
            <a:ext cx="4898468" cy="5755422"/>
          </a:xfrm>
          <a:prstGeom prst="rect">
            <a:avLst/>
          </a:prstGeom>
        </p:spPr>
        <p:txBody>
          <a:bodyPr wrap="square">
            <a:spAutoFit/>
          </a:bodyPr>
          <a:lstStyle/>
          <a:p>
            <a:pPr algn="ctr"/>
            <a:r>
              <a:rPr lang="en-GB" sz="3200" b="1" dirty="0">
                <a:solidFill>
                  <a:srgbClr val="AB0068"/>
                </a:solidFill>
                <a:latin typeface="Garamond" panose="02020404030301010803" pitchFamily="18" charset="0"/>
              </a:rPr>
              <a:t>Irena Sendler </a:t>
            </a:r>
          </a:p>
          <a:p>
            <a:pPr algn="ctr"/>
            <a:r>
              <a:rPr lang="en-GB" sz="3200" b="1" dirty="0">
                <a:solidFill>
                  <a:srgbClr val="AB0068"/>
                </a:solidFill>
                <a:latin typeface="Garamond" panose="02020404030301010803" pitchFamily="18" charset="0"/>
              </a:rPr>
              <a:t>Maximilian Kolbe </a:t>
            </a:r>
          </a:p>
          <a:p>
            <a:pPr algn="ctr"/>
            <a:r>
              <a:rPr lang="en-GB" sz="3200" b="1" dirty="0">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Emanuel </a:t>
            </a:r>
            <a:r>
              <a:rPr lang="en-GB" sz="3200" b="1" dirty="0" err="1">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rPr>
              <a:t>Ringelblum</a:t>
            </a:r>
            <a:endParaRPr lang="en-GB" sz="3200" b="1" dirty="0">
              <a:ln w="10160">
                <a:solidFill>
                  <a:schemeClr val="bg1"/>
                </a:solidFill>
                <a:prstDash val="solid"/>
              </a:ln>
              <a:solidFill>
                <a:srgbClr val="64BEBD"/>
              </a:solidFill>
              <a:effectLst>
                <a:outerShdw blurRad="38100" dist="22860" dir="5400000" algn="tl" rotWithShape="0">
                  <a:srgbClr val="000000">
                    <a:alpha val="30000"/>
                  </a:srgbClr>
                </a:outerShdw>
              </a:effectLst>
              <a:latin typeface="Garamond" panose="02020404030301010803" pitchFamily="18" charset="0"/>
            </a:endParaRPr>
          </a:p>
          <a:p>
            <a:pPr algn="ctr"/>
            <a:r>
              <a:rPr lang="en-GB" sz="3200" b="1" dirty="0">
                <a:solidFill>
                  <a:srgbClr val="AB0068"/>
                </a:solidFill>
                <a:latin typeface="Garamond" panose="02020404030301010803" pitchFamily="18" charset="0"/>
              </a:rPr>
              <a:t>Mordechai </a:t>
            </a:r>
            <a:r>
              <a:rPr lang="en-GB" sz="3200" b="1" dirty="0" err="1">
                <a:solidFill>
                  <a:srgbClr val="AB0068"/>
                </a:solidFill>
                <a:latin typeface="Garamond" panose="02020404030301010803" pitchFamily="18" charset="0"/>
              </a:rPr>
              <a:t>Anielewicz</a:t>
            </a:r>
            <a:endParaRPr lang="en-GB" sz="3200"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Witold </a:t>
            </a:r>
            <a:r>
              <a:rPr lang="en-GB" sz="3200" b="1" dirty="0" err="1">
                <a:solidFill>
                  <a:srgbClr val="AB0068"/>
                </a:solidFill>
                <a:latin typeface="Garamond" panose="02020404030301010803" pitchFamily="18" charset="0"/>
              </a:rPr>
              <a:t>Pilecki</a:t>
            </a:r>
            <a:r>
              <a:rPr lang="en-GB" sz="3200" b="1" dirty="0">
                <a:solidFill>
                  <a:srgbClr val="AB0068"/>
                </a:solidFill>
                <a:latin typeface="Garamond" panose="02020404030301010803" pitchFamily="18" charset="0"/>
              </a:rPr>
              <a:t> </a:t>
            </a:r>
          </a:p>
          <a:p>
            <a:pPr algn="ctr"/>
            <a:r>
              <a:rPr lang="en-GB" sz="3200" b="1" dirty="0" err="1">
                <a:solidFill>
                  <a:srgbClr val="AB0068"/>
                </a:solidFill>
                <a:latin typeface="Garamond" panose="02020404030301010803" pitchFamily="18" charset="0"/>
              </a:rPr>
              <a:t>Janusz</a:t>
            </a:r>
            <a:r>
              <a:rPr lang="en-GB" sz="3200" b="1" dirty="0">
                <a:solidFill>
                  <a:srgbClr val="AB0068"/>
                </a:solidFill>
                <a:latin typeface="Garamond" panose="02020404030301010803" pitchFamily="18" charset="0"/>
              </a:rPr>
              <a:t> Korczak </a:t>
            </a:r>
            <a:endParaRPr lang="en-GB" sz="28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a:p>
            <a:pPr algn="ctr"/>
            <a:r>
              <a:rPr lang="en-GB" sz="3200" b="1" dirty="0">
                <a:solidFill>
                  <a:srgbClr val="AB0068"/>
                </a:solidFill>
                <a:latin typeface="Garamond" panose="02020404030301010803" pitchFamily="18" charset="0"/>
              </a:rPr>
              <a:t>Jan </a:t>
            </a:r>
            <a:r>
              <a:rPr lang="en-GB" sz="3200" b="1" dirty="0" err="1">
                <a:solidFill>
                  <a:srgbClr val="AB0068"/>
                </a:solidFill>
                <a:latin typeface="Garamond" panose="02020404030301010803" pitchFamily="18" charset="0"/>
              </a:rPr>
              <a:t>Karski</a:t>
            </a:r>
            <a:endParaRPr lang="en-GB" sz="3200" b="1" dirty="0">
              <a:solidFill>
                <a:srgbClr val="AB0068"/>
              </a:solidFill>
              <a:latin typeface="Garamond" panose="02020404030301010803" pitchFamily="18" charset="0"/>
            </a:endParaRPr>
          </a:p>
          <a:p>
            <a:pPr algn="ctr"/>
            <a:r>
              <a:rPr lang="en-GB" sz="3200" b="1" dirty="0" err="1">
                <a:solidFill>
                  <a:srgbClr val="AB0068"/>
                </a:solidFill>
                <a:latin typeface="Garamond" panose="02020404030301010803" pitchFamily="18" charset="0"/>
              </a:rPr>
              <a:t>Zofia</a:t>
            </a:r>
            <a:r>
              <a:rPr lang="en-GB" sz="3200" b="1" dirty="0">
                <a:solidFill>
                  <a:srgbClr val="AB0068"/>
                </a:solidFill>
                <a:latin typeface="Garamond" panose="02020404030301010803" pitchFamily="18" charset="0"/>
              </a:rPr>
              <a:t> </a:t>
            </a:r>
            <a:r>
              <a:rPr lang="en-GB" sz="3200" b="1" dirty="0" err="1">
                <a:solidFill>
                  <a:srgbClr val="AB0068"/>
                </a:solidFill>
                <a:latin typeface="Garamond" panose="02020404030301010803" pitchFamily="18" charset="0"/>
              </a:rPr>
              <a:t>Kossak-Szczucka</a:t>
            </a:r>
            <a:endParaRPr lang="en-GB" sz="3200" b="1" dirty="0">
              <a:solidFill>
                <a:srgbClr val="AB0068"/>
              </a:solidFill>
              <a:latin typeface="Garamond" panose="02020404030301010803" pitchFamily="18" charset="0"/>
            </a:endParaRPr>
          </a:p>
          <a:p>
            <a:pPr algn="ctr"/>
            <a:r>
              <a:rPr lang="en-GB" sz="3200" b="1" dirty="0">
                <a:solidFill>
                  <a:srgbClr val="AB0068"/>
                </a:solidFill>
                <a:latin typeface="Garamond" panose="02020404030301010803" pitchFamily="18" charset="0"/>
              </a:rPr>
              <a:t>Father </a:t>
            </a:r>
            <a:r>
              <a:rPr lang="en-GB" sz="3200" b="1" dirty="0" err="1">
                <a:solidFill>
                  <a:srgbClr val="AB0068"/>
                </a:solidFill>
                <a:latin typeface="Garamond" panose="02020404030301010803" pitchFamily="18" charset="0"/>
              </a:rPr>
              <a:t>Marceli</a:t>
            </a:r>
            <a:r>
              <a:rPr lang="en-GB" sz="3200" b="1" dirty="0">
                <a:solidFill>
                  <a:srgbClr val="AB0068"/>
                </a:solidFill>
                <a:latin typeface="Garamond" panose="02020404030301010803" pitchFamily="18" charset="0"/>
              </a:rPr>
              <a:t> </a:t>
            </a:r>
            <a:r>
              <a:rPr lang="en-GB" sz="3200" b="1" dirty="0" err="1">
                <a:solidFill>
                  <a:srgbClr val="AB0068"/>
                </a:solidFill>
                <a:latin typeface="Garamond" panose="02020404030301010803" pitchFamily="18" charset="0"/>
              </a:rPr>
              <a:t>Godlewski</a:t>
            </a:r>
            <a:r>
              <a:rPr lang="en-GB" sz="3200" dirty="0">
                <a:solidFill>
                  <a:srgbClr val="AB0068"/>
                </a:solidFill>
                <a:latin typeface="Garamond" panose="02020404030301010803" pitchFamily="18" charset="0"/>
              </a:rPr>
              <a:t> </a:t>
            </a:r>
          </a:p>
          <a:p>
            <a:pPr algn="ctr"/>
            <a:r>
              <a:rPr lang="en-GB" sz="3200" b="1" dirty="0">
                <a:solidFill>
                  <a:srgbClr val="AB0068"/>
                </a:solidFill>
                <a:latin typeface="Garamond" panose="02020404030301010803" pitchFamily="18" charset="0"/>
              </a:rPr>
              <a:t>Jan and Antonina </a:t>
            </a:r>
            <a:r>
              <a:rPr lang="en-GB" sz="3200" b="1" dirty="0" err="1">
                <a:solidFill>
                  <a:srgbClr val="AB0068"/>
                </a:solidFill>
                <a:latin typeface="Garamond" panose="02020404030301010803" pitchFamily="18" charset="0"/>
              </a:rPr>
              <a:t>Zabinski</a:t>
            </a:r>
            <a:endParaRPr lang="en-GB" sz="2800" b="1" dirty="0">
              <a:solidFill>
                <a:srgbClr val="AB0068"/>
              </a:solidFill>
              <a:latin typeface="Garamond" panose="02020404030301010803" pitchFamily="18" charset="0"/>
              <a:ea typeface="Calibri" panose="020F0502020204030204" pitchFamily="34" charset="0"/>
              <a:cs typeface="Times New Roman" panose="02020603050405020304" pitchFamily="18" charset="0"/>
            </a:endParaRPr>
          </a:p>
          <a:p>
            <a:pPr algn="ctr"/>
            <a:r>
              <a:rPr lang="en-US" sz="3200" b="1" dirty="0">
                <a:solidFill>
                  <a:srgbClr val="AB0068"/>
                </a:solidFill>
                <a:latin typeface="Garamond" panose="02020404030301010803" pitchFamily="18" charset="0"/>
              </a:rPr>
              <a:t>Józef &amp; </a:t>
            </a:r>
            <a:r>
              <a:rPr lang="en-US" sz="3200" b="1" dirty="0" err="1">
                <a:solidFill>
                  <a:srgbClr val="AB0068"/>
                </a:solidFill>
                <a:latin typeface="Garamond" panose="02020404030301010803" pitchFamily="18" charset="0"/>
              </a:rPr>
              <a:t>Wiktoria</a:t>
            </a:r>
            <a:r>
              <a:rPr lang="en-US" sz="3200" b="1" dirty="0">
                <a:solidFill>
                  <a:srgbClr val="AB0068"/>
                </a:solidFill>
                <a:latin typeface="Garamond" panose="02020404030301010803" pitchFamily="18" charset="0"/>
              </a:rPr>
              <a:t> </a:t>
            </a:r>
            <a:r>
              <a:rPr lang="en-US" sz="3200" b="1" dirty="0" err="1">
                <a:solidFill>
                  <a:srgbClr val="AB0068"/>
                </a:solidFill>
                <a:latin typeface="Garamond" panose="02020404030301010803" pitchFamily="18" charset="0"/>
              </a:rPr>
              <a:t>Ulma</a:t>
            </a:r>
            <a:endParaRPr lang="en-GB" sz="3200" b="1" dirty="0">
              <a:solidFill>
                <a:srgbClr val="AB0068"/>
              </a:solidFill>
              <a:latin typeface="Garamond" panose="02020404030301010803" pitchFamily="18" charset="0"/>
            </a:endParaRPr>
          </a:p>
          <a:p>
            <a:endParaRPr lang="en-GB" sz="1600" b="1" dirty="0">
              <a:solidFill>
                <a:srgbClr val="BE4A8C"/>
              </a:solidFill>
              <a:latin typeface="Garamond" panose="02020404030301010803" pitchFamily="18" charset="0"/>
              <a:ea typeface="Calibri" panose="020F0502020204030204" pitchFamily="34" charset="0"/>
              <a:cs typeface="Times New Roman" panose="02020603050405020304" pitchFamily="18" charset="0"/>
            </a:endParaRPr>
          </a:p>
        </p:txBody>
      </p:sp>
      <p:pic>
        <p:nvPicPr>
          <p:cNvPr id="27" name="Picture 26">
            <a:extLst>
              <a:ext uri="{FF2B5EF4-FFF2-40B4-BE49-F238E27FC236}">
                <a16:creationId xmlns:a16="http://schemas.microsoft.com/office/drawing/2014/main" id="{67D3A2DC-B089-4CA6-9B85-6D025D37B426}"/>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234896" y="5294885"/>
            <a:ext cx="2242341" cy="961158"/>
          </a:xfrm>
          <a:prstGeom prst="rect">
            <a:avLst/>
          </a:prstGeom>
        </p:spPr>
      </p:pic>
      <p:sp>
        <p:nvSpPr>
          <p:cNvPr id="36" name="Rectangle 35">
            <a:extLst>
              <a:ext uri="{FF2B5EF4-FFF2-40B4-BE49-F238E27FC236}">
                <a16:creationId xmlns:a16="http://schemas.microsoft.com/office/drawing/2014/main" id="{A67E4780-9724-4396-AEA2-EAE476E59DF1}"/>
              </a:ext>
            </a:extLst>
          </p:cNvPr>
          <p:cNvSpPr/>
          <p:nvPr/>
        </p:nvSpPr>
        <p:spPr>
          <a:xfrm>
            <a:off x="1724790" y="5658873"/>
            <a:ext cx="1606685" cy="369332"/>
          </a:xfrm>
          <a:prstGeom prst="rect">
            <a:avLst/>
          </a:prstGeom>
        </p:spPr>
        <p:txBody>
          <a:bodyPr wrap="square">
            <a:spAutoFit/>
          </a:bodyPr>
          <a:lstStyle/>
          <a:p>
            <a:r>
              <a:rPr lang="en-GB" b="1" dirty="0">
                <a:solidFill>
                  <a:schemeClr val="bg1"/>
                </a:solidFill>
                <a:effectLst>
                  <a:outerShdw blurRad="38100" dist="38100" dir="2700000" algn="tl">
                    <a:srgbClr val="000000">
                      <a:alpha val="43137"/>
                    </a:srgbClr>
                  </a:outerShdw>
                </a:effectLst>
                <a:latin typeface="Garamond" panose="02020404030301010803" pitchFamily="18" charset="0"/>
                <a:ea typeface="Calibri" panose="020F0502020204030204" pitchFamily="34" charset="0"/>
                <a:cs typeface="Times New Roman" panose="02020603050405020304" pitchFamily="18" charset="0"/>
              </a:rPr>
              <a:t>Created by</a:t>
            </a:r>
            <a:endParaRPr lang="en-GB" dirty="0">
              <a:solidFill>
                <a:schemeClr val="bg1"/>
              </a:solidFill>
              <a:effectLst>
                <a:outerShdw blurRad="38100" dist="38100" dir="2700000" algn="tl">
                  <a:srgbClr val="000000">
                    <a:alpha val="43137"/>
                  </a:srgbClr>
                </a:outerShdw>
              </a:effectLst>
              <a:latin typeface="Garamond" panose="02020404030301010803" pitchFamily="18" charset="0"/>
            </a:endParaRPr>
          </a:p>
        </p:txBody>
      </p:sp>
    </p:spTree>
    <p:extLst>
      <p:ext uri="{BB962C8B-B14F-4D97-AF65-F5344CB8AC3E}">
        <p14:creationId xmlns:p14="http://schemas.microsoft.com/office/powerpoint/2010/main" val="11212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9" y="790987"/>
            <a:ext cx="12061244" cy="5891618"/>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61DEB93B-8059-44F1-B026-95F1472EB967}"/>
              </a:ext>
            </a:extLst>
          </p:cNvPr>
          <p:cNvSpPr/>
          <p:nvPr/>
        </p:nvSpPr>
        <p:spPr>
          <a:xfrm>
            <a:off x="-272538" y="-30742"/>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EMANUEL RINGELBLUM 1900 - 1944</a:t>
            </a:r>
          </a:p>
        </p:txBody>
      </p:sp>
      <p:pic>
        <p:nvPicPr>
          <p:cNvPr id="9" name="Picture 2" descr="http://www.holocaustresearchproject.org/holoprelude/images/Emanuel%20Ringelblum%20with%20his%20son.jpg">
            <a:extLst>
              <a:ext uri="{FF2B5EF4-FFF2-40B4-BE49-F238E27FC236}">
                <a16:creationId xmlns:a16="http://schemas.microsoft.com/office/drawing/2014/main" id="{37254AA3-2ED9-427A-BE0C-9D51461C9E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357" y="1263888"/>
            <a:ext cx="2291686" cy="311923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99D935EA-6596-4ACD-92E1-2E1DB3717366}"/>
              </a:ext>
            </a:extLst>
          </p:cNvPr>
          <p:cNvPicPr/>
          <p:nvPr/>
        </p:nvPicPr>
        <p:blipFill>
          <a:blip r:embed="rId5">
            <a:extLst>
              <a:ext uri="{28A0092B-C50C-407E-A947-70E740481C1C}">
                <a14:useLocalDpi xmlns:a14="http://schemas.microsoft.com/office/drawing/2010/main" val="0"/>
              </a:ext>
            </a:extLst>
          </a:blip>
          <a:stretch>
            <a:fillRect/>
          </a:stretch>
        </p:blipFill>
        <p:spPr>
          <a:xfrm>
            <a:off x="8451338" y="1716166"/>
            <a:ext cx="2985224" cy="1951078"/>
          </a:xfrm>
          <a:prstGeom prst="rect">
            <a:avLst/>
          </a:prstGeom>
        </p:spPr>
      </p:pic>
      <p:sp>
        <p:nvSpPr>
          <p:cNvPr id="8" name="Rectangle 7">
            <a:extLst>
              <a:ext uri="{FF2B5EF4-FFF2-40B4-BE49-F238E27FC236}">
                <a16:creationId xmlns:a16="http://schemas.microsoft.com/office/drawing/2014/main" id="{AC81AF0B-3AF1-4640-AC1E-1E5A978D74A0}"/>
              </a:ext>
            </a:extLst>
          </p:cNvPr>
          <p:cNvSpPr/>
          <p:nvPr/>
        </p:nvSpPr>
        <p:spPr>
          <a:xfrm>
            <a:off x="3130312" y="1155963"/>
            <a:ext cx="5048488" cy="3693319"/>
          </a:xfrm>
          <a:prstGeom prst="rect">
            <a:avLst/>
          </a:prstGeom>
        </p:spPr>
        <p:txBody>
          <a:bodyPr wrap="square">
            <a:spAutoFit/>
          </a:bodyPr>
          <a:lstStyle/>
          <a:p>
            <a:pPr algn="just"/>
            <a:r>
              <a:rPr lang="en-GB" dirty="0">
                <a:latin typeface="Garamond" panose="02020404030301010803" pitchFamily="18" charset="0"/>
              </a:rPr>
              <a:t>Emanuel </a:t>
            </a:r>
            <a:r>
              <a:rPr lang="en-GB" dirty="0" err="1">
                <a:latin typeface="Garamond" panose="02020404030301010803" pitchFamily="18" charset="0"/>
              </a:rPr>
              <a:t>Ringelblum</a:t>
            </a:r>
            <a:r>
              <a:rPr lang="en-GB" dirty="0">
                <a:latin typeface="Garamond" panose="02020404030301010803" pitchFamily="18" charset="0"/>
              </a:rPr>
              <a:t> was born in </a:t>
            </a:r>
            <a:r>
              <a:rPr lang="en-GB" dirty="0" err="1">
                <a:latin typeface="Garamond" panose="02020404030301010803" pitchFamily="18" charset="0"/>
              </a:rPr>
              <a:t>Buczacz</a:t>
            </a:r>
            <a:r>
              <a:rPr lang="en-GB" dirty="0">
                <a:latin typeface="Garamond" panose="02020404030301010803" pitchFamily="18" charset="0"/>
              </a:rPr>
              <a:t>, Poland (now Ukraine) in 1900 and studied history at the University of Warsaw.  In November 1938 he went to the border town of </a:t>
            </a:r>
            <a:r>
              <a:rPr lang="en-GB" dirty="0" err="1">
                <a:latin typeface="Garamond" panose="02020404030301010803" pitchFamily="18" charset="0"/>
              </a:rPr>
              <a:t>Zbaszyn</a:t>
            </a:r>
            <a:r>
              <a:rPr lang="en-GB" dirty="0">
                <a:latin typeface="Garamond" panose="02020404030301010803" pitchFamily="18" charset="0"/>
              </a:rPr>
              <a:t>, where 6,000 Jewish refugees from Germany, with Polish nationality, were being held. He spent five weeks caring for these destitute people, who had been expelled by Germany but whose entry into Poland was being blocked by the Polish Government, and his experiences had a great impact. Consequently, after the Germans invaded Poland, he set up welfare programmes and soup kitchens for his fellow impoverished Jews who had been forced to into the Warsaw Ghetto.</a:t>
            </a:r>
          </a:p>
        </p:txBody>
      </p:sp>
      <p:sp>
        <p:nvSpPr>
          <p:cNvPr id="11" name="Rectangle 10">
            <a:extLst>
              <a:ext uri="{FF2B5EF4-FFF2-40B4-BE49-F238E27FC236}">
                <a16:creationId xmlns:a16="http://schemas.microsoft.com/office/drawing/2014/main" id="{22B9194B-E4B8-49CA-AAF2-C6C58E4EA509}"/>
              </a:ext>
            </a:extLst>
          </p:cNvPr>
          <p:cNvSpPr/>
          <p:nvPr/>
        </p:nvSpPr>
        <p:spPr>
          <a:xfrm>
            <a:off x="817757" y="4433624"/>
            <a:ext cx="2199437" cy="276999"/>
          </a:xfrm>
          <a:prstGeom prst="rect">
            <a:avLst/>
          </a:prstGeom>
        </p:spPr>
        <p:txBody>
          <a:bodyPr wrap="square">
            <a:spAutoFit/>
          </a:bodyPr>
          <a:lstStyle/>
          <a:p>
            <a:r>
              <a:rPr lang="en-GB" sz="1200" i="1" dirty="0">
                <a:latin typeface="Garamond" panose="02020404030301010803" pitchFamily="18" charset="0"/>
              </a:rPr>
              <a:t>Emanuel </a:t>
            </a:r>
            <a:r>
              <a:rPr lang="en-GB" sz="1200" i="1" dirty="0" err="1">
                <a:latin typeface="Garamond" panose="02020404030301010803" pitchFamily="18" charset="0"/>
              </a:rPr>
              <a:t>Ringelblum</a:t>
            </a:r>
            <a:r>
              <a:rPr lang="en-GB" sz="1200" i="1" dirty="0">
                <a:latin typeface="Garamond" panose="02020404030301010803" pitchFamily="18" charset="0"/>
              </a:rPr>
              <a:t> and his son Uri</a:t>
            </a:r>
          </a:p>
        </p:txBody>
      </p:sp>
      <p:sp>
        <p:nvSpPr>
          <p:cNvPr id="2" name="Rectangle 1">
            <a:extLst>
              <a:ext uri="{FF2B5EF4-FFF2-40B4-BE49-F238E27FC236}">
                <a16:creationId xmlns:a16="http://schemas.microsoft.com/office/drawing/2014/main" id="{55E8479B-B584-4CAB-B431-4C3A7E3CC3DE}"/>
              </a:ext>
            </a:extLst>
          </p:cNvPr>
          <p:cNvSpPr/>
          <p:nvPr/>
        </p:nvSpPr>
        <p:spPr>
          <a:xfrm>
            <a:off x="8681113" y="3736796"/>
            <a:ext cx="2619180" cy="646331"/>
          </a:xfrm>
          <a:prstGeom prst="rect">
            <a:avLst/>
          </a:prstGeom>
        </p:spPr>
        <p:txBody>
          <a:bodyPr wrap="square">
            <a:spAutoFit/>
          </a:bodyPr>
          <a:lstStyle/>
          <a:p>
            <a:pPr algn="ctr"/>
            <a:r>
              <a:rPr lang="en-GB" sz="1200" i="1" dirty="0">
                <a:latin typeface="Garamond" panose="02020404030301010803" pitchFamily="18" charset="0"/>
              </a:rPr>
              <a:t>Polish Jews, expelled from Germany but denied entry into Poland, being held at the border town of </a:t>
            </a:r>
            <a:r>
              <a:rPr lang="en-GB" sz="1200" i="1" dirty="0" err="1">
                <a:latin typeface="Garamond" panose="02020404030301010803" pitchFamily="18" charset="0"/>
              </a:rPr>
              <a:t>Zbaszyn</a:t>
            </a:r>
            <a:r>
              <a:rPr lang="en-GB" sz="1200" i="1" dirty="0">
                <a:latin typeface="Garamond" panose="02020404030301010803" pitchFamily="18" charset="0"/>
              </a:rPr>
              <a:t> in dreadful conditions</a:t>
            </a:r>
            <a:endParaRPr lang="en-GB" sz="1200" i="1" dirty="0"/>
          </a:p>
        </p:txBody>
      </p:sp>
      <p:sp>
        <p:nvSpPr>
          <p:cNvPr id="13" name="Rectangle 12">
            <a:extLst>
              <a:ext uri="{FF2B5EF4-FFF2-40B4-BE49-F238E27FC236}">
                <a16:creationId xmlns:a16="http://schemas.microsoft.com/office/drawing/2014/main" id="{BEF97A3E-DB80-49BE-A37E-776BCA5C0D50}"/>
              </a:ext>
            </a:extLst>
          </p:cNvPr>
          <p:cNvSpPr/>
          <p:nvPr/>
        </p:nvSpPr>
        <p:spPr>
          <a:xfrm>
            <a:off x="794606" y="4849727"/>
            <a:ext cx="10723478" cy="1477328"/>
          </a:xfrm>
          <a:prstGeom prst="rect">
            <a:avLst/>
          </a:prstGeom>
        </p:spPr>
        <p:txBody>
          <a:bodyPr wrap="square">
            <a:spAutoFit/>
          </a:bodyPr>
          <a:lstStyle/>
          <a:p>
            <a:pPr algn="just">
              <a:spcAft>
                <a:spcPts val="2250"/>
              </a:spcAft>
            </a:pPr>
            <a:r>
              <a:rPr lang="en-GB" dirty="0">
                <a:latin typeface="Garamond" panose="02020404030301010803" pitchFamily="18" charset="0"/>
                <a:ea typeface="Times New Roman" panose="02020603050405020304" pitchFamily="18" charset="0"/>
                <a:cs typeface="Arial" panose="020B0604020202020204" pitchFamily="34" charset="0"/>
              </a:rPr>
              <a:t>In 1939 he started to keep a detailed diary and also encouraged others to gather as much information of day-to-day life under German occupation possible, to create an account of events from the perspective of the victims of the Nazis. This had to be a secretive activity, as any recording of German crimes was strictly forbidden by the oppressors. The group were code-named “the </a:t>
            </a:r>
            <a:r>
              <a:rPr lang="en-GB" dirty="0" err="1">
                <a:latin typeface="Garamond" panose="02020404030301010803" pitchFamily="18" charset="0"/>
                <a:ea typeface="Times New Roman" panose="02020603050405020304" pitchFamily="18" charset="0"/>
                <a:cs typeface="Arial" panose="020B0604020202020204" pitchFamily="34" charset="0"/>
              </a:rPr>
              <a:t>Oneg</a:t>
            </a:r>
            <a:r>
              <a:rPr lang="en-GB" dirty="0">
                <a:latin typeface="Garamond" panose="02020404030301010803" pitchFamily="18" charset="0"/>
                <a:ea typeface="Times New Roman" panose="02020603050405020304" pitchFamily="18" charset="0"/>
                <a:cs typeface="Arial" panose="020B0604020202020204" pitchFamily="34" charset="0"/>
              </a:rPr>
              <a:t> Shabbat” (The Joy of the Sabbath) as its members met in secret on Saturday afternoons to collate the reports and testimonies they had collected from Jews who had come to the ghetto.</a:t>
            </a:r>
            <a:endParaRPr lang="en-GB" sz="1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42116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74" y="723719"/>
            <a:ext cx="12243262" cy="6002037"/>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D4F3651D-CA76-4848-80E1-D9BA8555EDAB}"/>
              </a:ext>
            </a:extLst>
          </p:cNvPr>
          <p:cNvPicPr/>
          <p:nvPr/>
        </p:nvPicPr>
        <p:blipFill rotWithShape="1">
          <a:blip r:embed="rId4">
            <a:extLst>
              <a:ext uri="{28A0092B-C50C-407E-A947-70E740481C1C}">
                <a14:useLocalDpi xmlns:a14="http://schemas.microsoft.com/office/drawing/2010/main" val="0"/>
              </a:ext>
            </a:extLst>
          </a:blip>
          <a:srcRect r="53443"/>
          <a:stretch/>
        </p:blipFill>
        <p:spPr>
          <a:xfrm>
            <a:off x="598478" y="1189831"/>
            <a:ext cx="2579502" cy="3303075"/>
          </a:xfrm>
          <a:prstGeom prst="rect">
            <a:avLst/>
          </a:prstGeom>
        </p:spPr>
      </p:pic>
      <p:sp>
        <p:nvSpPr>
          <p:cNvPr id="14" name="Rectangle 13">
            <a:extLst>
              <a:ext uri="{FF2B5EF4-FFF2-40B4-BE49-F238E27FC236}">
                <a16:creationId xmlns:a16="http://schemas.microsoft.com/office/drawing/2014/main" id="{CE15525B-088F-4707-98AB-7DFF72D3969D}"/>
              </a:ext>
            </a:extLst>
          </p:cNvPr>
          <p:cNvSpPr/>
          <p:nvPr/>
        </p:nvSpPr>
        <p:spPr>
          <a:xfrm>
            <a:off x="-272538" y="-30742"/>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EMANUEL RINGELBLUM 1900 - 1944</a:t>
            </a:r>
          </a:p>
        </p:txBody>
      </p:sp>
      <p:sp>
        <p:nvSpPr>
          <p:cNvPr id="18" name="Rectangle 17">
            <a:extLst>
              <a:ext uri="{FF2B5EF4-FFF2-40B4-BE49-F238E27FC236}">
                <a16:creationId xmlns:a16="http://schemas.microsoft.com/office/drawing/2014/main" id="{7C194DCB-5690-4661-A52C-67BBF03E1F82}"/>
              </a:ext>
            </a:extLst>
          </p:cNvPr>
          <p:cNvSpPr/>
          <p:nvPr/>
        </p:nvSpPr>
        <p:spPr>
          <a:xfrm>
            <a:off x="396319" y="4518716"/>
            <a:ext cx="2962388" cy="461665"/>
          </a:xfrm>
          <a:prstGeom prst="rect">
            <a:avLst/>
          </a:prstGeom>
        </p:spPr>
        <p:txBody>
          <a:bodyPr wrap="square">
            <a:spAutoFit/>
          </a:bodyPr>
          <a:lstStyle/>
          <a:p>
            <a:pPr algn="ctr"/>
            <a:r>
              <a:rPr lang="en-GB" sz="1200" i="1" dirty="0" err="1">
                <a:latin typeface="Garamond" panose="02020404030301010803" pitchFamily="18" charset="0"/>
              </a:rPr>
              <a:t>Ringelblum</a:t>
            </a:r>
            <a:r>
              <a:rPr lang="en-GB" sz="1200" i="1" dirty="0">
                <a:latin typeface="Garamond" panose="02020404030301010803" pitchFamily="18" charset="0"/>
              </a:rPr>
              <a:t> with Rachel Auerbach (right) who became an important contributor to the </a:t>
            </a:r>
            <a:r>
              <a:rPr lang="en-GB" sz="1200" i="1" dirty="0" err="1">
                <a:latin typeface="Garamond" panose="02020404030301010803" pitchFamily="18" charset="0"/>
              </a:rPr>
              <a:t>Oneg</a:t>
            </a:r>
            <a:r>
              <a:rPr lang="en-GB" sz="1200" i="1" dirty="0">
                <a:latin typeface="Garamond" panose="02020404030301010803" pitchFamily="18" charset="0"/>
              </a:rPr>
              <a:t> Shabbat Archive </a:t>
            </a:r>
            <a:endParaRPr lang="en-GB" sz="1200" i="1" dirty="0"/>
          </a:p>
        </p:txBody>
      </p:sp>
      <p:sp>
        <p:nvSpPr>
          <p:cNvPr id="4" name="Rectangle 3">
            <a:extLst>
              <a:ext uri="{FF2B5EF4-FFF2-40B4-BE49-F238E27FC236}">
                <a16:creationId xmlns:a16="http://schemas.microsoft.com/office/drawing/2014/main" id="{E24DDEED-F575-4B67-8671-E0A119F773B4}"/>
              </a:ext>
            </a:extLst>
          </p:cNvPr>
          <p:cNvSpPr/>
          <p:nvPr/>
        </p:nvSpPr>
        <p:spPr>
          <a:xfrm>
            <a:off x="3450345" y="1267266"/>
            <a:ext cx="8148131" cy="2585323"/>
          </a:xfrm>
          <a:prstGeom prst="rect">
            <a:avLst/>
          </a:prstGeom>
        </p:spPr>
        <p:txBody>
          <a:bodyPr wrap="square">
            <a:spAutoFit/>
          </a:bodyPr>
          <a:lstStyle/>
          <a:p>
            <a:pPr algn="ctr">
              <a:spcAft>
                <a:spcPts val="2250"/>
              </a:spcAft>
            </a:pPr>
            <a:r>
              <a:rPr lang="en-GB" dirty="0" err="1">
                <a:latin typeface="Garamond" panose="02020404030301010803" pitchFamily="18" charset="0"/>
                <a:ea typeface="Times New Roman" panose="02020603050405020304" pitchFamily="18" charset="0"/>
                <a:cs typeface="Arial" panose="020B0604020202020204" pitchFamily="34" charset="0"/>
              </a:rPr>
              <a:t>Ringelblum</a:t>
            </a:r>
            <a:r>
              <a:rPr lang="en-GB" dirty="0">
                <a:latin typeface="Garamond" panose="02020404030301010803" pitchFamily="18" charset="0"/>
                <a:ea typeface="Times New Roman" panose="02020603050405020304" pitchFamily="18" charset="0"/>
                <a:cs typeface="Arial" panose="020B0604020202020204" pitchFamily="34" charset="0"/>
              </a:rPr>
              <a:t> and his co-conspirators knew that what was happening to the Jews was unprecedented and were determined to record a complete description of the time and place for future historians. They collected data and wrote articles about towns, villages, the ghetto, and the resistance movement. They also documented the deportation and extermination of Polish Jewry. Near the end of the ghetto's existence, the information the group had collected about the mistreatment of Jews was passed on to the Polish underground, which in turn smuggled it out of the country. This led to a radio broadcast by the BBC, helping to expose the Nazis' atrocities to the wider world – although a plea for the Allies to intervene to prevent the genocide went unheeded…</a:t>
            </a:r>
            <a:endParaRPr lang="en-GB" sz="1400" dirty="0">
              <a:effectLst/>
              <a:latin typeface="Times New Roman" panose="02020603050405020304" pitchFamily="18" charset="0"/>
              <a:ea typeface="Times New Roman" panose="02020603050405020304" pitchFamily="18" charset="0"/>
            </a:endParaRPr>
          </a:p>
        </p:txBody>
      </p:sp>
      <p:sp>
        <p:nvSpPr>
          <p:cNvPr id="5" name="Rectangle 4">
            <a:extLst>
              <a:ext uri="{FF2B5EF4-FFF2-40B4-BE49-F238E27FC236}">
                <a16:creationId xmlns:a16="http://schemas.microsoft.com/office/drawing/2014/main" id="{32B619F4-969F-477D-B4A6-5155E089ED72}"/>
              </a:ext>
            </a:extLst>
          </p:cNvPr>
          <p:cNvSpPr/>
          <p:nvPr/>
        </p:nvSpPr>
        <p:spPr>
          <a:xfrm>
            <a:off x="3716948" y="4667906"/>
            <a:ext cx="4292136" cy="1200329"/>
          </a:xfrm>
          <a:prstGeom prst="rect">
            <a:avLst/>
          </a:prstGeom>
        </p:spPr>
        <p:txBody>
          <a:bodyPr wrap="square">
            <a:spAutoFit/>
          </a:bodyPr>
          <a:lstStyle/>
          <a:p>
            <a:pPr algn="ctr">
              <a:spcAft>
                <a:spcPts val="2250"/>
              </a:spcAft>
            </a:pPr>
            <a:r>
              <a:rPr lang="en-GB" dirty="0">
                <a:latin typeface="Garamond" panose="02020404030301010803" pitchFamily="18" charset="0"/>
                <a:ea typeface="Times New Roman" panose="02020603050405020304" pitchFamily="18" charset="0"/>
                <a:cs typeface="Arial" panose="020B0604020202020204" pitchFamily="34" charset="0"/>
              </a:rPr>
              <a:t>As Ghetto conditions became more desperate it was decided to secure the materials by burying them in the cellar of an apartment in metal milk cans and boxes (right).  </a:t>
            </a:r>
            <a:endParaRPr lang="en-GB" sz="1400" dirty="0">
              <a:effectLst/>
              <a:latin typeface="Times New Roman" panose="02020603050405020304" pitchFamily="18" charset="0"/>
              <a:ea typeface="Times New Roman" panose="02020603050405020304" pitchFamily="18" charset="0"/>
            </a:endParaRPr>
          </a:p>
        </p:txBody>
      </p:sp>
      <p:pic>
        <p:nvPicPr>
          <p:cNvPr id="22" name="Picture 21">
            <a:extLst>
              <a:ext uri="{FF2B5EF4-FFF2-40B4-BE49-F238E27FC236}">
                <a16:creationId xmlns:a16="http://schemas.microsoft.com/office/drawing/2014/main" id="{B68D6774-B62E-498B-AD59-D54E0FAEA275}"/>
              </a:ext>
            </a:extLst>
          </p:cNvPr>
          <p:cNvPicPr/>
          <p:nvPr/>
        </p:nvPicPr>
        <p:blipFill>
          <a:blip r:embed="rId5">
            <a:extLst>
              <a:ext uri="{28A0092B-C50C-407E-A947-70E740481C1C}">
                <a14:useLocalDpi xmlns:a14="http://schemas.microsoft.com/office/drawing/2010/main" val="0"/>
              </a:ext>
            </a:extLst>
          </a:blip>
          <a:stretch>
            <a:fillRect/>
          </a:stretch>
        </p:blipFill>
        <p:spPr>
          <a:xfrm>
            <a:off x="8145353" y="4219285"/>
            <a:ext cx="3458885" cy="2097572"/>
          </a:xfrm>
          <a:prstGeom prst="rect">
            <a:avLst/>
          </a:prstGeom>
        </p:spPr>
      </p:pic>
    </p:spTree>
    <p:extLst>
      <p:ext uri="{BB962C8B-B14F-4D97-AF65-F5344CB8AC3E}">
        <p14:creationId xmlns:p14="http://schemas.microsoft.com/office/powerpoint/2010/main" val="1337290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613" y="743601"/>
            <a:ext cx="12416981" cy="5900480"/>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1E8DB7B1-C206-44B5-B542-8A166944F61E}"/>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361259" y="1679332"/>
            <a:ext cx="1727734" cy="2365611"/>
          </a:xfrm>
          <a:prstGeom prst="rect">
            <a:avLst/>
          </a:prstGeom>
        </p:spPr>
      </p:pic>
      <p:pic>
        <p:nvPicPr>
          <p:cNvPr id="14" name="Picture 13">
            <a:extLst>
              <a:ext uri="{FF2B5EF4-FFF2-40B4-BE49-F238E27FC236}">
                <a16:creationId xmlns:a16="http://schemas.microsoft.com/office/drawing/2014/main" id="{1720D42D-0B92-45BF-977C-185CDC79EC48}"/>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337414" y="4076425"/>
            <a:ext cx="1358663" cy="1911182"/>
          </a:xfrm>
          <a:prstGeom prst="rect">
            <a:avLst/>
          </a:prstGeom>
        </p:spPr>
      </p:pic>
      <p:pic>
        <p:nvPicPr>
          <p:cNvPr id="16" name="Picture 15">
            <a:extLst>
              <a:ext uri="{FF2B5EF4-FFF2-40B4-BE49-F238E27FC236}">
                <a16:creationId xmlns:a16="http://schemas.microsoft.com/office/drawing/2014/main" id="{E612910A-A946-4B23-88C1-82A40C48FCFB}"/>
              </a:ext>
            </a:extLst>
          </p:cNvPr>
          <p:cNvPicPr/>
          <p:nvPr/>
        </p:nvPicPr>
        <p:blipFill>
          <a:blip r:embed="rId6">
            <a:extLst>
              <a:ext uri="{28A0092B-C50C-407E-A947-70E740481C1C}">
                <a14:useLocalDpi xmlns:a14="http://schemas.microsoft.com/office/drawing/2010/main" val="0"/>
              </a:ext>
            </a:extLst>
          </a:blip>
          <a:stretch>
            <a:fillRect/>
          </a:stretch>
        </p:blipFill>
        <p:spPr>
          <a:xfrm>
            <a:off x="3784752" y="1667823"/>
            <a:ext cx="1468752" cy="2377120"/>
          </a:xfrm>
          <a:prstGeom prst="rect">
            <a:avLst/>
          </a:prstGeom>
        </p:spPr>
      </p:pic>
      <p:pic>
        <p:nvPicPr>
          <p:cNvPr id="18" name="Picture 17">
            <a:extLst>
              <a:ext uri="{FF2B5EF4-FFF2-40B4-BE49-F238E27FC236}">
                <a16:creationId xmlns:a16="http://schemas.microsoft.com/office/drawing/2014/main" id="{7622FD58-9571-48E3-B034-7DEFCA08CDC0}"/>
              </a:ext>
            </a:extLst>
          </p:cNvPr>
          <p:cNvPicPr/>
          <p:nvPr/>
        </p:nvPicPr>
        <p:blipFill rotWithShape="1">
          <a:blip r:embed="rId7" cstate="print">
            <a:extLst>
              <a:ext uri="{28A0092B-C50C-407E-A947-70E740481C1C}">
                <a14:useLocalDpi xmlns:a14="http://schemas.microsoft.com/office/drawing/2010/main" val="0"/>
              </a:ext>
            </a:extLst>
          </a:blip>
          <a:srcRect t="21048"/>
          <a:stretch/>
        </p:blipFill>
        <p:spPr>
          <a:xfrm>
            <a:off x="336899" y="1679333"/>
            <a:ext cx="1445963" cy="2177912"/>
          </a:xfrm>
          <a:prstGeom prst="rect">
            <a:avLst/>
          </a:prstGeom>
        </p:spPr>
      </p:pic>
      <p:pic>
        <p:nvPicPr>
          <p:cNvPr id="22" name="Picture 21">
            <a:extLst>
              <a:ext uri="{FF2B5EF4-FFF2-40B4-BE49-F238E27FC236}">
                <a16:creationId xmlns:a16="http://schemas.microsoft.com/office/drawing/2014/main" id="{E4326B43-B010-49E3-8DE6-B48E929673DF}"/>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1971555" y="1679332"/>
            <a:ext cx="1580855" cy="4304749"/>
          </a:xfrm>
          <a:prstGeom prst="rect">
            <a:avLst/>
          </a:prstGeom>
        </p:spPr>
      </p:pic>
      <p:pic>
        <p:nvPicPr>
          <p:cNvPr id="23" name="Picture 22">
            <a:extLst>
              <a:ext uri="{FF2B5EF4-FFF2-40B4-BE49-F238E27FC236}">
                <a16:creationId xmlns:a16="http://schemas.microsoft.com/office/drawing/2014/main" id="{BE51A390-300B-4B13-8C69-7D40C6C4625D}"/>
              </a:ext>
            </a:extLst>
          </p:cNvPr>
          <p:cNvPicPr/>
          <p:nvPr/>
        </p:nvPicPr>
        <p:blipFill>
          <a:blip r:embed="rId9" cstate="print">
            <a:extLst>
              <a:ext uri="{28A0092B-C50C-407E-A947-70E740481C1C}">
                <a14:useLocalDpi xmlns:a14="http://schemas.microsoft.com/office/drawing/2010/main" val="0"/>
              </a:ext>
            </a:extLst>
          </a:blip>
          <a:stretch>
            <a:fillRect/>
          </a:stretch>
        </p:blipFill>
        <p:spPr>
          <a:xfrm>
            <a:off x="3682697" y="4193822"/>
            <a:ext cx="3406296" cy="1736198"/>
          </a:xfrm>
          <a:prstGeom prst="rect">
            <a:avLst/>
          </a:prstGeom>
        </p:spPr>
      </p:pic>
      <p:sp>
        <p:nvSpPr>
          <p:cNvPr id="2" name="TextBox 1">
            <a:extLst>
              <a:ext uri="{FF2B5EF4-FFF2-40B4-BE49-F238E27FC236}">
                <a16:creationId xmlns:a16="http://schemas.microsoft.com/office/drawing/2014/main" id="{234BA48B-A99C-4762-B323-2206535BCC55}"/>
              </a:ext>
            </a:extLst>
          </p:cNvPr>
          <p:cNvSpPr txBox="1"/>
          <p:nvPr/>
        </p:nvSpPr>
        <p:spPr>
          <a:xfrm>
            <a:off x="360560" y="1696411"/>
            <a:ext cx="354990" cy="369332"/>
          </a:xfrm>
          <a:prstGeom prst="rect">
            <a:avLst/>
          </a:prstGeom>
          <a:solidFill>
            <a:schemeClr val="bg1"/>
          </a:solidFill>
        </p:spPr>
        <p:txBody>
          <a:bodyPr wrap="square" rtlCol="0">
            <a:spAutoFit/>
          </a:bodyPr>
          <a:lstStyle/>
          <a:p>
            <a:r>
              <a:rPr lang="en-GB" dirty="0"/>
              <a:t>1</a:t>
            </a:r>
          </a:p>
        </p:txBody>
      </p:sp>
      <p:sp>
        <p:nvSpPr>
          <p:cNvPr id="24" name="TextBox 23">
            <a:extLst>
              <a:ext uri="{FF2B5EF4-FFF2-40B4-BE49-F238E27FC236}">
                <a16:creationId xmlns:a16="http://schemas.microsoft.com/office/drawing/2014/main" id="{CFE4E45E-779B-44CE-A664-F14D3AF81DDC}"/>
              </a:ext>
            </a:extLst>
          </p:cNvPr>
          <p:cNvSpPr txBox="1"/>
          <p:nvPr/>
        </p:nvSpPr>
        <p:spPr>
          <a:xfrm>
            <a:off x="315281" y="4085386"/>
            <a:ext cx="300262" cy="379689"/>
          </a:xfrm>
          <a:prstGeom prst="rect">
            <a:avLst/>
          </a:prstGeom>
          <a:solidFill>
            <a:schemeClr val="bg1"/>
          </a:solidFill>
        </p:spPr>
        <p:txBody>
          <a:bodyPr wrap="square" rtlCol="0">
            <a:spAutoFit/>
          </a:bodyPr>
          <a:lstStyle/>
          <a:p>
            <a:r>
              <a:rPr lang="en-GB" dirty="0"/>
              <a:t>2</a:t>
            </a:r>
          </a:p>
        </p:txBody>
      </p:sp>
      <p:sp>
        <p:nvSpPr>
          <p:cNvPr id="25" name="TextBox 24">
            <a:extLst>
              <a:ext uri="{FF2B5EF4-FFF2-40B4-BE49-F238E27FC236}">
                <a16:creationId xmlns:a16="http://schemas.microsoft.com/office/drawing/2014/main" id="{DE4D4772-C86E-4615-BBDC-66D54C96AA51}"/>
              </a:ext>
            </a:extLst>
          </p:cNvPr>
          <p:cNvSpPr txBox="1"/>
          <p:nvPr/>
        </p:nvSpPr>
        <p:spPr>
          <a:xfrm>
            <a:off x="1951448" y="1667823"/>
            <a:ext cx="289147" cy="377916"/>
          </a:xfrm>
          <a:prstGeom prst="rect">
            <a:avLst/>
          </a:prstGeom>
          <a:solidFill>
            <a:schemeClr val="bg1"/>
          </a:solidFill>
        </p:spPr>
        <p:txBody>
          <a:bodyPr wrap="square" rtlCol="0">
            <a:spAutoFit/>
          </a:bodyPr>
          <a:lstStyle/>
          <a:p>
            <a:r>
              <a:rPr lang="en-GB" dirty="0"/>
              <a:t>3</a:t>
            </a:r>
          </a:p>
        </p:txBody>
      </p:sp>
      <p:sp>
        <p:nvSpPr>
          <p:cNvPr id="26" name="TextBox 25">
            <a:extLst>
              <a:ext uri="{FF2B5EF4-FFF2-40B4-BE49-F238E27FC236}">
                <a16:creationId xmlns:a16="http://schemas.microsoft.com/office/drawing/2014/main" id="{4F41F9B9-BD7A-4D7B-B853-A9C8C5C9E13A}"/>
              </a:ext>
            </a:extLst>
          </p:cNvPr>
          <p:cNvSpPr txBox="1"/>
          <p:nvPr/>
        </p:nvSpPr>
        <p:spPr>
          <a:xfrm>
            <a:off x="3792741" y="1696411"/>
            <a:ext cx="354990" cy="369332"/>
          </a:xfrm>
          <a:prstGeom prst="rect">
            <a:avLst/>
          </a:prstGeom>
          <a:solidFill>
            <a:schemeClr val="bg1"/>
          </a:solidFill>
        </p:spPr>
        <p:txBody>
          <a:bodyPr wrap="square" rtlCol="0">
            <a:spAutoFit/>
          </a:bodyPr>
          <a:lstStyle/>
          <a:p>
            <a:r>
              <a:rPr lang="en-GB" dirty="0"/>
              <a:t>4</a:t>
            </a:r>
          </a:p>
        </p:txBody>
      </p:sp>
      <p:sp>
        <p:nvSpPr>
          <p:cNvPr id="27" name="TextBox 26">
            <a:extLst>
              <a:ext uri="{FF2B5EF4-FFF2-40B4-BE49-F238E27FC236}">
                <a16:creationId xmlns:a16="http://schemas.microsoft.com/office/drawing/2014/main" id="{5C0BBF99-014F-4122-8178-AE49F280072A}"/>
              </a:ext>
            </a:extLst>
          </p:cNvPr>
          <p:cNvSpPr txBox="1"/>
          <p:nvPr/>
        </p:nvSpPr>
        <p:spPr>
          <a:xfrm>
            <a:off x="3673468" y="4156321"/>
            <a:ext cx="354990" cy="369332"/>
          </a:xfrm>
          <a:prstGeom prst="rect">
            <a:avLst/>
          </a:prstGeom>
          <a:solidFill>
            <a:schemeClr val="bg1"/>
          </a:solidFill>
        </p:spPr>
        <p:txBody>
          <a:bodyPr wrap="square" rtlCol="0">
            <a:spAutoFit/>
          </a:bodyPr>
          <a:lstStyle/>
          <a:p>
            <a:r>
              <a:rPr lang="en-GB" dirty="0"/>
              <a:t>5</a:t>
            </a:r>
          </a:p>
        </p:txBody>
      </p:sp>
      <p:sp>
        <p:nvSpPr>
          <p:cNvPr id="28" name="TextBox 27">
            <a:extLst>
              <a:ext uri="{FF2B5EF4-FFF2-40B4-BE49-F238E27FC236}">
                <a16:creationId xmlns:a16="http://schemas.microsoft.com/office/drawing/2014/main" id="{DEA31D1A-FF11-4FD2-8DAC-E19D62A764E8}"/>
              </a:ext>
            </a:extLst>
          </p:cNvPr>
          <p:cNvSpPr txBox="1"/>
          <p:nvPr/>
        </p:nvSpPr>
        <p:spPr>
          <a:xfrm>
            <a:off x="5367334" y="1696411"/>
            <a:ext cx="354990" cy="369332"/>
          </a:xfrm>
          <a:prstGeom prst="rect">
            <a:avLst/>
          </a:prstGeom>
          <a:solidFill>
            <a:schemeClr val="bg1"/>
          </a:solidFill>
        </p:spPr>
        <p:txBody>
          <a:bodyPr wrap="square" rtlCol="0">
            <a:spAutoFit/>
          </a:bodyPr>
          <a:lstStyle/>
          <a:p>
            <a:r>
              <a:rPr lang="en-GB" dirty="0"/>
              <a:t>6</a:t>
            </a:r>
          </a:p>
        </p:txBody>
      </p:sp>
      <p:sp>
        <p:nvSpPr>
          <p:cNvPr id="37" name="TextBox 36">
            <a:extLst>
              <a:ext uri="{FF2B5EF4-FFF2-40B4-BE49-F238E27FC236}">
                <a16:creationId xmlns:a16="http://schemas.microsoft.com/office/drawing/2014/main" id="{2CC8C627-8DF5-45E6-9DB8-72D41003972E}"/>
              </a:ext>
            </a:extLst>
          </p:cNvPr>
          <p:cNvSpPr txBox="1"/>
          <p:nvPr/>
        </p:nvSpPr>
        <p:spPr>
          <a:xfrm>
            <a:off x="7275489" y="1695165"/>
            <a:ext cx="354990" cy="369332"/>
          </a:xfrm>
          <a:prstGeom prst="rect">
            <a:avLst/>
          </a:prstGeom>
          <a:solidFill>
            <a:schemeClr val="bg1"/>
          </a:solidFill>
        </p:spPr>
        <p:txBody>
          <a:bodyPr wrap="square" rtlCol="0">
            <a:spAutoFit/>
          </a:bodyPr>
          <a:lstStyle/>
          <a:p>
            <a:r>
              <a:rPr lang="en-GB" dirty="0"/>
              <a:t>1</a:t>
            </a:r>
          </a:p>
        </p:txBody>
      </p:sp>
      <p:sp>
        <p:nvSpPr>
          <p:cNvPr id="38" name="TextBox 37">
            <a:extLst>
              <a:ext uri="{FF2B5EF4-FFF2-40B4-BE49-F238E27FC236}">
                <a16:creationId xmlns:a16="http://schemas.microsoft.com/office/drawing/2014/main" id="{87134DE7-6899-49E2-A118-F9D8A64C14F4}"/>
              </a:ext>
            </a:extLst>
          </p:cNvPr>
          <p:cNvSpPr txBox="1"/>
          <p:nvPr/>
        </p:nvSpPr>
        <p:spPr>
          <a:xfrm>
            <a:off x="7330217" y="2388600"/>
            <a:ext cx="300262" cy="379689"/>
          </a:xfrm>
          <a:prstGeom prst="rect">
            <a:avLst/>
          </a:prstGeom>
          <a:solidFill>
            <a:schemeClr val="bg1"/>
          </a:solidFill>
        </p:spPr>
        <p:txBody>
          <a:bodyPr wrap="square" rtlCol="0">
            <a:spAutoFit/>
          </a:bodyPr>
          <a:lstStyle/>
          <a:p>
            <a:r>
              <a:rPr lang="en-GB" dirty="0"/>
              <a:t>2</a:t>
            </a:r>
          </a:p>
        </p:txBody>
      </p:sp>
      <p:sp>
        <p:nvSpPr>
          <p:cNvPr id="39" name="TextBox 38">
            <a:extLst>
              <a:ext uri="{FF2B5EF4-FFF2-40B4-BE49-F238E27FC236}">
                <a16:creationId xmlns:a16="http://schemas.microsoft.com/office/drawing/2014/main" id="{C20C0395-FCE8-422D-A0E7-B2C6D06F7D9B}"/>
              </a:ext>
            </a:extLst>
          </p:cNvPr>
          <p:cNvSpPr txBox="1"/>
          <p:nvPr/>
        </p:nvSpPr>
        <p:spPr>
          <a:xfrm>
            <a:off x="7320117" y="3086959"/>
            <a:ext cx="354990" cy="369332"/>
          </a:xfrm>
          <a:prstGeom prst="rect">
            <a:avLst/>
          </a:prstGeom>
          <a:solidFill>
            <a:schemeClr val="bg1"/>
          </a:solidFill>
        </p:spPr>
        <p:txBody>
          <a:bodyPr wrap="square" rtlCol="0">
            <a:spAutoFit/>
          </a:bodyPr>
          <a:lstStyle/>
          <a:p>
            <a:r>
              <a:rPr lang="en-GB" dirty="0"/>
              <a:t>3</a:t>
            </a:r>
          </a:p>
        </p:txBody>
      </p:sp>
      <p:sp>
        <p:nvSpPr>
          <p:cNvPr id="40" name="TextBox 39">
            <a:extLst>
              <a:ext uri="{FF2B5EF4-FFF2-40B4-BE49-F238E27FC236}">
                <a16:creationId xmlns:a16="http://schemas.microsoft.com/office/drawing/2014/main" id="{2DB54762-1CA4-4572-ABF9-C5230E60CB51}"/>
              </a:ext>
            </a:extLst>
          </p:cNvPr>
          <p:cNvSpPr txBox="1"/>
          <p:nvPr/>
        </p:nvSpPr>
        <p:spPr>
          <a:xfrm>
            <a:off x="7293929" y="3813123"/>
            <a:ext cx="354990" cy="369332"/>
          </a:xfrm>
          <a:prstGeom prst="rect">
            <a:avLst/>
          </a:prstGeom>
          <a:solidFill>
            <a:schemeClr val="bg1"/>
          </a:solidFill>
        </p:spPr>
        <p:txBody>
          <a:bodyPr wrap="square" rtlCol="0">
            <a:spAutoFit/>
          </a:bodyPr>
          <a:lstStyle/>
          <a:p>
            <a:r>
              <a:rPr lang="en-GB" dirty="0"/>
              <a:t>4</a:t>
            </a:r>
          </a:p>
        </p:txBody>
      </p:sp>
      <p:sp>
        <p:nvSpPr>
          <p:cNvPr id="41" name="TextBox 40">
            <a:extLst>
              <a:ext uri="{FF2B5EF4-FFF2-40B4-BE49-F238E27FC236}">
                <a16:creationId xmlns:a16="http://schemas.microsoft.com/office/drawing/2014/main" id="{EAEC5E6F-F425-4BF0-9485-EE10BD18703A}"/>
              </a:ext>
            </a:extLst>
          </p:cNvPr>
          <p:cNvSpPr txBox="1"/>
          <p:nvPr/>
        </p:nvSpPr>
        <p:spPr>
          <a:xfrm>
            <a:off x="7320912" y="4549300"/>
            <a:ext cx="354990" cy="369332"/>
          </a:xfrm>
          <a:prstGeom prst="rect">
            <a:avLst/>
          </a:prstGeom>
          <a:solidFill>
            <a:schemeClr val="bg1"/>
          </a:solidFill>
        </p:spPr>
        <p:txBody>
          <a:bodyPr wrap="square" rtlCol="0">
            <a:spAutoFit/>
          </a:bodyPr>
          <a:lstStyle/>
          <a:p>
            <a:r>
              <a:rPr lang="en-GB" dirty="0"/>
              <a:t>5</a:t>
            </a:r>
          </a:p>
        </p:txBody>
      </p:sp>
      <p:sp>
        <p:nvSpPr>
          <p:cNvPr id="42" name="TextBox 41">
            <a:extLst>
              <a:ext uri="{FF2B5EF4-FFF2-40B4-BE49-F238E27FC236}">
                <a16:creationId xmlns:a16="http://schemas.microsoft.com/office/drawing/2014/main" id="{6F3F146E-150B-42F3-B8FD-5A06D5046871}"/>
              </a:ext>
            </a:extLst>
          </p:cNvPr>
          <p:cNvSpPr txBox="1"/>
          <p:nvPr/>
        </p:nvSpPr>
        <p:spPr>
          <a:xfrm>
            <a:off x="7320912" y="5222142"/>
            <a:ext cx="354990" cy="369332"/>
          </a:xfrm>
          <a:prstGeom prst="rect">
            <a:avLst/>
          </a:prstGeom>
          <a:solidFill>
            <a:schemeClr val="bg1"/>
          </a:solidFill>
        </p:spPr>
        <p:txBody>
          <a:bodyPr wrap="square" rtlCol="0">
            <a:spAutoFit/>
          </a:bodyPr>
          <a:lstStyle/>
          <a:p>
            <a:r>
              <a:rPr lang="en-GB" dirty="0"/>
              <a:t>6</a:t>
            </a:r>
          </a:p>
        </p:txBody>
      </p:sp>
      <p:sp>
        <p:nvSpPr>
          <p:cNvPr id="30" name="Rectangle 29">
            <a:extLst>
              <a:ext uri="{FF2B5EF4-FFF2-40B4-BE49-F238E27FC236}">
                <a16:creationId xmlns:a16="http://schemas.microsoft.com/office/drawing/2014/main" id="{5CCB8A0E-79CB-4A47-A35A-296C5CC2EF0A}"/>
              </a:ext>
            </a:extLst>
          </p:cNvPr>
          <p:cNvSpPr/>
          <p:nvPr/>
        </p:nvSpPr>
        <p:spPr>
          <a:xfrm>
            <a:off x="-272538" y="-30742"/>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EMANUEL RINGELBLUM 1900 - 1944</a:t>
            </a:r>
          </a:p>
        </p:txBody>
      </p:sp>
      <p:sp>
        <p:nvSpPr>
          <p:cNvPr id="31" name="Rectangle 30">
            <a:extLst>
              <a:ext uri="{FF2B5EF4-FFF2-40B4-BE49-F238E27FC236}">
                <a16:creationId xmlns:a16="http://schemas.microsoft.com/office/drawing/2014/main" id="{674CC771-4F5F-4B9E-A1BC-D8C82100F1B1}"/>
              </a:ext>
            </a:extLst>
          </p:cNvPr>
          <p:cNvSpPr/>
          <p:nvPr/>
        </p:nvSpPr>
        <p:spPr>
          <a:xfrm>
            <a:off x="1156400" y="1074768"/>
            <a:ext cx="9984756" cy="369332"/>
          </a:xfrm>
          <a:prstGeom prst="rect">
            <a:avLst/>
          </a:prstGeom>
        </p:spPr>
        <p:txBody>
          <a:bodyPr wrap="square">
            <a:spAutoFit/>
          </a:bodyPr>
          <a:lstStyle/>
          <a:p>
            <a:pPr>
              <a:spcAft>
                <a:spcPts val="2250"/>
              </a:spcAft>
            </a:pPr>
            <a:r>
              <a:rPr lang="en-GB" dirty="0">
                <a:latin typeface="Garamond" panose="02020404030301010803" pitchFamily="18" charset="0"/>
                <a:ea typeface="Times New Roman" panose="02020603050405020304" pitchFamily="18" charset="0"/>
                <a:cs typeface="Arial" panose="020B0604020202020204" pitchFamily="34" charset="0"/>
              </a:rPr>
              <a:t>The archive contained over 30,000 separate documents and artefacts. Here is a selection of just some… </a:t>
            </a:r>
            <a:endParaRPr lang="en-GB" sz="1400" dirty="0">
              <a:effectLst/>
              <a:latin typeface="Times New Roman" panose="02020603050405020304" pitchFamily="18" charset="0"/>
              <a:ea typeface="Times New Roman" panose="02020603050405020304" pitchFamily="18" charset="0"/>
            </a:endParaRPr>
          </a:p>
        </p:txBody>
      </p:sp>
      <p:sp>
        <p:nvSpPr>
          <p:cNvPr id="32" name="Rectangle 31">
            <a:extLst>
              <a:ext uri="{FF2B5EF4-FFF2-40B4-BE49-F238E27FC236}">
                <a16:creationId xmlns:a16="http://schemas.microsoft.com/office/drawing/2014/main" id="{97BD04D5-E2BE-4A0E-8872-811CF87C1A77}"/>
              </a:ext>
            </a:extLst>
          </p:cNvPr>
          <p:cNvSpPr/>
          <p:nvPr/>
        </p:nvSpPr>
        <p:spPr>
          <a:xfrm>
            <a:off x="7735512" y="1602896"/>
            <a:ext cx="4095928" cy="646331"/>
          </a:xfrm>
          <a:prstGeom prst="rect">
            <a:avLst/>
          </a:prstGeom>
        </p:spPr>
        <p:txBody>
          <a:bodyPr wrap="square">
            <a:spAutoFit/>
          </a:bodyPr>
          <a:lstStyle/>
          <a:p>
            <a:pPr>
              <a:spcAft>
                <a:spcPts val="2250"/>
              </a:spcAft>
            </a:pPr>
            <a:r>
              <a:rPr lang="en-GB" dirty="0">
                <a:latin typeface="Garamond" panose="02020404030301010803" pitchFamily="18" charset="0"/>
                <a:ea typeface="Times New Roman" panose="02020603050405020304" pitchFamily="18" charset="0"/>
                <a:cs typeface="Arial" panose="020B0604020202020204" pitchFamily="34" charset="0"/>
              </a:rPr>
              <a:t>A wrapper from a sweet making factory in The Ghetto.</a:t>
            </a:r>
            <a:endParaRPr lang="en-GB" sz="1400" dirty="0">
              <a:effectLst/>
              <a:latin typeface="Times New Roman" panose="02020603050405020304" pitchFamily="18" charset="0"/>
              <a:ea typeface="Times New Roman" panose="02020603050405020304" pitchFamily="18" charset="0"/>
            </a:endParaRPr>
          </a:p>
        </p:txBody>
      </p:sp>
      <p:sp>
        <p:nvSpPr>
          <p:cNvPr id="33" name="Rectangle 32">
            <a:extLst>
              <a:ext uri="{FF2B5EF4-FFF2-40B4-BE49-F238E27FC236}">
                <a16:creationId xmlns:a16="http://schemas.microsoft.com/office/drawing/2014/main" id="{9DA777D1-A176-476F-8AD2-52EB0B6D79F0}"/>
              </a:ext>
            </a:extLst>
          </p:cNvPr>
          <p:cNvSpPr/>
          <p:nvPr/>
        </p:nvSpPr>
        <p:spPr>
          <a:xfrm>
            <a:off x="7696690" y="2293636"/>
            <a:ext cx="4148723" cy="646331"/>
          </a:xfrm>
          <a:prstGeom prst="rect">
            <a:avLst/>
          </a:prstGeom>
        </p:spPr>
        <p:txBody>
          <a:bodyPr wrap="square">
            <a:spAutoFit/>
          </a:bodyPr>
          <a:lstStyle/>
          <a:p>
            <a:pPr>
              <a:spcAft>
                <a:spcPts val="2250"/>
              </a:spcAft>
            </a:pPr>
            <a:r>
              <a:rPr lang="en-GB" dirty="0">
                <a:effectLst/>
                <a:latin typeface="Garamond" panose="02020404030301010803" pitchFamily="18" charset="0"/>
                <a:ea typeface="Times New Roman" panose="02020603050405020304" pitchFamily="18" charset="0"/>
                <a:cs typeface="Arial" panose="020B0604020202020204" pitchFamily="34" charset="0"/>
              </a:rPr>
              <a:t>One of a collection o</a:t>
            </a:r>
            <a:r>
              <a:rPr lang="en-GB" dirty="0">
                <a:latin typeface="Garamond" panose="02020404030301010803" pitchFamily="18" charset="0"/>
                <a:ea typeface="Times New Roman" panose="02020603050405020304" pitchFamily="18" charset="0"/>
                <a:cs typeface="Arial" panose="020B0604020202020204" pitchFamily="34" charset="0"/>
              </a:rPr>
              <a:t>f 300 paintings by </a:t>
            </a:r>
            <a:r>
              <a:rPr lang="en-GB" dirty="0">
                <a:latin typeface="Garamond" panose="02020404030301010803" pitchFamily="18" charset="0"/>
              </a:rPr>
              <a:t>Gela </a:t>
            </a:r>
            <a:r>
              <a:rPr lang="en-GB" dirty="0" err="1">
                <a:latin typeface="Garamond" panose="02020404030301010803" pitchFamily="18" charset="0"/>
              </a:rPr>
              <a:t>Seksztajn</a:t>
            </a:r>
            <a:r>
              <a:rPr lang="en-GB" dirty="0">
                <a:latin typeface="Garamond" panose="02020404030301010803" pitchFamily="18" charset="0"/>
              </a:rPr>
              <a:t> </a:t>
            </a:r>
            <a:endParaRPr lang="en-GB" dirty="0">
              <a:effectLst/>
              <a:latin typeface="Garamond" panose="02020404030301010803" pitchFamily="18" charset="0"/>
              <a:ea typeface="Times New Roman" panose="02020603050405020304" pitchFamily="18" charset="0"/>
            </a:endParaRPr>
          </a:p>
        </p:txBody>
      </p:sp>
      <p:sp>
        <p:nvSpPr>
          <p:cNvPr id="34" name="Rectangle 33">
            <a:extLst>
              <a:ext uri="{FF2B5EF4-FFF2-40B4-BE49-F238E27FC236}">
                <a16:creationId xmlns:a16="http://schemas.microsoft.com/office/drawing/2014/main" id="{092E9012-6A07-4C8F-8C90-4C7C65FD2F62}"/>
              </a:ext>
            </a:extLst>
          </p:cNvPr>
          <p:cNvSpPr/>
          <p:nvPr/>
        </p:nvSpPr>
        <p:spPr>
          <a:xfrm>
            <a:off x="7707344" y="3029599"/>
            <a:ext cx="4148723" cy="646331"/>
          </a:xfrm>
          <a:prstGeom prst="rect">
            <a:avLst/>
          </a:prstGeom>
        </p:spPr>
        <p:txBody>
          <a:bodyPr wrap="square">
            <a:spAutoFit/>
          </a:bodyPr>
          <a:lstStyle/>
          <a:p>
            <a:pPr>
              <a:spcAft>
                <a:spcPts val="2250"/>
              </a:spcAft>
            </a:pPr>
            <a:r>
              <a:rPr lang="en-GB" dirty="0">
                <a:effectLst/>
                <a:latin typeface="Garamond" panose="02020404030301010803" pitchFamily="18" charset="0"/>
                <a:ea typeface="Times New Roman" panose="02020603050405020304" pitchFamily="18" charset="0"/>
                <a:cs typeface="Arial" panose="020B0604020202020204" pitchFamily="34" charset="0"/>
              </a:rPr>
              <a:t>Sign showing the families that are sharing rooms in one Warsaw apartment.</a:t>
            </a:r>
            <a:r>
              <a:rPr lang="en-GB" dirty="0">
                <a:latin typeface="Garamond" panose="02020404030301010803" pitchFamily="18" charset="0"/>
                <a:ea typeface="Times New Roman" panose="02020603050405020304" pitchFamily="18" charset="0"/>
                <a:cs typeface="Arial" panose="020B0604020202020204" pitchFamily="34" charset="0"/>
              </a:rPr>
              <a:t> </a:t>
            </a:r>
            <a:endParaRPr lang="en-GB" dirty="0">
              <a:effectLst/>
              <a:latin typeface="Garamond" panose="02020404030301010803" pitchFamily="18" charset="0"/>
              <a:ea typeface="Times New Roman" panose="02020603050405020304" pitchFamily="18" charset="0"/>
            </a:endParaRPr>
          </a:p>
        </p:txBody>
      </p:sp>
      <p:sp>
        <p:nvSpPr>
          <p:cNvPr id="35" name="Rectangle 34">
            <a:extLst>
              <a:ext uri="{FF2B5EF4-FFF2-40B4-BE49-F238E27FC236}">
                <a16:creationId xmlns:a16="http://schemas.microsoft.com/office/drawing/2014/main" id="{C71CBF24-E35A-4F80-93F1-723D30542C65}"/>
              </a:ext>
            </a:extLst>
          </p:cNvPr>
          <p:cNvSpPr/>
          <p:nvPr/>
        </p:nvSpPr>
        <p:spPr>
          <a:xfrm>
            <a:off x="7696690" y="3782860"/>
            <a:ext cx="4148723" cy="646331"/>
          </a:xfrm>
          <a:prstGeom prst="rect">
            <a:avLst/>
          </a:prstGeom>
        </p:spPr>
        <p:txBody>
          <a:bodyPr wrap="square">
            <a:spAutoFit/>
          </a:bodyPr>
          <a:lstStyle/>
          <a:p>
            <a:pPr>
              <a:spcAft>
                <a:spcPts val="2250"/>
              </a:spcAft>
            </a:pPr>
            <a:r>
              <a:rPr lang="en-GB" dirty="0">
                <a:effectLst/>
                <a:latin typeface="Garamond" panose="02020404030301010803" pitchFamily="18" charset="0"/>
                <a:ea typeface="Times New Roman" panose="02020603050405020304" pitchFamily="18" charset="0"/>
                <a:cs typeface="Arial" panose="020B0604020202020204" pitchFamily="34" charset="0"/>
              </a:rPr>
              <a:t>First sketch of the Treblinka Death Camp, smuggled into th</a:t>
            </a:r>
            <a:r>
              <a:rPr lang="en-GB" dirty="0">
                <a:latin typeface="Garamond" panose="02020404030301010803" pitchFamily="18" charset="0"/>
                <a:ea typeface="Times New Roman" panose="02020603050405020304" pitchFamily="18" charset="0"/>
                <a:cs typeface="Arial" panose="020B0604020202020204" pitchFamily="34" charset="0"/>
              </a:rPr>
              <a:t>e ghetto by an escapee.</a:t>
            </a:r>
            <a:endParaRPr lang="en-GB" dirty="0">
              <a:effectLst/>
              <a:latin typeface="Garamond" panose="02020404030301010803" pitchFamily="18" charset="0"/>
              <a:ea typeface="Times New Roman" panose="02020603050405020304" pitchFamily="18" charset="0"/>
            </a:endParaRPr>
          </a:p>
        </p:txBody>
      </p:sp>
      <p:sp>
        <p:nvSpPr>
          <p:cNvPr id="36" name="Rectangle 35">
            <a:extLst>
              <a:ext uri="{FF2B5EF4-FFF2-40B4-BE49-F238E27FC236}">
                <a16:creationId xmlns:a16="http://schemas.microsoft.com/office/drawing/2014/main" id="{2F614A3A-E96C-4715-A8BF-9007A8ECC777}"/>
              </a:ext>
            </a:extLst>
          </p:cNvPr>
          <p:cNvSpPr/>
          <p:nvPr/>
        </p:nvSpPr>
        <p:spPr>
          <a:xfrm>
            <a:off x="7675107" y="4542522"/>
            <a:ext cx="4148723" cy="369332"/>
          </a:xfrm>
          <a:prstGeom prst="rect">
            <a:avLst/>
          </a:prstGeom>
        </p:spPr>
        <p:txBody>
          <a:bodyPr wrap="square">
            <a:spAutoFit/>
          </a:bodyPr>
          <a:lstStyle/>
          <a:p>
            <a:pPr>
              <a:spcAft>
                <a:spcPts val="2250"/>
              </a:spcAft>
            </a:pPr>
            <a:r>
              <a:rPr lang="en-GB" dirty="0">
                <a:effectLst/>
                <a:latin typeface="Garamond" panose="02020404030301010803" pitchFamily="18" charset="0"/>
                <a:ea typeface="Times New Roman" panose="02020603050405020304" pitchFamily="18" charset="0"/>
                <a:cs typeface="Arial" panose="020B0604020202020204" pitchFamily="34" charset="0"/>
              </a:rPr>
              <a:t>A ghetto ration card</a:t>
            </a:r>
            <a:endParaRPr lang="en-GB" dirty="0">
              <a:effectLst/>
              <a:latin typeface="Garamond" panose="02020404030301010803" pitchFamily="18" charset="0"/>
              <a:ea typeface="Times New Roman" panose="02020603050405020304" pitchFamily="18" charset="0"/>
            </a:endParaRPr>
          </a:p>
        </p:txBody>
      </p:sp>
      <p:sp>
        <p:nvSpPr>
          <p:cNvPr id="43" name="Rectangle 42">
            <a:extLst>
              <a:ext uri="{FF2B5EF4-FFF2-40B4-BE49-F238E27FC236}">
                <a16:creationId xmlns:a16="http://schemas.microsoft.com/office/drawing/2014/main" id="{49663EA1-4742-4CCF-AAAA-525A7358FD82}"/>
              </a:ext>
            </a:extLst>
          </p:cNvPr>
          <p:cNvSpPr/>
          <p:nvPr/>
        </p:nvSpPr>
        <p:spPr>
          <a:xfrm>
            <a:off x="7684721" y="5211534"/>
            <a:ext cx="4148723" cy="646331"/>
          </a:xfrm>
          <a:prstGeom prst="rect">
            <a:avLst/>
          </a:prstGeom>
        </p:spPr>
        <p:txBody>
          <a:bodyPr wrap="square">
            <a:spAutoFit/>
          </a:bodyPr>
          <a:lstStyle/>
          <a:p>
            <a:pPr>
              <a:spcAft>
                <a:spcPts val="2250"/>
              </a:spcAft>
            </a:pPr>
            <a:r>
              <a:rPr lang="en-GB" dirty="0">
                <a:effectLst/>
                <a:latin typeface="Garamond" panose="02020404030301010803" pitchFamily="18" charset="0"/>
                <a:ea typeface="Times New Roman" panose="02020603050405020304" pitchFamily="18" charset="0"/>
                <a:cs typeface="Arial" panose="020B0604020202020204" pitchFamily="34" charset="0"/>
              </a:rPr>
              <a:t>One of the thousands of handwritten documents that make up the archive.</a:t>
            </a:r>
            <a:endParaRPr lang="en-GB" dirty="0">
              <a:effectLst/>
              <a:latin typeface="Garamond" panose="02020404030301010803" pitchFamily="18" charset="0"/>
              <a:ea typeface="Times New Roman" panose="02020603050405020304" pitchFamily="18" charset="0"/>
            </a:endParaRPr>
          </a:p>
        </p:txBody>
      </p:sp>
    </p:spTree>
    <p:extLst>
      <p:ext uri="{BB962C8B-B14F-4D97-AF65-F5344CB8AC3E}">
        <p14:creationId xmlns:p14="http://schemas.microsoft.com/office/powerpoint/2010/main" val="4204840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33" y="738666"/>
            <a:ext cx="12203288" cy="5797648"/>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AE9AE748-A37B-45B8-B9A0-8EBDC65C22C9}"/>
              </a:ext>
            </a:extLst>
          </p:cNvPr>
          <p:cNvPicPr/>
          <p:nvPr/>
        </p:nvPicPr>
        <p:blipFill>
          <a:blip r:embed="rId4">
            <a:extLst>
              <a:ext uri="{28A0092B-C50C-407E-A947-70E740481C1C}">
                <a14:useLocalDpi xmlns:a14="http://schemas.microsoft.com/office/drawing/2010/main" val="0"/>
              </a:ext>
            </a:extLst>
          </a:blip>
          <a:stretch>
            <a:fillRect/>
          </a:stretch>
        </p:blipFill>
        <p:spPr>
          <a:xfrm>
            <a:off x="8912944" y="1443226"/>
            <a:ext cx="2706147" cy="3653174"/>
          </a:xfrm>
          <a:prstGeom prst="rect">
            <a:avLst/>
          </a:prstGeom>
        </p:spPr>
      </p:pic>
      <p:pic>
        <p:nvPicPr>
          <p:cNvPr id="2050" name="Picture 2" descr="Image result for ringelblum">
            <a:extLst>
              <a:ext uri="{FF2B5EF4-FFF2-40B4-BE49-F238E27FC236}">
                <a16:creationId xmlns:a16="http://schemas.microsoft.com/office/drawing/2014/main" id="{17D1D0CD-3229-432C-AF0A-030039467E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5081" y="3429000"/>
            <a:ext cx="2716062" cy="1891059"/>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E64DFEC5-38DF-490E-A9D9-85082DE64753}"/>
              </a:ext>
            </a:extLst>
          </p:cNvPr>
          <p:cNvSpPr/>
          <p:nvPr/>
        </p:nvSpPr>
        <p:spPr>
          <a:xfrm>
            <a:off x="825081" y="1443986"/>
            <a:ext cx="7751084" cy="1754326"/>
          </a:xfrm>
          <a:prstGeom prst="rect">
            <a:avLst/>
          </a:prstGeom>
        </p:spPr>
        <p:txBody>
          <a:bodyPr wrap="square">
            <a:spAutoFit/>
          </a:bodyPr>
          <a:lstStyle/>
          <a:p>
            <a:pPr algn="ctr">
              <a:spcAft>
                <a:spcPts val="2250"/>
              </a:spcAft>
            </a:pPr>
            <a:r>
              <a:rPr lang="en-GB" dirty="0">
                <a:latin typeface="Garamond" panose="02020404030301010803" pitchFamily="18" charset="0"/>
                <a:ea typeface="Times New Roman" panose="02020603050405020304" pitchFamily="18" charset="0"/>
                <a:cs typeface="Arial" panose="020B0604020202020204" pitchFamily="34" charset="0"/>
              </a:rPr>
              <a:t>In March 1943, </a:t>
            </a:r>
            <a:r>
              <a:rPr lang="en-GB" dirty="0" err="1">
                <a:latin typeface="Garamond" panose="02020404030301010803" pitchFamily="18" charset="0"/>
                <a:ea typeface="Times New Roman" panose="02020603050405020304" pitchFamily="18" charset="0"/>
                <a:cs typeface="Arial" panose="020B0604020202020204" pitchFamily="34" charset="0"/>
              </a:rPr>
              <a:t>Ringelblum</a:t>
            </a:r>
            <a:r>
              <a:rPr lang="en-GB" dirty="0">
                <a:latin typeface="Garamond" panose="02020404030301010803" pitchFamily="18" charset="0"/>
                <a:ea typeface="Times New Roman" panose="02020603050405020304" pitchFamily="18" charset="0"/>
                <a:cs typeface="Arial" panose="020B0604020202020204" pitchFamily="34" charset="0"/>
              </a:rPr>
              <a:t> and his family escaped the ghetto and went into hiding in the non-Jewish area of Warsaw. A month later he returned to the ghetto, which was in the midst of an uprising, and was captured and deported to a </a:t>
            </a:r>
            <a:r>
              <a:rPr lang="en-GB" dirty="0" err="1">
                <a:latin typeface="Garamond" panose="02020404030301010803" pitchFamily="18" charset="0"/>
                <a:ea typeface="Times New Roman" panose="02020603050405020304" pitchFamily="18" charset="0"/>
                <a:cs typeface="Arial" panose="020B0604020202020204" pitchFamily="34" charset="0"/>
              </a:rPr>
              <a:t>Trawniki</a:t>
            </a:r>
            <a:r>
              <a:rPr lang="en-GB" dirty="0">
                <a:latin typeface="Garamond" panose="02020404030301010803" pitchFamily="18" charset="0"/>
                <a:ea typeface="Times New Roman" panose="02020603050405020304" pitchFamily="18" charset="0"/>
                <a:cs typeface="Arial" panose="020B0604020202020204" pitchFamily="34" charset="0"/>
              </a:rPr>
              <a:t> labour camp. He was able to escape, and re-join his family in hiding. However, in March 1944, just months before the end of the war, their hideout was discovered and he and his family were taken to the ruins of the ghetto and murdered by the Germans.</a:t>
            </a:r>
            <a:endParaRPr lang="en-GB" sz="1400" dirty="0">
              <a:effectLst/>
              <a:latin typeface="Times New Roman" panose="02020603050405020304" pitchFamily="18" charset="0"/>
              <a:ea typeface="Times New Roman" panose="02020603050405020304" pitchFamily="18" charset="0"/>
            </a:endParaRPr>
          </a:p>
        </p:txBody>
      </p:sp>
      <p:sp>
        <p:nvSpPr>
          <p:cNvPr id="2" name="Rectangle 1">
            <a:extLst>
              <a:ext uri="{FF2B5EF4-FFF2-40B4-BE49-F238E27FC236}">
                <a16:creationId xmlns:a16="http://schemas.microsoft.com/office/drawing/2014/main" id="{101B9A1C-1FF2-4DDD-9325-2A890623EC7E}"/>
              </a:ext>
            </a:extLst>
          </p:cNvPr>
          <p:cNvSpPr/>
          <p:nvPr/>
        </p:nvSpPr>
        <p:spPr>
          <a:xfrm>
            <a:off x="3660926" y="3429000"/>
            <a:ext cx="4936825" cy="2031325"/>
          </a:xfrm>
          <a:prstGeom prst="rect">
            <a:avLst/>
          </a:prstGeom>
        </p:spPr>
        <p:txBody>
          <a:bodyPr wrap="square">
            <a:spAutoFit/>
          </a:bodyPr>
          <a:lstStyle/>
          <a:p>
            <a:pPr algn="ctr">
              <a:spcAft>
                <a:spcPts val="2250"/>
              </a:spcAft>
            </a:pPr>
            <a:r>
              <a:rPr lang="en-GB" dirty="0">
                <a:latin typeface="Garamond" panose="02020404030301010803" pitchFamily="18" charset="0"/>
                <a:ea typeface="Times New Roman" panose="02020603050405020304" pitchFamily="18" charset="0"/>
                <a:cs typeface="Arial" panose="020B0604020202020204" pitchFamily="34" charset="0"/>
              </a:rPr>
              <a:t>After the war two sites where the archive had been buried were uncovered, in 1946 and 1950; a third stash of documents has never been located. The archive materials constitute the most comprehensive and valuable source of information concerning the Jews in German-occupied Poland and the significance of the events that took place.</a:t>
            </a:r>
            <a:endParaRPr lang="en-GB" sz="1400" dirty="0">
              <a:effectLst/>
              <a:latin typeface="Times New Roman" panose="02020603050405020304" pitchFamily="18" charset="0"/>
              <a:ea typeface="Times New Roman" panose="02020603050405020304" pitchFamily="18" charset="0"/>
            </a:endParaRPr>
          </a:p>
        </p:txBody>
      </p:sp>
      <p:sp>
        <p:nvSpPr>
          <p:cNvPr id="18" name="Rectangle 17">
            <a:extLst>
              <a:ext uri="{FF2B5EF4-FFF2-40B4-BE49-F238E27FC236}">
                <a16:creationId xmlns:a16="http://schemas.microsoft.com/office/drawing/2014/main" id="{90C8F263-D4AD-4DB9-959B-105A65C5291F}"/>
              </a:ext>
            </a:extLst>
          </p:cNvPr>
          <p:cNvSpPr/>
          <p:nvPr/>
        </p:nvSpPr>
        <p:spPr>
          <a:xfrm>
            <a:off x="960571" y="5320059"/>
            <a:ext cx="2335533" cy="276999"/>
          </a:xfrm>
          <a:prstGeom prst="rect">
            <a:avLst/>
          </a:prstGeom>
        </p:spPr>
        <p:txBody>
          <a:bodyPr wrap="square">
            <a:spAutoFit/>
          </a:bodyPr>
          <a:lstStyle/>
          <a:p>
            <a:pPr algn="ctr"/>
            <a:r>
              <a:rPr lang="en-GB" sz="1200" i="1" dirty="0">
                <a:latin typeface="Garamond" panose="02020404030301010803" pitchFamily="18" charset="0"/>
              </a:rPr>
              <a:t>The Archive being retrieved in 1946 </a:t>
            </a:r>
            <a:endParaRPr lang="en-GB" sz="1200" i="1" dirty="0"/>
          </a:p>
        </p:txBody>
      </p:sp>
      <p:sp>
        <p:nvSpPr>
          <p:cNvPr id="4" name="Rectangle 3">
            <a:extLst>
              <a:ext uri="{FF2B5EF4-FFF2-40B4-BE49-F238E27FC236}">
                <a16:creationId xmlns:a16="http://schemas.microsoft.com/office/drawing/2014/main" id="{4B8360CA-AB15-4B70-8913-353D99058CFF}"/>
              </a:ext>
            </a:extLst>
          </p:cNvPr>
          <p:cNvSpPr/>
          <p:nvPr/>
        </p:nvSpPr>
        <p:spPr>
          <a:xfrm>
            <a:off x="8962573" y="5170025"/>
            <a:ext cx="2573751" cy="646331"/>
          </a:xfrm>
          <a:prstGeom prst="rect">
            <a:avLst/>
          </a:prstGeom>
        </p:spPr>
        <p:txBody>
          <a:bodyPr wrap="square">
            <a:spAutoFit/>
          </a:bodyPr>
          <a:lstStyle/>
          <a:p>
            <a:pPr algn="ctr"/>
            <a:r>
              <a:rPr lang="en-GB" sz="1200" i="1" dirty="0">
                <a:solidFill>
                  <a:srgbClr val="333333"/>
                </a:solidFill>
                <a:latin typeface="Garamond" panose="02020404030301010803" pitchFamily="18" charset="0"/>
              </a:rPr>
              <a:t>Rachel Auerbach and </a:t>
            </a:r>
            <a:r>
              <a:rPr lang="en-GB" sz="1200" i="1" dirty="0" err="1">
                <a:solidFill>
                  <a:srgbClr val="333333"/>
                </a:solidFill>
                <a:latin typeface="Garamond" panose="02020404030301010803" pitchFamily="18" charset="0"/>
              </a:rPr>
              <a:t>Hersz</a:t>
            </a:r>
            <a:r>
              <a:rPr lang="en-GB" sz="1200" i="1" dirty="0">
                <a:solidFill>
                  <a:srgbClr val="333333"/>
                </a:solidFill>
                <a:latin typeface="Garamond" panose="02020404030301010803" pitchFamily="18" charset="0"/>
              </a:rPr>
              <a:t> Wasser, two </a:t>
            </a:r>
            <a:r>
              <a:rPr lang="en-GB" sz="1200" i="1" dirty="0" err="1">
                <a:solidFill>
                  <a:srgbClr val="333333"/>
                </a:solidFill>
                <a:latin typeface="Garamond" panose="02020404030301010803" pitchFamily="18" charset="0"/>
              </a:rPr>
              <a:t>Oneg</a:t>
            </a:r>
            <a:r>
              <a:rPr lang="en-GB" sz="1200" i="1" dirty="0">
                <a:solidFill>
                  <a:srgbClr val="333333"/>
                </a:solidFill>
                <a:latin typeface="Garamond" panose="02020404030301010803" pitchFamily="18" charset="0"/>
              </a:rPr>
              <a:t> Shabbat survivors inspect the archive after it’s recovery from the ground</a:t>
            </a:r>
            <a:endParaRPr lang="en-GB" sz="1200" i="1" dirty="0">
              <a:latin typeface="Garamond" panose="02020404030301010803" pitchFamily="18" charset="0"/>
            </a:endParaRPr>
          </a:p>
        </p:txBody>
      </p:sp>
      <p:sp>
        <p:nvSpPr>
          <p:cNvPr id="22" name="Rectangle 21">
            <a:extLst>
              <a:ext uri="{FF2B5EF4-FFF2-40B4-BE49-F238E27FC236}">
                <a16:creationId xmlns:a16="http://schemas.microsoft.com/office/drawing/2014/main" id="{1B065B53-53A6-4057-851A-01D30AC5A100}"/>
              </a:ext>
            </a:extLst>
          </p:cNvPr>
          <p:cNvSpPr/>
          <p:nvPr/>
        </p:nvSpPr>
        <p:spPr>
          <a:xfrm>
            <a:off x="-272538" y="-30742"/>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EMANUEL RINGELBLUM 1900 - 1944</a:t>
            </a:r>
          </a:p>
        </p:txBody>
      </p:sp>
    </p:spTree>
    <p:extLst>
      <p:ext uri="{BB962C8B-B14F-4D97-AF65-F5344CB8AC3E}">
        <p14:creationId xmlns:p14="http://schemas.microsoft.com/office/powerpoint/2010/main" val="2833776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40BDACD-85D1-4492-B497-F53D63689075}"/>
              </a:ext>
            </a:extLst>
          </p:cNvPr>
          <p:cNvSpPr/>
          <p:nvPr/>
        </p:nvSpPr>
        <p:spPr>
          <a:xfrm>
            <a:off x="12143206" y="274320"/>
            <a:ext cx="45719" cy="6583680"/>
          </a:xfrm>
          <a:prstGeom prst="rect">
            <a:avLst/>
          </a:prstGeom>
          <a:solidFill>
            <a:srgbClr val="82AF6E"/>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Garamond" panose="02020404030301010803" pitchFamily="18" charset="0"/>
            </a:endParaRPr>
          </a:p>
        </p:txBody>
      </p:sp>
      <p:sp>
        <p:nvSpPr>
          <p:cNvPr id="29" name="Rectangle 28">
            <a:extLst>
              <a:ext uri="{FF2B5EF4-FFF2-40B4-BE49-F238E27FC236}">
                <a16:creationId xmlns:a16="http://schemas.microsoft.com/office/drawing/2014/main" id="{20A5A10D-24D3-4E2E-9762-F44FDA3DF15C}"/>
              </a:ext>
            </a:extLst>
          </p:cNvPr>
          <p:cNvSpPr/>
          <p:nvPr/>
        </p:nvSpPr>
        <p:spPr>
          <a:xfrm>
            <a:off x="0" y="-51619"/>
            <a:ext cx="12203288" cy="759542"/>
          </a:xfrm>
          <a:prstGeom prst="rect">
            <a:avLst/>
          </a:prstGeom>
          <a:solidFill>
            <a:srgbClr val="64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descr="A white and black smoke&#10;&#10;Description generated with high confidence">
            <a:extLst>
              <a:ext uri="{FF2B5EF4-FFF2-40B4-BE49-F238E27FC236}">
                <a16:creationId xmlns:a16="http://schemas.microsoft.com/office/drawing/2014/main" id="{8D82324D-FD25-4B50-BD55-1220D2DF1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23" y="772736"/>
            <a:ext cx="12254142" cy="6013958"/>
          </a:xfrm>
          <a:prstGeom prst="rect">
            <a:avLst/>
          </a:prstGeom>
        </p:spPr>
      </p:pic>
      <p:sp>
        <p:nvSpPr>
          <p:cNvPr id="7" name="Rectangle 6">
            <a:extLst>
              <a:ext uri="{FF2B5EF4-FFF2-40B4-BE49-F238E27FC236}">
                <a16:creationId xmlns:a16="http://schemas.microsoft.com/office/drawing/2014/main" id="{B0F996BE-3E37-4685-9AE5-64CD8D93545C}"/>
              </a:ext>
            </a:extLst>
          </p:cNvPr>
          <p:cNvSpPr/>
          <p:nvPr/>
        </p:nvSpPr>
        <p:spPr>
          <a:xfrm>
            <a:off x="0" y="1"/>
            <a:ext cx="12183181" cy="6858000"/>
          </a:xfrm>
          <a:prstGeom prst="rect">
            <a:avLst/>
          </a:prstGeom>
          <a:noFill/>
          <a:ln w="107950">
            <a:solidFill>
              <a:srgbClr val="BF5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098" name="Picture 2" descr="Image result for ringelblum institute warsaw">
            <a:extLst>
              <a:ext uri="{FF2B5EF4-FFF2-40B4-BE49-F238E27FC236}">
                <a16:creationId xmlns:a16="http://schemas.microsoft.com/office/drawing/2014/main" id="{F97967C6-2EA0-4734-A17E-4049CB6862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7500" y="1144850"/>
            <a:ext cx="3375470" cy="270272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who will write our history">
            <a:extLst>
              <a:ext uri="{FF2B5EF4-FFF2-40B4-BE49-F238E27FC236}">
                <a16:creationId xmlns:a16="http://schemas.microsoft.com/office/drawing/2014/main" id="{CBE14A8C-0802-4DCE-A12D-5D961BFCB72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6897" r="17534" b="8654"/>
          <a:stretch/>
        </p:blipFill>
        <p:spPr bwMode="auto">
          <a:xfrm>
            <a:off x="9361227" y="1144850"/>
            <a:ext cx="2335533" cy="3228102"/>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Image result for ringelblum institute warsaw">
            <a:extLst>
              <a:ext uri="{FF2B5EF4-FFF2-40B4-BE49-F238E27FC236}">
                <a16:creationId xmlns:a16="http://schemas.microsoft.com/office/drawing/2014/main" id="{F8CECA1A-54CE-4FE7-88EF-53CFFF55D33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9509"/>
          <a:stretch/>
        </p:blipFill>
        <p:spPr bwMode="auto">
          <a:xfrm>
            <a:off x="4825203" y="1149824"/>
            <a:ext cx="4145156" cy="2734170"/>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03695312-D8AF-47C9-82C2-23DA6970D30E}"/>
              </a:ext>
            </a:extLst>
          </p:cNvPr>
          <p:cNvSpPr/>
          <p:nvPr/>
        </p:nvSpPr>
        <p:spPr>
          <a:xfrm>
            <a:off x="-272538" y="-30742"/>
            <a:ext cx="12153868" cy="830997"/>
          </a:xfrm>
          <a:prstGeom prst="rect">
            <a:avLst/>
          </a:prstGeom>
          <a:noFill/>
        </p:spPr>
        <p:txBody>
          <a:bodyPr wrap="square" lIns="91440" tIns="45720" rIns="91440" bIns="45720">
            <a:spAutoFit/>
          </a:bodyPr>
          <a:lstStyle/>
          <a:p>
            <a:pPr algn="ctr"/>
            <a:r>
              <a:rPr lang="en-GB" sz="4800" b="1" dirty="0">
                <a:ln w="12700">
                  <a:noFill/>
                  <a:prstDash val="solid"/>
                </a:ln>
                <a:latin typeface="Garamond" panose="02020404030301010803" pitchFamily="18" charset="0"/>
              </a:rPr>
              <a:t>EMANUEL RINGELBLUM 1900 - 1944</a:t>
            </a:r>
          </a:p>
        </p:txBody>
      </p:sp>
      <p:sp>
        <p:nvSpPr>
          <p:cNvPr id="18" name="Rectangle 17">
            <a:extLst>
              <a:ext uri="{FF2B5EF4-FFF2-40B4-BE49-F238E27FC236}">
                <a16:creationId xmlns:a16="http://schemas.microsoft.com/office/drawing/2014/main" id="{EF63BD42-C015-4C0A-A62A-6588CD549981}"/>
              </a:ext>
            </a:extLst>
          </p:cNvPr>
          <p:cNvSpPr/>
          <p:nvPr/>
        </p:nvSpPr>
        <p:spPr>
          <a:xfrm>
            <a:off x="909606" y="4330938"/>
            <a:ext cx="7831194" cy="1754326"/>
          </a:xfrm>
          <a:prstGeom prst="rect">
            <a:avLst/>
          </a:prstGeom>
        </p:spPr>
        <p:txBody>
          <a:bodyPr wrap="square">
            <a:spAutoFit/>
          </a:bodyPr>
          <a:lstStyle/>
          <a:p>
            <a:pPr algn="ctr">
              <a:spcAft>
                <a:spcPts val="2250"/>
              </a:spcAft>
            </a:pPr>
            <a:r>
              <a:rPr lang="en-GB" dirty="0">
                <a:latin typeface="Garamond" panose="02020404030301010803" pitchFamily="18" charset="0"/>
                <a:ea typeface="Times New Roman" panose="02020603050405020304" pitchFamily="18" charset="0"/>
                <a:cs typeface="Arial" panose="020B0604020202020204" pitchFamily="34" charset="0"/>
              </a:rPr>
              <a:t>After the war The Jewish Historical Institute was established, in what was previous a library next to The Great Synagogue of Warsaw (which was destroyed by the Germans at the end of the Warsaw Uprising). This is where the contents of the archive was painstakingly restored and documented to make it one of the most important sources of information on The Holocaust. A revamped digital exhibition has been opened there, enabling more people to learn from its contents.</a:t>
            </a:r>
            <a:endParaRPr lang="en-GB" sz="1400" dirty="0">
              <a:effectLst/>
              <a:latin typeface="Times New Roman" panose="02020603050405020304" pitchFamily="18" charset="0"/>
              <a:ea typeface="Times New Roman" panose="02020603050405020304" pitchFamily="18" charset="0"/>
            </a:endParaRPr>
          </a:p>
        </p:txBody>
      </p:sp>
      <p:sp>
        <p:nvSpPr>
          <p:cNvPr id="22" name="Rectangle 21">
            <a:extLst>
              <a:ext uri="{FF2B5EF4-FFF2-40B4-BE49-F238E27FC236}">
                <a16:creationId xmlns:a16="http://schemas.microsoft.com/office/drawing/2014/main" id="{B262B428-1DC5-46A1-B3F2-F56676C5D3FC}"/>
              </a:ext>
            </a:extLst>
          </p:cNvPr>
          <p:cNvSpPr/>
          <p:nvPr/>
        </p:nvSpPr>
        <p:spPr>
          <a:xfrm>
            <a:off x="9212035" y="4436379"/>
            <a:ext cx="2500862" cy="646331"/>
          </a:xfrm>
          <a:prstGeom prst="rect">
            <a:avLst/>
          </a:prstGeom>
        </p:spPr>
        <p:txBody>
          <a:bodyPr wrap="square">
            <a:spAutoFit/>
          </a:bodyPr>
          <a:lstStyle/>
          <a:p>
            <a:pPr algn="ctr">
              <a:spcAft>
                <a:spcPts val="2250"/>
              </a:spcAft>
            </a:pPr>
            <a:r>
              <a:rPr lang="en-GB" sz="1200" i="1" dirty="0">
                <a:solidFill>
                  <a:srgbClr val="333333"/>
                </a:solidFill>
                <a:latin typeface="Garamond" panose="02020404030301010803" pitchFamily="18" charset="0"/>
              </a:rPr>
              <a:t>A book about the archive by Samuel </a:t>
            </a:r>
            <a:r>
              <a:rPr lang="en-GB" sz="1200" i="1" dirty="0" err="1">
                <a:solidFill>
                  <a:srgbClr val="333333"/>
                </a:solidFill>
                <a:latin typeface="Garamond" panose="02020404030301010803" pitchFamily="18" charset="0"/>
              </a:rPr>
              <a:t>Kassow</a:t>
            </a:r>
            <a:r>
              <a:rPr lang="en-GB" sz="1200" i="1" dirty="0">
                <a:solidFill>
                  <a:srgbClr val="333333"/>
                </a:solidFill>
                <a:latin typeface="Garamond" panose="02020404030301010803" pitchFamily="18" charset="0"/>
              </a:rPr>
              <a:t>, entitled Who Will Write Our History?, was made into a film in 2018. </a:t>
            </a:r>
          </a:p>
        </p:txBody>
      </p:sp>
      <p:sp>
        <p:nvSpPr>
          <p:cNvPr id="23" name="Rectangle 22">
            <a:extLst>
              <a:ext uri="{FF2B5EF4-FFF2-40B4-BE49-F238E27FC236}">
                <a16:creationId xmlns:a16="http://schemas.microsoft.com/office/drawing/2014/main" id="{7EDC7CE8-CCCF-401B-A799-05ECB5AAA88A}"/>
              </a:ext>
            </a:extLst>
          </p:cNvPr>
          <p:cNvSpPr/>
          <p:nvPr/>
        </p:nvSpPr>
        <p:spPr>
          <a:xfrm>
            <a:off x="1406406" y="3924112"/>
            <a:ext cx="2335533" cy="276999"/>
          </a:xfrm>
          <a:prstGeom prst="rect">
            <a:avLst/>
          </a:prstGeom>
        </p:spPr>
        <p:txBody>
          <a:bodyPr wrap="square">
            <a:spAutoFit/>
          </a:bodyPr>
          <a:lstStyle/>
          <a:p>
            <a:pPr algn="ctr"/>
            <a:r>
              <a:rPr lang="en-GB" sz="1200" i="1" dirty="0">
                <a:latin typeface="Garamond" panose="02020404030301010803" pitchFamily="18" charset="0"/>
              </a:rPr>
              <a:t>The Jewish Historical Institute in Warsaw</a:t>
            </a:r>
            <a:endParaRPr lang="en-GB" sz="1200" i="1" dirty="0"/>
          </a:p>
        </p:txBody>
      </p:sp>
      <p:sp>
        <p:nvSpPr>
          <p:cNvPr id="24" name="Rectangle 23">
            <a:extLst>
              <a:ext uri="{FF2B5EF4-FFF2-40B4-BE49-F238E27FC236}">
                <a16:creationId xmlns:a16="http://schemas.microsoft.com/office/drawing/2014/main" id="{530B630F-4811-41A3-998A-7E5403C0CF83}"/>
              </a:ext>
            </a:extLst>
          </p:cNvPr>
          <p:cNvSpPr/>
          <p:nvPr/>
        </p:nvSpPr>
        <p:spPr>
          <a:xfrm>
            <a:off x="5662494" y="3904391"/>
            <a:ext cx="2335533" cy="276999"/>
          </a:xfrm>
          <a:prstGeom prst="rect">
            <a:avLst/>
          </a:prstGeom>
        </p:spPr>
        <p:txBody>
          <a:bodyPr wrap="square">
            <a:spAutoFit/>
          </a:bodyPr>
          <a:lstStyle/>
          <a:p>
            <a:pPr algn="ctr"/>
            <a:r>
              <a:rPr lang="en-GB" sz="1200" i="1" dirty="0">
                <a:latin typeface="Garamond" panose="02020404030301010803" pitchFamily="18" charset="0"/>
              </a:rPr>
              <a:t>The new digital exhibition</a:t>
            </a:r>
            <a:endParaRPr lang="en-GB" sz="1200" i="1" dirty="0"/>
          </a:p>
        </p:txBody>
      </p:sp>
      <p:pic>
        <p:nvPicPr>
          <p:cNvPr id="4" name="Picture 3">
            <a:extLst>
              <a:ext uri="{FF2B5EF4-FFF2-40B4-BE49-F238E27FC236}">
                <a16:creationId xmlns:a16="http://schemas.microsoft.com/office/drawing/2014/main" id="{5137B8A2-4F8F-49A0-A6DD-3268F113F5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212035" y="5146137"/>
            <a:ext cx="2540303" cy="1251733"/>
          </a:xfrm>
          <a:prstGeom prst="rect">
            <a:avLst/>
          </a:prstGeom>
        </p:spPr>
      </p:pic>
    </p:spTree>
    <p:extLst>
      <p:ext uri="{BB962C8B-B14F-4D97-AF65-F5344CB8AC3E}">
        <p14:creationId xmlns:p14="http://schemas.microsoft.com/office/powerpoint/2010/main" val="872401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63821</TotalTime>
  <Words>1106</Words>
  <Application>Microsoft Office PowerPoint</Application>
  <PresentationFormat>Widescreen</PresentationFormat>
  <Paragraphs>77</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Garamond</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Antony Lishak</dc:creator>
  <cp:lastModifiedBy>Antony Lishak</cp:lastModifiedBy>
  <cp:revision>547</cp:revision>
  <cp:lastPrinted>2018-08-24T10:25:56Z</cp:lastPrinted>
  <dcterms:created xsi:type="dcterms:W3CDTF">2017-11-02T07:19:56Z</dcterms:created>
  <dcterms:modified xsi:type="dcterms:W3CDTF">2019-10-03T10:03:02Z</dcterms:modified>
</cp:coreProperties>
</file>