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645" r:id="rId2"/>
    <p:sldId id="639" r:id="rId3"/>
    <p:sldId id="640" r:id="rId4"/>
    <p:sldId id="641" r:id="rId5"/>
    <p:sldId id="642" r:id="rId6"/>
    <p:sldId id="643" r:id="rId7"/>
    <p:sldId id="644" r:id="rId8"/>
  </p:sldIdLst>
  <p:sldSz cx="12192000" cy="6858000"/>
  <p:notesSz cx="6875463" cy="10002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4F6B"/>
    <a:srgbClr val="64BEBD"/>
    <a:srgbClr val="AB0068"/>
    <a:srgbClr val="82AF6E"/>
    <a:srgbClr val="BF5850"/>
    <a:srgbClr val="C8884B"/>
    <a:srgbClr val="B02575"/>
    <a:srgbClr val="BE4A8C"/>
    <a:srgbClr val="97677F"/>
    <a:srgbClr val="2320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998" autoAdjust="0"/>
    <p:restoredTop sz="94660"/>
  </p:normalViewPr>
  <p:slideViewPr>
    <p:cSldViewPr snapToGrid="0">
      <p:cViewPr varScale="1">
        <p:scale>
          <a:sx n="114" d="100"/>
          <a:sy n="114" d="100"/>
        </p:scale>
        <p:origin x="414" y="108"/>
      </p:cViewPr>
      <p:guideLst/>
    </p:cSldViewPr>
  </p:slideViewPr>
  <p:notesTextViewPr>
    <p:cViewPr>
      <p:scale>
        <a:sx n="1" d="1"/>
        <a:sy n="1" d="1"/>
      </p:scale>
      <p:origin x="0" y="0"/>
    </p:cViewPr>
  </p:notesTextViewPr>
  <p:sorterViewPr>
    <p:cViewPr>
      <p:scale>
        <a:sx n="53" d="100"/>
        <a:sy n="5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CD4DD34-EF4E-42B0-A14D-4F98812AAB10}"/>
              </a:ext>
            </a:extLst>
          </p:cNvPr>
          <p:cNvSpPr>
            <a:spLocks noGrp="1"/>
          </p:cNvSpPr>
          <p:nvPr>
            <p:ph type="hdr" sz="quarter"/>
          </p:nvPr>
        </p:nvSpPr>
        <p:spPr>
          <a:xfrm>
            <a:off x="0" y="0"/>
            <a:ext cx="2979367" cy="501879"/>
          </a:xfrm>
          <a:prstGeom prst="rect">
            <a:avLst/>
          </a:prstGeom>
        </p:spPr>
        <p:txBody>
          <a:bodyPr vert="horz" lIns="96442" tIns="48221" rIns="96442" bIns="48221" rtlCol="0"/>
          <a:lstStyle>
            <a:lvl1pPr algn="l">
              <a:defRPr sz="1300"/>
            </a:lvl1pPr>
          </a:lstStyle>
          <a:p>
            <a:endParaRPr lang="en-GB"/>
          </a:p>
        </p:txBody>
      </p:sp>
      <p:sp>
        <p:nvSpPr>
          <p:cNvPr id="3" name="Date Placeholder 2">
            <a:extLst>
              <a:ext uri="{FF2B5EF4-FFF2-40B4-BE49-F238E27FC236}">
                <a16:creationId xmlns:a16="http://schemas.microsoft.com/office/drawing/2014/main" id="{434F2A3D-3BD6-4370-AF25-C49F9019F708}"/>
              </a:ext>
            </a:extLst>
          </p:cNvPr>
          <p:cNvSpPr>
            <a:spLocks noGrp="1"/>
          </p:cNvSpPr>
          <p:nvPr>
            <p:ph type="dt" sz="quarter" idx="1"/>
          </p:nvPr>
        </p:nvSpPr>
        <p:spPr>
          <a:xfrm>
            <a:off x="3894505" y="0"/>
            <a:ext cx="2979367" cy="501879"/>
          </a:xfrm>
          <a:prstGeom prst="rect">
            <a:avLst/>
          </a:prstGeom>
        </p:spPr>
        <p:txBody>
          <a:bodyPr vert="horz" lIns="96442" tIns="48221" rIns="96442" bIns="48221" rtlCol="0"/>
          <a:lstStyle>
            <a:lvl1pPr algn="r">
              <a:defRPr sz="1300"/>
            </a:lvl1pPr>
          </a:lstStyle>
          <a:p>
            <a:fld id="{4A415BA7-C708-4F8F-B8BA-8DCE55335976}" type="datetimeFigureOut">
              <a:rPr lang="en-GB" smtClean="0"/>
              <a:t>03/10/2019</a:t>
            </a:fld>
            <a:endParaRPr lang="en-GB"/>
          </a:p>
        </p:txBody>
      </p:sp>
      <p:sp>
        <p:nvSpPr>
          <p:cNvPr id="4" name="Footer Placeholder 3">
            <a:extLst>
              <a:ext uri="{FF2B5EF4-FFF2-40B4-BE49-F238E27FC236}">
                <a16:creationId xmlns:a16="http://schemas.microsoft.com/office/drawing/2014/main" id="{17A5C020-7F82-4EE7-9C2D-39B3050FC236}"/>
              </a:ext>
            </a:extLst>
          </p:cNvPr>
          <p:cNvSpPr>
            <a:spLocks noGrp="1"/>
          </p:cNvSpPr>
          <p:nvPr>
            <p:ph type="ftr" sz="quarter" idx="2"/>
          </p:nvPr>
        </p:nvSpPr>
        <p:spPr>
          <a:xfrm>
            <a:off x="0" y="9500961"/>
            <a:ext cx="2979367" cy="501878"/>
          </a:xfrm>
          <a:prstGeom prst="rect">
            <a:avLst/>
          </a:prstGeom>
        </p:spPr>
        <p:txBody>
          <a:bodyPr vert="horz" lIns="96442" tIns="48221" rIns="96442" bIns="48221"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ED6CE541-C48D-42D6-9008-9E908C27CA83}"/>
              </a:ext>
            </a:extLst>
          </p:cNvPr>
          <p:cNvSpPr>
            <a:spLocks noGrp="1"/>
          </p:cNvSpPr>
          <p:nvPr>
            <p:ph type="sldNum" sz="quarter" idx="3"/>
          </p:nvPr>
        </p:nvSpPr>
        <p:spPr>
          <a:xfrm>
            <a:off x="3894505" y="9500961"/>
            <a:ext cx="2979367" cy="501878"/>
          </a:xfrm>
          <a:prstGeom prst="rect">
            <a:avLst/>
          </a:prstGeom>
        </p:spPr>
        <p:txBody>
          <a:bodyPr vert="horz" lIns="96442" tIns="48221" rIns="96442" bIns="48221" rtlCol="0" anchor="b"/>
          <a:lstStyle>
            <a:lvl1pPr algn="r">
              <a:defRPr sz="1300"/>
            </a:lvl1pPr>
          </a:lstStyle>
          <a:p>
            <a:fld id="{0C280BF6-4103-43B5-9375-137579D301A1}" type="slidenum">
              <a:rPr lang="en-GB" smtClean="0"/>
              <a:t>‹#›</a:t>
            </a:fld>
            <a:endParaRPr lang="en-GB"/>
          </a:p>
        </p:txBody>
      </p:sp>
    </p:spTree>
    <p:extLst>
      <p:ext uri="{BB962C8B-B14F-4D97-AF65-F5344CB8AC3E}">
        <p14:creationId xmlns:p14="http://schemas.microsoft.com/office/powerpoint/2010/main" val="7091792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9738" cy="5016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94138" y="0"/>
            <a:ext cx="2979737" cy="501650"/>
          </a:xfrm>
          <a:prstGeom prst="rect">
            <a:avLst/>
          </a:prstGeom>
        </p:spPr>
        <p:txBody>
          <a:bodyPr vert="horz" lIns="91440" tIns="45720" rIns="91440" bIns="45720" rtlCol="0"/>
          <a:lstStyle>
            <a:lvl1pPr algn="r">
              <a:defRPr sz="1200"/>
            </a:lvl1pPr>
          </a:lstStyle>
          <a:p>
            <a:fld id="{DB985473-F3E2-4306-AB41-F07CEAEE570D}" type="datetimeFigureOut">
              <a:rPr lang="en-GB" smtClean="0"/>
              <a:t>03/10/2019</a:t>
            </a:fld>
            <a:endParaRPr lang="en-GB"/>
          </a:p>
        </p:txBody>
      </p:sp>
      <p:sp>
        <p:nvSpPr>
          <p:cNvPr id="4" name="Slide Image Placeholder 3"/>
          <p:cNvSpPr>
            <a:spLocks noGrp="1" noRot="1" noChangeAspect="1"/>
          </p:cNvSpPr>
          <p:nvPr>
            <p:ph type="sldImg" idx="2"/>
          </p:nvPr>
        </p:nvSpPr>
        <p:spPr>
          <a:xfrm>
            <a:off x="438150" y="1250950"/>
            <a:ext cx="5999163" cy="33750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7388" y="4813300"/>
            <a:ext cx="5500687" cy="393858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01188"/>
            <a:ext cx="2979738" cy="5016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94138" y="9501188"/>
            <a:ext cx="2979737" cy="501650"/>
          </a:xfrm>
          <a:prstGeom prst="rect">
            <a:avLst/>
          </a:prstGeom>
        </p:spPr>
        <p:txBody>
          <a:bodyPr vert="horz" lIns="91440" tIns="45720" rIns="91440" bIns="45720" rtlCol="0" anchor="b"/>
          <a:lstStyle>
            <a:lvl1pPr algn="r">
              <a:defRPr sz="1200"/>
            </a:lvl1pPr>
          </a:lstStyle>
          <a:p>
            <a:fld id="{F5CBA1B4-F936-4893-852E-185FFCE563D3}" type="slidenum">
              <a:rPr lang="en-GB" smtClean="0"/>
              <a:t>‹#›</a:t>
            </a:fld>
            <a:endParaRPr lang="en-GB"/>
          </a:p>
        </p:txBody>
      </p:sp>
    </p:spTree>
    <p:extLst>
      <p:ext uri="{BB962C8B-B14F-4D97-AF65-F5344CB8AC3E}">
        <p14:creationId xmlns:p14="http://schemas.microsoft.com/office/powerpoint/2010/main" val="2166871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1</a:t>
            </a:fld>
            <a:endParaRPr lang="en-GB"/>
          </a:p>
        </p:txBody>
      </p:sp>
    </p:spTree>
    <p:extLst>
      <p:ext uri="{BB962C8B-B14F-4D97-AF65-F5344CB8AC3E}">
        <p14:creationId xmlns:p14="http://schemas.microsoft.com/office/powerpoint/2010/main" val="667208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2</a:t>
            </a:fld>
            <a:endParaRPr lang="en-GB"/>
          </a:p>
        </p:txBody>
      </p:sp>
    </p:spTree>
    <p:extLst>
      <p:ext uri="{BB962C8B-B14F-4D97-AF65-F5344CB8AC3E}">
        <p14:creationId xmlns:p14="http://schemas.microsoft.com/office/powerpoint/2010/main" val="19936911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3</a:t>
            </a:fld>
            <a:endParaRPr lang="en-GB"/>
          </a:p>
        </p:txBody>
      </p:sp>
    </p:spTree>
    <p:extLst>
      <p:ext uri="{BB962C8B-B14F-4D97-AF65-F5344CB8AC3E}">
        <p14:creationId xmlns:p14="http://schemas.microsoft.com/office/powerpoint/2010/main" val="38114480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4</a:t>
            </a:fld>
            <a:endParaRPr lang="en-GB"/>
          </a:p>
        </p:txBody>
      </p:sp>
    </p:spTree>
    <p:extLst>
      <p:ext uri="{BB962C8B-B14F-4D97-AF65-F5344CB8AC3E}">
        <p14:creationId xmlns:p14="http://schemas.microsoft.com/office/powerpoint/2010/main" val="38220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5</a:t>
            </a:fld>
            <a:endParaRPr lang="en-GB"/>
          </a:p>
        </p:txBody>
      </p:sp>
    </p:spTree>
    <p:extLst>
      <p:ext uri="{BB962C8B-B14F-4D97-AF65-F5344CB8AC3E}">
        <p14:creationId xmlns:p14="http://schemas.microsoft.com/office/powerpoint/2010/main" val="21046611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6</a:t>
            </a:fld>
            <a:endParaRPr lang="en-GB"/>
          </a:p>
        </p:txBody>
      </p:sp>
    </p:spTree>
    <p:extLst>
      <p:ext uri="{BB962C8B-B14F-4D97-AF65-F5344CB8AC3E}">
        <p14:creationId xmlns:p14="http://schemas.microsoft.com/office/powerpoint/2010/main" val="864405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7</a:t>
            </a:fld>
            <a:endParaRPr lang="en-GB"/>
          </a:p>
        </p:txBody>
      </p:sp>
    </p:spTree>
    <p:extLst>
      <p:ext uri="{BB962C8B-B14F-4D97-AF65-F5344CB8AC3E}">
        <p14:creationId xmlns:p14="http://schemas.microsoft.com/office/powerpoint/2010/main" val="3646588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4FA74-9D2A-48C0-BF58-53E763E744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4E5AEBE-C506-4DF7-8908-63EEBF5C2FE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46EB518-4860-4C56-90B9-3EF1B404662E}"/>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19897618-86D1-4DF0-8357-1ADC307BBDA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2A7ADB-9CE8-4152-BFD2-FF34BE9D0753}"/>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252233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53D19-D013-4019-A669-40A0B084721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8C43FBF-9DAC-4E97-8934-344BF29B6EF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A69ADC-569F-42E7-9CD9-8069009B5B6F}"/>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45F7351F-5B4B-425B-978F-CF91A2822F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37ECDF-D8A0-4FF5-BE25-F91ACCB2D807}"/>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850058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D8882E-0F68-4BF2-A037-A9F2949A51A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52EFE11-C24D-4099-A1D1-D555542118F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9B5E43-490A-40CF-AFFC-1C93BB13C8AA}"/>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9377137A-88DE-4B79-8C6E-6B78D7E6C6F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6D9FEFA-F489-4E86-AD46-7B65CA4AB185}"/>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460678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42A3C-F4C2-46DE-A1B3-99BAD2B1E33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7E358CA-6F96-4454-838F-7E3F5FF3537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4D5272-59CA-49CE-AB64-6C3403D2A00C}"/>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C814ACB0-3E23-44AA-B66A-BBDFD3566D5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894511-7A2C-4BEE-9497-7EF4292AC7D3}"/>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4167695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3F7A7-CCB3-4833-80A4-D10F9848E12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17B2CB5-9CB3-4DFC-AEBA-3C6CE1ACA1C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F7CB973-C857-4343-A03E-51F1EC8233C3}"/>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89EDFD35-E85C-4816-A152-E995B3CAA1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1AD64BF-43EB-42DA-A54F-777CE021534D}"/>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721877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D0820-4094-4297-97D7-731B4EA9A71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D701A5E-8BFC-4114-99A6-5E57E13B1AF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2618393-8458-45BB-BCE6-C7AD83F9C68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BDE7F1A-73AF-4E43-A778-B95011BFD697}"/>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6" name="Footer Placeholder 5">
            <a:extLst>
              <a:ext uri="{FF2B5EF4-FFF2-40B4-BE49-F238E27FC236}">
                <a16:creationId xmlns:a16="http://schemas.microsoft.com/office/drawing/2014/main" id="{658A9325-768B-4E90-BE48-F613B62E9B6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A5728D-357E-4A2E-8055-B4CC0643995C}"/>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074028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6CA04-9ACB-4BE5-AEB8-41E51496576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3713E9E-3963-4257-A454-77615010DD2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03609F7-CB77-42C4-B2B5-841295E33AE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DAE64B8-468B-4345-BE96-D09584F350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6783D92-FEFE-41A5-BB34-60243B9E5AC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25FDA3D-73E4-451B-829D-CA276D97E798}"/>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8" name="Footer Placeholder 7">
            <a:extLst>
              <a:ext uri="{FF2B5EF4-FFF2-40B4-BE49-F238E27FC236}">
                <a16:creationId xmlns:a16="http://schemas.microsoft.com/office/drawing/2014/main" id="{838D4452-9D0E-4301-AAB9-4147CDA0620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225B26C-25D7-4A66-8C70-69C988B98A86}"/>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927471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B308F-095C-4F8C-BA41-E06E3E214DC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5868517-C9F0-41DD-BC8D-6C0806DD5162}"/>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4" name="Footer Placeholder 3">
            <a:extLst>
              <a:ext uri="{FF2B5EF4-FFF2-40B4-BE49-F238E27FC236}">
                <a16:creationId xmlns:a16="http://schemas.microsoft.com/office/drawing/2014/main" id="{734A40E4-9A69-4678-B4DC-2AC09E4986E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94B3E30-4D7A-4004-AEF1-65A8626D5209}"/>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2997854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D19E05-17CC-4C3F-868C-7711A15A8ACF}"/>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3" name="Footer Placeholder 2">
            <a:extLst>
              <a:ext uri="{FF2B5EF4-FFF2-40B4-BE49-F238E27FC236}">
                <a16:creationId xmlns:a16="http://schemas.microsoft.com/office/drawing/2014/main" id="{47874444-B9BA-4194-A393-05866994F27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E8CA963-2F7F-4C5B-AE6E-C44220080699}"/>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1980323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CF613-73BB-4AE3-8561-D9C1B3FF8C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B957DD2-6F0E-4511-8018-1442FB575F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BEEE221-E4FA-4A27-B442-5818A2D4EC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3CA90E0-681C-4198-87E5-AC80384AEC1A}"/>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6" name="Footer Placeholder 5">
            <a:extLst>
              <a:ext uri="{FF2B5EF4-FFF2-40B4-BE49-F238E27FC236}">
                <a16:creationId xmlns:a16="http://schemas.microsoft.com/office/drawing/2014/main" id="{2DF744D7-B1D5-4EF8-8D8C-2CE9BC0EC51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5CAB780-AD4D-4B9F-8E01-BF1E132B7E80}"/>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1443058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E7CF3-07EA-4DE4-912C-EE75980C4B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6974C88-D814-447C-B847-EB55EACEC5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A0A1EEB-7948-42FD-A0DF-906A3CE5AF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8D73D3D-6719-4C35-BF53-B775F2790549}"/>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6" name="Footer Placeholder 5">
            <a:extLst>
              <a:ext uri="{FF2B5EF4-FFF2-40B4-BE49-F238E27FC236}">
                <a16:creationId xmlns:a16="http://schemas.microsoft.com/office/drawing/2014/main" id="{6E96E20E-4F26-48A4-94C1-E8DEAA413DD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A577E0-2FF5-44A5-A6A7-0B88D861AA1E}"/>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1072001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74F6B"/>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22CF89-DA26-4E69-AF3D-164784D384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EDC76B3-BD41-4052-897C-2B0BA2A077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A9E1A8-DA9A-48E7-A2E1-192190E98E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82630C8F-7D64-4442-A95B-4E4B40BCFC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E1DF19F-FBDB-41FF-9089-52C36F176F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6956D6-C4EC-43E5-9342-252A2D06BBE7}" type="slidenum">
              <a:rPr lang="en-GB" smtClean="0"/>
              <a:t>‹#›</a:t>
            </a:fld>
            <a:endParaRPr lang="en-GB"/>
          </a:p>
        </p:txBody>
      </p:sp>
    </p:spTree>
    <p:extLst>
      <p:ext uri="{BB962C8B-B14F-4D97-AF65-F5344CB8AC3E}">
        <p14:creationId xmlns:p14="http://schemas.microsoft.com/office/powerpoint/2010/main" val="39022744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9.jpeg"/><Relationship Id="rId2" Type="http://schemas.openxmlformats.org/officeDocument/2006/relationships/notesSlide" Target="../notesSlides/notesSlide1.xml"/><Relationship Id="rId16"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8.jpeg"/><Relationship Id="rId5" Type="http://schemas.openxmlformats.org/officeDocument/2006/relationships/image" Target="../media/image3.png"/><Relationship Id="rId15" Type="http://schemas.openxmlformats.org/officeDocument/2006/relationships/image" Target="../media/image12.jpeg"/><Relationship Id="rId10" Type="http://schemas.microsoft.com/office/2007/relationships/hdphoto" Target="../media/hdphoto1.wdp"/><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1.jpeg"/></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9.jpeg"/><Relationship Id="rId2" Type="http://schemas.openxmlformats.org/officeDocument/2006/relationships/notesSlide" Target="../notesSlides/notesSlide2.xml"/><Relationship Id="rId16"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8.jpeg"/><Relationship Id="rId5" Type="http://schemas.openxmlformats.org/officeDocument/2006/relationships/image" Target="../media/image3.png"/><Relationship Id="rId15" Type="http://schemas.openxmlformats.org/officeDocument/2006/relationships/image" Target="../media/image12.jpeg"/><Relationship Id="rId10" Type="http://schemas.microsoft.com/office/2007/relationships/hdphoto" Target="../media/hdphoto1.wdp"/><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4.jp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8.jpg"/><Relationship Id="rId4" Type="http://schemas.openxmlformats.org/officeDocument/2006/relationships/image" Target="../media/image17.jp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0.jpg"/><Relationship Id="rId4"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7085636" y="358136"/>
            <a:ext cx="5068933"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07" y="707922"/>
            <a:ext cx="7119964" cy="5475391"/>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3024A8B3-B550-44EE-9079-30411289BFA5}"/>
              </a:ext>
            </a:extLst>
          </p:cNvPr>
          <p:cNvGrpSpPr/>
          <p:nvPr/>
        </p:nvGrpSpPr>
        <p:grpSpPr>
          <a:xfrm>
            <a:off x="324834" y="967245"/>
            <a:ext cx="6404855" cy="3998431"/>
            <a:chOff x="291133" y="1127519"/>
            <a:chExt cx="6404855" cy="3998431"/>
          </a:xfrm>
        </p:grpSpPr>
        <p:pic>
          <p:nvPicPr>
            <p:cNvPr id="23" name="Picture 22">
              <a:extLst>
                <a:ext uri="{FF2B5EF4-FFF2-40B4-BE49-F238E27FC236}">
                  <a16:creationId xmlns:a16="http://schemas.microsoft.com/office/drawing/2014/main" id="{985310DA-B607-4BDD-B7B0-AD0A9B497B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953" y="1160861"/>
              <a:ext cx="1072636" cy="173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https://upload.wikimedia.org/wikipedia/commons/7/72/Janusz_Korczak.PNG">
              <a:extLst>
                <a:ext uri="{FF2B5EF4-FFF2-40B4-BE49-F238E27FC236}">
                  <a16:creationId xmlns:a16="http://schemas.microsoft.com/office/drawing/2014/main" id="{725771D8-B9BC-4C43-A68D-0A6DA00272A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291133" y="3628208"/>
              <a:ext cx="1090231" cy="1497742"/>
            </a:xfrm>
            <a:prstGeom prst="rect">
              <a:avLst/>
            </a:prstGeom>
            <a:noFill/>
            <a:ln>
              <a:noFill/>
            </a:ln>
          </p:spPr>
        </p:pic>
        <p:pic>
          <p:nvPicPr>
            <p:cNvPr id="28" name="Picture 27" descr="https://sprawiedliwi.org.pl/sites/default/files/styles/photo/public/obraz_1390.jpg?itok=ydJwyb-w">
              <a:extLst>
                <a:ext uri="{FF2B5EF4-FFF2-40B4-BE49-F238E27FC236}">
                  <a16:creationId xmlns:a16="http://schemas.microsoft.com/office/drawing/2014/main" id="{B3FA7A1A-D3D2-4A9A-B8A3-CBE3661F3A97}"/>
                </a:ext>
              </a:extLst>
            </p:cNvPr>
            <p:cNvPicPr/>
            <p:nvPr/>
          </p:nvPicPr>
          <p:blipFill rotWithShape="1">
            <a:blip r:embed="rId6" cstate="print">
              <a:extLst>
                <a:ext uri="{28A0092B-C50C-407E-A947-70E740481C1C}">
                  <a14:useLocalDpi xmlns:a14="http://schemas.microsoft.com/office/drawing/2010/main" val="0"/>
                </a:ext>
              </a:extLst>
            </a:blip>
            <a:srcRect l="14477" t="1" r="21879" b="1581"/>
            <a:stretch/>
          </p:blipFill>
          <p:spPr bwMode="auto">
            <a:xfrm>
              <a:off x="1504092" y="3628206"/>
              <a:ext cx="927541" cy="1497741"/>
            </a:xfrm>
            <a:prstGeom prst="rect">
              <a:avLst/>
            </a:prstGeom>
            <a:noFill/>
            <a:ln>
              <a:noFill/>
            </a:ln>
            <a:extLst>
              <a:ext uri="{53640926-AAD7-44D8-BBD7-CCE9431645EC}">
                <a14:shadowObscured xmlns:a14="http://schemas.microsoft.com/office/drawing/2010/main"/>
              </a:ext>
            </a:extLst>
          </p:spPr>
        </p:pic>
        <p:pic>
          <p:nvPicPr>
            <p:cNvPr id="30" name="Picture 29" descr="http://www.archives.jdc.org/wp-content/uploads/2017/02/emanuel-ringelblum.jpg">
              <a:extLst>
                <a:ext uri="{FF2B5EF4-FFF2-40B4-BE49-F238E27FC236}">
                  <a16:creationId xmlns:a16="http://schemas.microsoft.com/office/drawing/2014/main" id="{96BAB1E3-7160-4747-BBD2-829220E3BDF6}"/>
                </a:ext>
              </a:extLst>
            </p:cNvPr>
            <p:cNvPicPr/>
            <p:nvPr/>
          </p:nvPicPr>
          <p:blipFill rotWithShape="1">
            <a:blip r:embed="rId7">
              <a:extLst>
                <a:ext uri="{28A0092B-C50C-407E-A947-70E740481C1C}">
                  <a14:useLocalDpi xmlns:a14="http://schemas.microsoft.com/office/drawing/2010/main" val="0"/>
                </a:ext>
              </a:extLst>
            </a:blip>
            <a:srcRect l="15194" t="3928" r="32710" b="47631"/>
            <a:stretch/>
          </p:blipFill>
          <p:spPr bwMode="auto">
            <a:xfrm>
              <a:off x="2931678" y="1142766"/>
              <a:ext cx="1246664" cy="1728497"/>
            </a:xfrm>
            <a:prstGeom prst="rect">
              <a:avLst/>
            </a:prstGeom>
            <a:noFill/>
            <a:ln>
              <a:noFill/>
            </a:ln>
            <a:extLst>
              <a:ext uri="{53640926-AAD7-44D8-BBD7-CCE9431645EC}">
                <a14:shadowObscured xmlns:a14="http://schemas.microsoft.com/office/drawing/2010/main"/>
              </a:ext>
            </a:extLst>
          </p:spPr>
        </p:pic>
        <p:pic>
          <p:nvPicPr>
            <p:cNvPr id="31" name="Picture 30" descr="https://dirkdeklein.files.wordpress.com/2016/12/poland-holocaust-a-su_sham-2-930x1183.jpg?w=750">
              <a:extLst>
                <a:ext uri="{FF2B5EF4-FFF2-40B4-BE49-F238E27FC236}">
                  <a16:creationId xmlns:a16="http://schemas.microsoft.com/office/drawing/2014/main" id="{FCD9ACA9-D444-4C02-AE85-D2F5570BE894}"/>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565380" y="3628207"/>
              <a:ext cx="939822" cy="1492062"/>
            </a:xfrm>
            <a:prstGeom prst="rect">
              <a:avLst/>
            </a:prstGeom>
            <a:noFill/>
            <a:ln>
              <a:noFill/>
            </a:ln>
          </p:spPr>
        </p:pic>
        <p:pic>
          <p:nvPicPr>
            <p:cNvPr id="32" name="Picture 31" descr="http://www.nmketrzyn.pl/wp-content/uploads/2015/08/pilecki.jpg">
              <a:extLst>
                <a:ext uri="{FF2B5EF4-FFF2-40B4-BE49-F238E27FC236}">
                  <a16:creationId xmlns:a16="http://schemas.microsoft.com/office/drawing/2014/main" id="{85339EE4-675B-4569-A415-74A994CC8896}"/>
                </a:ext>
              </a:extLst>
            </p:cNvPr>
            <p:cNvPicPr/>
            <p:nvPr/>
          </p:nvPicPr>
          <p:blipFill rotWithShape="1">
            <a:blip r:embed="rId9" cstate="print">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val="0"/>
                </a:ext>
              </a:extLst>
            </a:blip>
            <a:srcRect l="11740" r="8124" b="25423"/>
            <a:stretch/>
          </p:blipFill>
          <p:spPr bwMode="auto">
            <a:xfrm>
              <a:off x="5547120" y="1127519"/>
              <a:ext cx="1148868" cy="1773859"/>
            </a:xfrm>
            <a:prstGeom prst="rect">
              <a:avLst/>
            </a:prstGeom>
            <a:noFill/>
            <a:ln>
              <a:noFill/>
            </a:ln>
            <a:extLst>
              <a:ext uri="{53640926-AAD7-44D8-BBD7-CCE9431645EC}">
                <a14:shadowObscured xmlns:a14="http://schemas.microsoft.com/office/drawing/2010/main"/>
              </a:ext>
            </a:extLst>
          </p:spPr>
        </p:pic>
        <p:pic>
          <p:nvPicPr>
            <p:cNvPr id="33" name="Picture 32" descr="Image result for warsaw ghetto uprising mordecai anielewicz">
              <a:extLst>
                <a:ext uri="{FF2B5EF4-FFF2-40B4-BE49-F238E27FC236}">
                  <a16:creationId xmlns:a16="http://schemas.microsoft.com/office/drawing/2014/main" id="{8505ACB8-D6F9-42CC-8C0E-EA9036FCD952}"/>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4157064" y="1150991"/>
              <a:ext cx="1356377" cy="1707406"/>
            </a:xfrm>
            <a:prstGeom prst="rect">
              <a:avLst/>
            </a:prstGeom>
            <a:noFill/>
            <a:ln>
              <a:noFill/>
            </a:ln>
          </p:spPr>
        </p:pic>
        <p:pic>
          <p:nvPicPr>
            <p:cNvPr id="34" name="Picture 33" descr="https://i2.wp.com/bezkompleksow.com.pl/wp-content/uploads/2016/04/zofia-kossak.jpg">
              <a:extLst>
                <a:ext uri="{FF2B5EF4-FFF2-40B4-BE49-F238E27FC236}">
                  <a16:creationId xmlns:a16="http://schemas.microsoft.com/office/drawing/2014/main" id="{54215C79-3C17-410D-9D58-5333C273F034}"/>
                </a:ext>
              </a:extLst>
            </p:cNvPr>
            <p:cNvPicPr/>
            <p:nvPr/>
          </p:nvPicPr>
          <p:blipFill rotWithShape="1">
            <a:blip r:embed="rId12">
              <a:extLst>
                <a:ext uri="{28A0092B-C50C-407E-A947-70E740481C1C}">
                  <a14:useLocalDpi xmlns:a14="http://schemas.microsoft.com/office/drawing/2010/main" val="0"/>
                </a:ext>
              </a:extLst>
            </a:blip>
            <a:srcRect l="29156" r="15165" b="20371"/>
            <a:stretch/>
          </p:blipFill>
          <p:spPr bwMode="auto">
            <a:xfrm>
              <a:off x="2438399" y="3689605"/>
              <a:ext cx="940848" cy="1430664"/>
            </a:xfrm>
            <a:prstGeom prst="rect">
              <a:avLst/>
            </a:prstGeom>
            <a:noFill/>
            <a:ln>
              <a:noFill/>
            </a:ln>
            <a:extLst>
              <a:ext uri="{53640926-AAD7-44D8-BBD7-CCE9431645EC}">
                <a14:shadowObscured xmlns:a14="http://schemas.microsoft.com/office/drawing/2010/main"/>
              </a:ext>
            </a:extLst>
          </p:spPr>
        </p:pic>
        <p:pic>
          <p:nvPicPr>
            <p:cNvPr id="35" name="Picture 34" descr="http://prawy.pl/wp-content/uploads/2015/12/historia_marceligodlewski.jpg">
              <a:extLst>
                <a:ext uri="{FF2B5EF4-FFF2-40B4-BE49-F238E27FC236}">
                  <a16:creationId xmlns:a16="http://schemas.microsoft.com/office/drawing/2014/main" id="{3690CFE2-BC25-4B2C-8615-97B856F43866}"/>
                </a:ext>
              </a:extLst>
            </p:cNvPr>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456225" y="3570473"/>
              <a:ext cx="987800" cy="1549795"/>
            </a:xfrm>
            <a:prstGeom prst="rect">
              <a:avLst/>
            </a:prstGeom>
            <a:noFill/>
            <a:ln>
              <a:noFill/>
            </a:ln>
          </p:spPr>
        </p:pic>
        <p:pic>
          <p:nvPicPr>
            <p:cNvPr id="1026" name="Picture 2" descr="Image result for JÃ³zef &amp; Wiktoria Ulma">
              <a:extLst>
                <a:ext uri="{FF2B5EF4-FFF2-40B4-BE49-F238E27FC236}">
                  <a16:creationId xmlns:a16="http://schemas.microsoft.com/office/drawing/2014/main" id="{91F7C438-F55A-41C4-93B8-A01130CA9D36}"/>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15970" t="10003" r="25156" b="35094"/>
            <a:stretch/>
          </p:blipFill>
          <p:spPr bwMode="auto">
            <a:xfrm>
              <a:off x="5509543" y="3598511"/>
              <a:ext cx="1135505" cy="1521759"/>
            </a:xfrm>
            <a:prstGeom prst="rect">
              <a:avLst/>
            </a:prstGeom>
            <a:noFill/>
            <a:extLst>
              <a:ext uri="{909E8E84-426E-40DD-AFC4-6F175D3DCCD1}">
                <a14:hiddenFill xmlns:a14="http://schemas.microsoft.com/office/drawing/2010/main">
                  <a:solidFill>
                    <a:srgbClr val="FFFFFF"/>
                  </a:solidFill>
                </a14:hiddenFill>
              </a:ext>
            </a:extLst>
          </p:spPr>
        </p:pic>
      </p:grpSp>
      <p:sp>
        <p:nvSpPr>
          <p:cNvPr id="36" name="Rectangle 35">
            <a:extLst>
              <a:ext uri="{FF2B5EF4-FFF2-40B4-BE49-F238E27FC236}">
                <a16:creationId xmlns:a16="http://schemas.microsoft.com/office/drawing/2014/main" id="{961F37AF-F4AC-4E76-89DC-842514D1CDE3}"/>
              </a:ext>
            </a:extLst>
          </p:cNvPr>
          <p:cNvSpPr/>
          <p:nvPr/>
        </p:nvSpPr>
        <p:spPr>
          <a:xfrm>
            <a:off x="352837" y="990437"/>
            <a:ext cx="1129857"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 descr="Image result for Maximilian Kolbe">
            <a:extLst>
              <a:ext uri="{FF2B5EF4-FFF2-40B4-BE49-F238E27FC236}">
                <a16:creationId xmlns:a16="http://schemas.microsoft.com/office/drawing/2014/main" id="{CAA13BDE-3B62-48B6-B0C5-3924D1A0F30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72652" y="1044828"/>
            <a:ext cx="1332353" cy="1715909"/>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26">
            <a:extLst>
              <a:ext uri="{FF2B5EF4-FFF2-40B4-BE49-F238E27FC236}">
                <a16:creationId xmlns:a16="http://schemas.microsoft.com/office/drawing/2014/main" id="{907E8B59-CE1B-4AF8-8983-C8A84917C24F}"/>
              </a:ext>
            </a:extLst>
          </p:cNvPr>
          <p:cNvSpPr/>
          <p:nvPr/>
        </p:nvSpPr>
        <p:spPr>
          <a:xfrm>
            <a:off x="1591204" y="1002106"/>
            <a:ext cx="1225204"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8E75D776-37E6-4314-BABC-A3D2AB978B11}"/>
              </a:ext>
            </a:extLst>
          </p:cNvPr>
          <p:cNvSpPr/>
          <p:nvPr/>
        </p:nvSpPr>
        <p:spPr>
          <a:xfrm>
            <a:off x="2905005" y="1000587"/>
            <a:ext cx="1225205"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1406EC11-C868-4A97-B83C-0CD2D8651FB0}"/>
              </a:ext>
            </a:extLst>
          </p:cNvPr>
          <p:cNvSpPr/>
          <p:nvPr/>
        </p:nvSpPr>
        <p:spPr>
          <a:xfrm>
            <a:off x="3456518" y="3409323"/>
            <a:ext cx="1053462" cy="1601747"/>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61D5D9C2-6AA8-4BA7-93A9-50F61ABEEFF9}"/>
              </a:ext>
            </a:extLst>
          </p:cNvPr>
          <p:cNvSpPr/>
          <p:nvPr/>
        </p:nvSpPr>
        <p:spPr>
          <a:xfrm>
            <a:off x="4538389" y="3416442"/>
            <a:ext cx="1009988" cy="1601747"/>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58C840D3-B181-4151-B370-AFD4C02D61C2}"/>
              </a:ext>
            </a:extLst>
          </p:cNvPr>
          <p:cNvSpPr/>
          <p:nvPr/>
        </p:nvSpPr>
        <p:spPr>
          <a:xfrm>
            <a:off x="2523063" y="3409323"/>
            <a:ext cx="930071" cy="1607718"/>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9EA4A97D-0B6A-4D23-B57B-D8D6D18AE709}"/>
              </a:ext>
            </a:extLst>
          </p:cNvPr>
          <p:cNvSpPr/>
          <p:nvPr/>
        </p:nvSpPr>
        <p:spPr>
          <a:xfrm>
            <a:off x="315604" y="3423947"/>
            <a:ext cx="1097250" cy="1594838"/>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584CF1BD-F79C-431F-90ED-807ED063FDCE}"/>
              </a:ext>
            </a:extLst>
          </p:cNvPr>
          <p:cNvSpPr/>
          <p:nvPr/>
        </p:nvSpPr>
        <p:spPr>
          <a:xfrm>
            <a:off x="5571653" y="3416443"/>
            <a:ext cx="1150326" cy="160234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43A84E18-01B2-4C04-A083-2CCEC970A9DE}"/>
              </a:ext>
            </a:extLst>
          </p:cNvPr>
          <p:cNvSpPr/>
          <p:nvPr/>
        </p:nvSpPr>
        <p:spPr>
          <a:xfrm>
            <a:off x="5552521" y="972541"/>
            <a:ext cx="1177168" cy="177368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38D1AE3B-B95B-4D3E-8D5A-69772A23BF1B}"/>
              </a:ext>
            </a:extLst>
          </p:cNvPr>
          <p:cNvSpPr/>
          <p:nvPr/>
        </p:nvSpPr>
        <p:spPr>
          <a:xfrm>
            <a:off x="1498472" y="3416443"/>
            <a:ext cx="1059112" cy="1601747"/>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a:extLst>
              <a:ext uri="{FF2B5EF4-FFF2-40B4-BE49-F238E27FC236}">
                <a16:creationId xmlns:a16="http://schemas.microsoft.com/office/drawing/2014/main" id="{C977A84D-9D37-4613-896C-BED59579ECB7}"/>
              </a:ext>
            </a:extLst>
          </p:cNvPr>
          <p:cNvSpPr/>
          <p:nvPr/>
        </p:nvSpPr>
        <p:spPr>
          <a:xfrm>
            <a:off x="4156886" y="981512"/>
            <a:ext cx="1405769" cy="1770006"/>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B587F924-CC6F-47CD-A8FE-D089AF672E59}"/>
              </a:ext>
            </a:extLst>
          </p:cNvPr>
          <p:cNvSpPr/>
          <p:nvPr/>
        </p:nvSpPr>
        <p:spPr>
          <a:xfrm>
            <a:off x="571130" y="-57362"/>
            <a:ext cx="10691431"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STORIES OF POLISH RESISTANCE</a:t>
            </a:r>
          </a:p>
        </p:txBody>
      </p:sp>
      <p:sp>
        <p:nvSpPr>
          <p:cNvPr id="48" name="Rectangle 47">
            <a:extLst>
              <a:ext uri="{FF2B5EF4-FFF2-40B4-BE49-F238E27FC236}">
                <a16:creationId xmlns:a16="http://schemas.microsoft.com/office/drawing/2014/main" id="{7690F498-03A1-4701-A938-DC7FAF359983}"/>
              </a:ext>
            </a:extLst>
          </p:cNvPr>
          <p:cNvSpPr/>
          <p:nvPr/>
        </p:nvSpPr>
        <p:spPr>
          <a:xfrm>
            <a:off x="5413988" y="5063585"/>
            <a:ext cx="1347026" cy="830997"/>
          </a:xfrm>
          <a:prstGeom prst="rect">
            <a:avLst/>
          </a:prstGeom>
        </p:spPr>
        <p:txBody>
          <a:bodyPr wrap="square">
            <a:spAutoFit/>
          </a:bodyPr>
          <a:lstStyle/>
          <a:p>
            <a:pPr algn="ctr"/>
            <a:r>
              <a:rPr lang="en-US" sz="1600" b="1" dirty="0">
                <a:solidFill>
                  <a:srgbClr val="AB0068"/>
                </a:solidFill>
                <a:latin typeface="Garamond" panose="02020404030301010803" pitchFamily="18" charset="0"/>
              </a:rPr>
              <a:t>Józef &amp; </a:t>
            </a:r>
            <a:r>
              <a:rPr lang="en-US" sz="1600" b="1" dirty="0" err="1">
                <a:solidFill>
                  <a:srgbClr val="AB0068"/>
                </a:solidFill>
                <a:latin typeface="Garamond" panose="02020404030301010803" pitchFamily="18" charset="0"/>
              </a:rPr>
              <a:t>Wiktoria</a:t>
            </a:r>
            <a:r>
              <a:rPr lang="en-US" sz="1600" b="1" dirty="0">
                <a:solidFill>
                  <a:srgbClr val="AB0068"/>
                </a:solidFill>
                <a:latin typeface="Garamond" panose="02020404030301010803" pitchFamily="18" charset="0"/>
              </a:rPr>
              <a:t> </a:t>
            </a:r>
            <a:r>
              <a:rPr lang="en-US" sz="1600" b="1" dirty="0" err="1">
                <a:solidFill>
                  <a:srgbClr val="AB0068"/>
                </a:solidFill>
                <a:latin typeface="Garamond" panose="02020404030301010803" pitchFamily="18" charset="0"/>
              </a:rPr>
              <a:t>Ulma</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49" name="Rectangle 48">
            <a:extLst>
              <a:ext uri="{FF2B5EF4-FFF2-40B4-BE49-F238E27FC236}">
                <a16:creationId xmlns:a16="http://schemas.microsoft.com/office/drawing/2014/main" id="{ACE9B36B-405D-41B9-A916-29F5BA5477DB}"/>
              </a:ext>
            </a:extLst>
          </p:cNvPr>
          <p:cNvSpPr/>
          <p:nvPr/>
        </p:nvSpPr>
        <p:spPr>
          <a:xfrm>
            <a:off x="225626" y="2762937"/>
            <a:ext cx="1246664"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Irena Sendler </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51" name="Rectangle 50">
            <a:extLst>
              <a:ext uri="{FF2B5EF4-FFF2-40B4-BE49-F238E27FC236}">
                <a16:creationId xmlns:a16="http://schemas.microsoft.com/office/drawing/2014/main" id="{D6810484-99CA-4318-8F2D-D96EA74DDFA1}"/>
              </a:ext>
            </a:extLst>
          </p:cNvPr>
          <p:cNvSpPr/>
          <p:nvPr/>
        </p:nvSpPr>
        <p:spPr>
          <a:xfrm>
            <a:off x="1388738" y="2763840"/>
            <a:ext cx="1527433"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Maximilian Kolbe </a:t>
            </a:r>
          </a:p>
        </p:txBody>
      </p:sp>
      <p:sp>
        <p:nvSpPr>
          <p:cNvPr id="52" name="Rectangle 51">
            <a:extLst>
              <a:ext uri="{FF2B5EF4-FFF2-40B4-BE49-F238E27FC236}">
                <a16:creationId xmlns:a16="http://schemas.microsoft.com/office/drawing/2014/main" id="{4D75F3BE-E668-4A38-AFBC-8E4A9C7F8979}"/>
              </a:ext>
            </a:extLst>
          </p:cNvPr>
          <p:cNvSpPr/>
          <p:nvPr/>
        </p:nvSpPr>
        <p:spPr>
          <a:xfrm>
            <a:off x="2597132" y="2757869"/>
            <a:ext cx="1790805"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Emanuel </a:t>
            </a:r>
            <a:r>
              <a:rPr lang="en-GB" sz="1600" b="1" dirty="0" err="1">
                <a:solidFill>
                  <a:srgbClr val="AB0068"/>
                </a:solidFill>
                <a:latin typeface="Garamond" panose="02020404030301010803" pitchFamily="18" charset="0"/>
              </a:rPr>
              <a:t>Ringelblum</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53" name="Rectangle 52">
            <a:extLst>
              <a:ext uri="{FF2B5EF4-FFF2-40B4-BE49-F238E27FC236}">
                <a16:creationId xmlns:a16="http://schemas.microsoft.com/office/drawing/2014/main" id="{67AD59CA-E0AC-4E30-A280-2A7CC318B451}"/>
              </a:ext>
            </a:extLst>
          </p:cNvPr>
          <p:cNvSpPr/>
          <p:nvPr/>
        </p:nvSpPr>
        <p:spPr>
          <a:xfrm>
            <a:off x="3866019" y="2757869"/>
            <a:ext cx="2005871"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Mordechai </a:t>
            </a:r>
            <a:r>
              <a:rPr lang="en-GB" sz="1600" b="1" dirty="0" err="1">
                <a:solidFill>
                  <a:srgbClr val="AB0068"/>
                </a:solidFill>
                <a:latin typeface="Garamond" panose="02020404030301010803" pitchFamily="18" charset="0"/>
              </a:rPr>
              <a:t>Anielewicz</a:t>
            </a:r>
            <a:endParaRPr lang="en-GB" sz="1600" dirty="0">
              <a:solidFill>
                <a:srgbClr val="AB0068"/>
              </a:solidFill>
              <a:latin typeface="Garamond" panose="02020404030301010803" pitchFamily="18" charset="0"/>
            </a:endParaRPr>
          </a:p>
        </p:txBody>
      </p:sp>
      <p:sp>
        <p:nvSpPr>
          <p:cNvPr id="54" name="Rectangle 53">
            <a:extLst>
              <a:ext uri="{FF2B5EF4-FFF2-40B4-BE49-F238E27FC236}">
                <a16:creationId xmlns:a16="http://schemas.microsoft.com/office/drawing/2014/main" id="{5A2F60DA-DD70-4267-9B2A-263444FD3B57}"/>
              </a:ext>
            </a:extLst>
          </p:cNvPr>
          <p:cNvSpPr/>
          <p:nvPr/>
        </p:nvSpPr>
        <p:spPr>
          <a:xfrm>
            <a:off x="5469190" y="2733440"/>
            <a:ext cx="1307211"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Witold </a:t>
            </a:r>
            <a:r>
              <a:rPr lang="en-GB" sz="1600" b="1" dirty="0" err="1">
                <a:solidFill>
                  <a:srgbClr val="AB0068"/>
                </a:solidFill>
                <a:latin typeface="Garamond" panose="02020404030301010803" pitchFamily="18" charset="0"/>
              </a:rPr>
              <a:t>Pilecki</a:t>
            </a:r>
            <a:r>
              <a:rPr lang="en-GB" sz="1600" b="1" dirty="0">
                <a:solidFill>
                  <a:srgbClr val="AB0068"/>
                </a:solidFill>
                <a:latin typeface="Garamond" panose="02020404030301010803" pitchFamily="18" charset="0"/>
              </a:rPr>
              <a:t> </a:t>
            </a:r>
          </a:p>
        </p:txBody>
      </p:sp>
      <p:sp>
        <p:nvSpPr>
          <p:cNvPr id="55" name="Rectangle 54">
            <a:extLst>
              <a:ext uri="{FF2B5EF4-FFF2-40B4-BE49-F238E27FC236}">
                <a16:creationId xmlns:a16="http://schemas.microsoft.com/office/drawing/2014/main" id="{79AC2131-9822-42D3-9C3E-63E87ABACB14}"/>
              </a:ext>
            </a:extLst>
          </p:cNvPr>
          <p:cNvSpPr/>
          <p:nvPr/>
        </p:nvSpPr>
        <p:spPr>
          <a:xfrm>
            <a:off x="225626" y="5120714"/>
            <a:ext cx="1223652" cy="584775"/>
          </a:xfrm>
          <a:prstGeom prst="rect">
            <a:avLst/>
          </a:prstGeom>
        </p:spPr>
        <p:txBody>
          <a:bodyPr wrap="square">
            <a:spAutoFit/>
          </a:bodyPr>
          <a:lstStyle/>
          <a:p>
            <a:pPr algn="ctr"/>
            <a:r>
              <a:rPr lang="en-GB" sz="1600" b="1" dirty="0" err="1">
                <a:solidFill>
                  <a:srgbClr val="AB0068"/>
                </a:solidFill>
                <a:latin typeface="Garamond" panose="02020404030301010803" pitchFamily="18" charset="0"/>
              </a:rPr>
              <a:t>Janusz</a:t>
            </a:r>
            <a:r>
              <a:rPr lang="en-GB" sz="1600" b="1" dirty="0">
                <a:solidFill>
                  <a:srgbClr val="AB0068"/>
                </a:solidFill>
                <a:latin typeface="Garamond" panose="02020404030301010803" pitchFamily="18" charset="0"/>
              </a:rPr>
              <a:t> Korczak </a:t>
            </a:r>
            <a:endParaRPr lang="en-GB" sz="14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56" name="Rectangle 55">
            <a:extLst>
              <a:ext uri="{FF2B5EF4-FFF2-40B4-BE49-F238E27FC236}">
                <a16:creationId xmlns:a16="http://schemas.microsoft.com/office/drawing/2014/main" id="{076A1C2F-6B79-4BB0-B2E2-5F785C05549B}"/>
              </a:ext>
            </a:extLst>
          </p:cNvPr>
          <p:cNvSpPr/>
          <p:nvPr/>
        </p:nvSpPr>
        <p:spPr>
          <a:xfrm>
            <a:off x="1397857" y="5120714"/>
            <a:ext cx="1017864"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Jan </a:t>
            </a:r>
            <a:r>
              <a:rPr lang="en-GB" sz="1600" b="1" dirty="0" err="1">
                <a:solidFill>
                  <a:srgbClr val="AB0068"/>
                </a:solidFill>
                <a:latin typeface="Garamond" panose="02020404030301010803" pitchFamily="18" charset="0"/>
              </a:rPr>
              <a:t>Karski</a:t>
            </a:r>
            <a:endParaRPr lang="en-GB" sz="1600" b="1" dirty="0">
              <a:solidFill>
                <a:srgbClr val="AB0068"/>
              </a:solidFill>
              <a:latin typeface="Garamond" panose="02020404030301010803" pitchFamily="18" charset="0"/>
            </a:endParaRPr>
          </a:p>
        </p:txBody>
      </p:sp>
      <p:sp>
        <p:nvSpPr>
          <p:cNvPr id="57" name="Rectangle 56">
            <a:extLst>
              <a:ext uri="{FF2B5EF4-FFF2-40B4-BE49-F238E27FC236}">
                <a16:creationId xmlns:a16="http://schemas.microsoft.com/office/drawing/2014/main" id="{EC7556B4-104A-48B6-B5B7-49356452B1C1}"/>
              </a:ext>
            </a:extLst>
          </p:cNvPr>
          <p:cNvSpPr/>
          <p:nvPr/>
        </p:nvSpPr>
        <p:spPr>
          <a:xfrm>
            <a:off x="3240521" y="5074068"/>
            <a:ext cx="1441012" cy="830997"/>
          </a:xfrm>
          <a:prstGeom prst="rect">
            <a:avLst/>
          </a:prstGeom>
        </p:spPr>
        <p:txBody>
          <a:bodyPr wrap="square">
            <a:spAutoFit/>
          </a:bodyPr>
          <a:lstStyle/>
          <a:p>
            <a:pPr algn="ctr"/>
            <a:r>
              <a:rPr lang="en-GB" sz="1600" b="1" dirty="0">
                <a:solidFill>
                  <a:srgbClr val="AB0068"/>
                </a:solidFill>
                <a:latin typeface="Garamond" panose="02020404030301010803" pitchFamily="18" charset="0"/>
              </a:rPr>
              <a:t>Father </a:t>
            </a:r>
            <a:r>
              <a:rPr lang="en-GB" sz="1600" b="1" dirty="0" err="1">
                <a:solidFill>
                  <a:srgbClr val="AB0068"/>
                </a:solidFill>
                <a:latin typeface="Garamond" panose="02020404030301010803" pitchFamily="18" charset="0"/>
              </a:rPr>
              <a:t>Marceli</a:t>
            </a:r>
            <a:r>
              <a:rPr lang="en-GB" sz="1600" b="1" dirty="0">
                <a:solidFill>
                  <a:srgbClr val="AB0068"/>
                </a:solidFill>
                <a:latin typeface="Garamond" panose="02020404030301010803" pitchFamily="18" charset="0"/>
              </a:rPr>
              <a:t> </a:t>
            </a:r>
            <a:r>
              <a:rPr lang="en-GB" sz="1600" b="1" dirty="0" err="1">
                <a:solidFill>
                  <a:srgbClr val="AB0068"/>
                </a:solidFill>
                <a:latin typeface="Garamond" panose="02020404030301010803" pitchFamily="18" charset="0"/>
              </a:rPr>
              <a:t>Godlewski</a:t>
            </a:r>
            <a:r>
              <a:rPr lang="en-GB" sz="1600" dirty="0">
                <a:solidFill>
                  <a:srgbClr val="AB0068"/>
                </a:solidFill>
                <a:latin typeface="Garamond" panose="02020404030301010803" pitchFamily="18" charset="0"/>
              </a:rPr>
              <a:t> </a:t>
            </a:r>
          </a:p>
        </p:txBody>
      </p:sp>
      <p:sp>
        <p:nvSpPr>
          <p:cNvPr id="58" name="Rectangle 57">
            <a:extLst>
              <a:ext uri="{FF2B5EF4-FFF2-40B4-BE49-F238E27FC236}">
                <a16:creationId xmlns:a16="http://schemas.microsoft.com/office/drawing/2014/main" id="{0D7F929F-321C-4ECA-81D6-EBFFC4BB2949}"/>
              </a:ext>
            </a:extLst>
          </p:cNvPr>
          <p:cNvSpPr/>
          <p:nvPr/>
        </p:nvSpPr>
        <p:spPr>
          <a:xfrm>
            <a:off x="2319165" y="5068773"/>
            <a:ext cx="1223653" cy="830997"/>
          </a:xfrm>
          <a:prstGeom prst="rect">
            <a:avLst/>
          </a:prstGeom>
        </p:spPr>
        <p:txBody>
          <a:bodyPr wrap="square">
            <a:spAutoFit/>
          </a:bodyPr>
          <a:lstStyle/>
          <a:p>
            <a:pPr algn="ctr"/>
            <a:r>
              <a:rPr lang="en-GB" sz="1600" b="1" dirty="0" err="1">
                <a:solidFill>
                  <a:srgbClr val="AB0068"/>
                </a:solidFill>
                <a:latin typeface="Garamond" panose="02020404030301010803" pitchFamily="18" charset="0"/>
              </a:rPr>
              <a:t>Zofia</a:t>
            </a:r>
            <a:r>
              <a:rPr lang="en-GB" sz="1600" b="1" dirty="0">
                <a:solidFill>
                  <a:srgbClr val="AB0068"/>
                </a:solidFill>
                <a:latin typeface="Garamond" panose="02020404030301010803" pitchFamily="18" charset="0"/>
              </a:rPr>
              <a:t> </a:t>
            </a:r>
            <a:r>
              <a:rPr lang="en-GB" sz="1600" b="1" dirty="0" err="1">
                <a:solidFill>
                  <a:srgbClr val="AB0068"/>
                </a:solidFill>
                <a:latin typeface="Garamond" panose="02020404030301010803" pitchFamily="18" charset="0"/>
              </a:rPr>
              <a:t>Kossak-Szczucka</a:t>
            </a:r>
            <a:endParaRPr lang="en-GB" sz="1600" b="1" dirty="0">
              <a:solidFill>
                <a:srgbClr val="AB0068"/>
              </a:solidFill>
              <a:latin typeface="Garamond" panose="02020404030301010803" pitchFamily="18" charset="0"/>
            </a:endParaRPr>
          </a:p>
        </p:txBody>
      </p:sp>
      <p:sp>
        <p:nvSpPr>
          <p:cNvPr id="59" name="Rectangle 58">
            <a:extLst>
              <a:ext uri="{FF2B5EF4-FFF2-40B4-BE49-F238E27FC236}">
                <a16:creationId xmlns:a16="http://schemas.microsoft.com/office/drawing/2014/main" id="{6049EB8B-9E74-4769-AC90-2D9E50EC997C}"/>
              </a:ext>
            </a:extLst>
          </p:cNvPr>
          <p:cNvSpPr/>
          <p:nvPr/>
        </p:nvSpPr>
        <p:spPr>
          <a:xfrm>
            <a:off x="4358840" y="5076181"/>
            <a:ext cx="1373032" cy="830997"/>
          </a:xfrm>
          <a:prstGeom prst="rect">
            <a:avLst/>
          </a:prstGeom>
        </p:spPr>
        <p:txBody>
          <a:bodyPr wrap="square">
            <a:spAutoFit/>
          </a:bodyPr>
          <a:lstStyle/>
          <a:p>
            <a:pPr algn="ctr"/>
            <a:r>
              <a:rPr lang="en-GB" sz="1600" b="1" dirty="0">
                <a:solidFill>
                  <a:srgbClr val="AB0068"/>
                </a:solidFill>
                <a:latin typeface="Garamond" panose="02020404030301010803" pitchFamily="18" charset="0"/>
              </a:rPr>
              <a:t>Jan &amp; Antonina </a:t>
            </a:r>
            <a:r>
              <a:rPr lang="en-GB" sz="1600" b="1" dirty="0" err="1">
                <a:solidFill>
                  <a:srgbClr val="AB0068"/>
                </a:solidFill>
                <a:latin typeface="Garamond" panose="02020404030301010803" pitchFamily="18" charset="0"/>
              </a:rPr>
              <a:t>Zabinski</a:t>
            </a:r>
            <a:endParaRPr lang="en-GB" sz="14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60" name="Rectangle 59">
            <a:extLst>
              <a:ext uri="{FF2B5EF4-FFF2-40B4-BE49-F238E27FC236}">
                <a16:creationId xmlns:a16="http://schemas.microsoft.com/office/drawing/2014/main" id="{47B95357-A64E-4C35-8838-639BBAB1D84A}"/>
              </a:ext>
            </a:extLst>
          </p:cNvPr>
          <p:cNvSpPr/>
          <p:nvPr/>
        </p:nvSpPr>
        <p:spPr>
          <a:xfrm>
            <a:off x="7387975" y="747840"/>
            <a:ext cx="4510489" cy="6001643"/>
          </a:xfrm>
          <a:prstGeom prst="rect">
            <a:avLst/>
          </a:prstGeom>
        </p:spPr>
        <p:txBody>
          <a:bodyPr wrap="square">
            <a:spAutoFit/>
          </a:bodyPr>
          <a:lstStyle/>
          <a:p>
            <a:pPr algn="ctr"/>
            <a:r>
              <a:rPr lang="en-GB" sz="1600" b="1" dirty="0">
                <a:solidFill>
                  <a:srgbClr val="AB0068"/>
                </a:solidFill>
                <a:latin typeface="Garamond" panose="02020404030301010803" pitchFamily="18" charset="0"/>
              </a:rPr>
              <a:t>About half of the six million European Jews killed in the Holocaust were Polish. In 1939 a third of the capital city Warsaw, and 10% of the entire country was Jewish. By 1945 97% of Poland's Jews were dead.</a:t>
            </a:r>
          </a:p>
          <a:p>
            <a:pPr algn="ctr"/>
            <a:endParaRPr lang="en-GB" sz="1600" b="1" dirty="0">
              <a:solidFill>
                <a:srgbClr val="AB0068"/>
              </a:solidFill>
              <a:latin typeface="Garamond" panose="02020404030301010803" pitchFamily="18" charset="0"/>
            </a:endParaRPr>
          </a:p>
          <a:p>
            <a:pPr algn="ctr"/>
            <a:r>
              <a:rPr lang="en-GB" sz="1600" b="1" dirty="0">
                <a:solidFill>
                  <a:srgbClr val="AB0068"/>
                </a:solidFill>
                <a:latin typeface="Garamond" panose="02020404030301010803" pitchFamily="18" charset="0"/>
              </a:rPr>
              <a:t>These eleven examples of Polish resistance </a:t>
            </a:r>
            <a:r>
              <a:rPr lang="en-GB" sz="1600" b="1" i="1" dirty="0">
                <a:solidFill>
                  <a:srgbClr val="AB0068"/>
                </a:solidFill>
                <a:latin typeface="Garamond" panose="02020404030301010803" pitchFamily="18" charset="0"/>
              </a:rPr>
              <a:t>do not </a:t>
            </a:r>
            <a:r>
              <a:rPr lang="en-GB" sz="1600" b="1" dirty="0">
                <a:solidFill>
                  <a:srgbClr val="AB0068"/>
                </a:solidFill>
                <a:latin typeface="Garamond" panose="02020404030301010803" pitchFamily="18" charset="0"/>
              </a:rPr>
              <a:t>proport to give an overview of what happened in Poland during The Holocaust. They have been chosen to reflect the unimaginably difficult choices made by both Jews and non-Jews under German occupation – where every Jew was marked for death and all non-Jews who assisted their Jewish neighbours were subject to the same fate. </a:t>
            </a:r>
          </a:p>
          <a:p>
            <a:pPr algn="ctr"/>
            <a:endParaRPr lang="en-GB" sz="1600" b="1" dirty="0">
              <a:solidFill>
                <a:srgbClr val="AB0068"/>
              </a:solidFill>
              <a:latin typeface="Garamond" panose="02020404030301010803" pitchFamily="18" charset="0"/>
            </a:endParaRPr>
          </a:p>
          <a:p>
            <a:pPr algn="ctr"/>
            <a:r>
              <a:rPr lang="en-GB" sz="1600" b="1" dirty="0">
                <a:solidFill>
                  <a:srgbClr val="AB0068"/>
                </a:solidFill>
                <a:latin typeface="Garamond" panose="02020404030301010803" pitchFamily="18" charset="0"/>
              </a:rPr>
              <a:t>These individuals </a:t>
            </a:r>
            <a:r>
              <a:rPr lang="en-GB" sz="1600" b="1" i="1" dirty="0">
                <a:solidFill>
                  <a:srgbClr val="AB0068"/>
                </a:solidFill>
                <a:latin typeface="Garamond" panose="02020404030301010803" pitchFamily="18" charset="0"/>
              </a:rPr>
              <a:t>were not </a:t>
            </a:r>
            <a:r>
              <a:rPr lang="en-GB" sz="1600" b="1" dirty="0">
                <a:solidFill>
                  <a:srgbClr val="AB0068"/>
                </a:solidFill>
                <a:latin typeface="Garamond" panose="02020404030301010803" pitchFamily="18" charset="0"/>
              </a:rPr>
              <a:t>typical; they were exceptional, reflecting the relatively small proportion of the population who refused to be bystanders. But neither were they super-human. They would recoil from being labelled as heroes. They symbolise the power of the human spirit – their actions show that in even the darkest of times, good can shine through…</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pic>
        <p:nvPicPr>
          <p:cNvPr id="47" name="Picture 46">
            <a:extLst>
              <a:ext uri="{FF2B5EF4-FFF2-40B4-BE49-F238E27FC236}">
                <a16:creationId xmlns:a16="http://schemas.microsoft.com/office/drawing/2014/main" id="{06395E64-821C-4A4D-9017-C4863C4ECE81}"/>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341558" y="5872914"/>
            <a:ext cx="2242341" cy="961158"/>
          </a:xfrm>
          <a:prstGeom prst="rect">
            <a:avLst/>
          </a:prstGeom>
        </p:spPr>
      </p:pic>
      <p:sp>
        <p:nvSpPr>
          <p:cNvPr id="50" name="Rectangle 49">
            <a:extLst>
              <a:ext uri="{FF2B5EF4-FFF2-40B4-BE49-F238E27FC236}">
                <a16:creationId xmlns:a16="http://schemas.microsoft.com/office/drawing/2014/main" id="{7BED9C3E-D6AC-42C0-938E-6AA31B618590}"/>
              </a:ext>
            </a:extLst>
          </p:cNvPr>
          <p:cNvSpPr/>
          <p:nvPr/>
        </p:nvSpPr>
        <p:spPr>
          <a:xfrm>
            <a:off x="1831452" y="6236902"/>
            <a:ext cx="1606685" cy="369332"/>
          </a:xfrm>
          <a:prstGeom prst="rect">
            <a:avLst/>
          </a:prstGeom>
        </p:spPr>
        <p:txBody>
          <a:bodyPr wrap="square">
            <a:spAutoFit/>
          </a:bodyPr>
          <a:lstStyle/>
          <a:p>
            <a:r>
              <a:rPr lang="en-GB" b="1" dirty="0">
                <a:solidFill>
                  <a:schemeClr val="bg1"/>
                </a:solidFill>
                <a:effectLst>
                  <a:outerShdw blurRad="38100" dist="38100" dir="2700000" algn="tl">
                    <a:srgbClr val="000000">
                      <a:alpha val="43137"/>
                    </a:srgbClr>
                  </a:outerShdw>
                </a:effectLst>
                <a:latin typeface="Garamond" panose="02020404030301010803" pitchFamily="18" charset="0"/>
                <a:ea typeface="Calibri" panose="020F0502020204030204" pitchFamily="34" charset="0"/>
                <a:cs typeface="Times New Roman" panose="02020603050405020304" pitchFamily="18" charset="0"/>
              </a:rPr>
              <a:t>Created by</a:t>
            </a:r>
            <a:endParaRPr lang="en-GB" dirty="0">
              <a:solidFill>
                <a:schemeClr val="bg1"/>
              </a:solidFill>
              <a:effectLst>
                <a:outerShdw blurRad="38100" dist="38100" dir="2700000" algn="tl">
                  <a:srgbClr val="000000">
                    <a:alpha val="43137"/>
                  </a:srgbClr>
                </a:outerShdw>
              </a:effectLst>
              <a:latin typeface="Garamond" panose="02020404030301010803" pitchFamily="18" charset="0"/>
            </a:endParaRPr>
          </a:p>
        </p:txBody>
      </p:sp>
    </p:spTree>
    <p:extLst>
      <p:ext uri="{BB962C8B-B14F-4D97-AF65-F5344CB8AC3E}">
        <p14:creationId xmlns:p14="http://schemas.microsoft.com/office/powerpoint/2010/main" val="138532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6818062" y="358136"/>
            <a:ext cx="5336508"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07" y="707923"/>
            <a:ext cx="6997234" cy="4150286"/>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3024A8B3-B550-44EE-9079-30411289BFA5}"/>
              </a:ext>
            </a:extLst>
          </p:cNvPr>
          <p:cNvGrpSpPr/>
          <p:nvPr/>
        </p:nvGrpSpPr>
        <p:grpSpPr>
          <a:xfrm>
            <a:off x="362124" y="990437"/>
            <a:ext cx="6353915" cy="3336914"/>
            <a:chOff x="343420" y="1017725"/>
            <a:chExt cx="6353915" cy="3336914"/>
          </a:xfrm>
        </p:grpSpPr>
        <p:pic>
          <p:nvPicPr>
            <p:cNvPr id="23" name="Picture 22">
              <a:extLst>
                <a:ext uri="{FF2B5EF4-FFF2-40B4-BE49-F238E27FC236}">
                  <a16:creationId xmlns:a16="http://schemas.microsoft.com/office/drawing/2014/main" id="{985310DA-B607-4BDD-B7B0-AD0A9B497B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583" y="1017725"/>
              <a:ext cx="1072636" cy="173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https://upload.wikimedia.org/wikipedia/commons/7/72/Janusz_Korczak.PNG">
              <a:extLst>
                <a:ext uri="{FF2B5EF4-FFF2-40B4-BE49-F238E27FC236}">
                  <a16:creationId xmlns:a16="http://schemas.microsoft.com/office/drawing/2014/main" id="{725771D8-B9BC-4C43-A68D-0A6DA00272A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43420" y="2929448"/>
              <a:ext cx="1090231" cy="1425191"/>
            </a:xfrm>
            <a:prstGeom prst="rect">
              <a:avLst/>
            </a:prstGeom>
            <a:noFill/>
            <a:ln>
              <a:noFill/>
            </a:ln>
          </p:spPr>
        </p:pic>
        <p:pic>
          <p:nvPicPr>
            <p:cNvPr id="28" name="Picture 27" descr="https://sprawiedliwi.org.pl/sites/default/files/styles/photo/public/obraz_1390.jpg?itok=ydJwyb-w">
              <a:extLst>
                <a:ext uri="{FF2B5EF4-FFF2-40B4-BE49-F238E27FC236}">
                  <a16:creationId xmlns:a16="http://schemas.microsoft.com/office/drawing/2014/main" id="{B3FA7A1A-D3D2-4A9A-B8A3-CBE3661F3A97}"/>
                </a:ext>
              </a:extLst>
            </p:cNvPr>
            <p:cNvPicPr/>
            <p:nvPr/>
          </p:nvPicPr>
          <p:blipFill rotWithShape="1">
            <a:blip r:embed="rId6" cstate="print">
              <a:extLst>
                <a:ext uri="{28A0092B-C50C-407E-A947-70E740481C1C}">
                  <a14:useLocalDpi xmlns:a14="http://schemas.microsoft.com/office/drawing/2010/main" val="0"/>
                </a:ext>
              </a:extLst>
            </a:blip>
            <a:srcRect l="14477" t="1" r="21879" b="1581"/>
            <a:stretch/>
          </p:blipFill>
          <p:spPr bwMode="auto">
            <a:xfrm>
              <a:off x="1510628" y="2808528"/>
              <a:ext cx="975717" cy="1546110"/>
            </a:xfrm>
            <a:prstGeom prst="rect">
              <a:avLst/>
            </a:prstGeom>
            <a:noFill/>
            <a:ln>
              <a:noFill/>
            </a:ln>
            <a:extLst>
              <a:ext uri="{53640926-AAD7-44D8-BBD7-CCE9431645EC}">
                <a14:shadowObscured xmlns:a14="http://schemas.microsoft.com/office/drawing/2010/main"/>
              </a:ext>
            </a:extLst>
          </p:spPr>
        </p:pic>
        <p:pic>
          <p:nvPicPr>
            <p:cNvPr id="30" name="Picture 29" descr="http://www.archives.jdc.org/wp-content/uploads/2017/02/emanuel-ringelblum.jpg">
              <a:extLst>
                <a:ext uri="{FF2B5EF4-FFF2-40B4-BE49-F238E27FC236}">
                  <a16:creationId xmlns:a16="http://schemas.microsoft.com/office/drawing/2014/main" id="{96BAB1E3-7160-4747-BBD2-829220E3BDF6}"/>
                </a:ext>
              </a:extLst>
            </p:cNvPr>
            <p:cNvPicPr/>
            <p:nvPr/>
          </p:nvPicPr>
          <p:blipFill rotWithShape="1">
            <a:blip r:embed="rId7">
              <a:extLst>
                <a:ext uri="{28A0092B-C50C-407E-A947-70E740481C1C}">
                  <a14:useLocalDpi xmlns:a14="http://schemas.microsoft.com/office/drawing/2010/main" val="0"/>
                </a:ext>
              </a:extLst>
            </a:blip>
            <a:srcRect l="15194" t="3928" r="32710" b="47631"/>
            <a:stretch/>
          </p:blipFill>
          <p:spPr bwMode="auto">
            <a:xfrm>
              <a:off x="2940127" y="1076352"/>
              <a:ext cx="1246664" cy="1728497"/>
            </a:xfrm>
            <a:prstGeom prst="rect">
              <a:avLst/>
            </a:prstGeom>
            <a:noFill/>
            <a:ln>
              <a:noFill/>
            </a:ln>
            <a:extLst>
              <a:ext uri="{53640926-AAD7-44D8-BBD7-CCE9431645EC}">
                <a14:shadowObscured xmlns:a14="http://schemas.microsoft.com/office/drawing/2010/main"/>
              </a:ext>
            </a:extLst>
          </p:spPr>
        </p:pic>
        <p:pic>
          <p:nvPicPr>
            <p:cNvPr id="31" name="Picture 30" descr="https://dirkdeklein.files.wordpress.com/2016/12/poland-holocaust-a-su_sham-2-930x1183.jpg?w=750">
              <a:extLst>
                <a:ext uri="{FF2B5EF4-FFF2-40B4-BE49-F238E27FC236}">
                  <a16:creationId xmlns:a16="http://schemas.microsoft.com/office/drawing/2014/main" id="{FCD9ACA9-D444-4C02-AE85-D2F5570BE894}"/>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17667" y="2856897"/>
              <a:ext cx="939822" cy="1492062"/>
            </a:xfrm>
            <a:prstGeom prst="rect">
              <a:avLst/>
            </a:prstGeom>
            <a:noFill/>
            <a:ln>
              <a:noFill/>
            </a:ln>
          </p:spPr>
        </p:pic>
        <p:pic>
          <p:nvPicPr>
            <p:cNvPr id="32" name="Picture 31" descr="http://www.nmketrzyn.pl/wp-content/uploads/2015/08/pilecki.jpg">
              <a:extLst>
                <a:ext uri="{FF2B5EF4-FFF2-40B4-BE49-F238E27FC236}">
                  <a16:creationId xmlns:a16="http://schemas.microsoft.com/office/drawing/2014/main" id="{85339EE4-675B-4569-A415-74A994CC8896}"/>
                </a:ext>
              </a:extLst>
            </p:cNvPr>
            <p:cNvPicPr/>
            <p:nvPr/>
          </p:nvPicPr>
          <p:blipFill rotWithShape="1">
            <a:blip r:embed="rId9" cstate="print">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val="0"/>
                </a:ext>
              </a:extLst>
            </a:blip>
            <a:srcRect l="11740" r="8124" b="25423"/>
            <a:stretch/>
          </p:blipFill>
          <p:spPr bwMode="auto">
            <a:xfrm>
              <a:off x="5547120" y="1103873"/>
              <a:ext cx="1148868" cy="1697861"/>
            </a:xfrm>
            <a:prstGeom prst="rect">
              <a:avLst/>
            </a:prstGeom>
            <a:noFill/>
            <a:ln>
              <a:noFill/>
            </a:ln>
            <a:extLst>
              <a:ext uri="{53640926-AAD7-44D8-BBD7-CCE9431645EC}">
                <a14:shadowObscured xmlns:a14="http://schemas.microsoft.com/office/drawing/2010/main"/>
              </a:ext>
            </a:extLst>
          </p:spPr>
        </p:pic>
        <p:pic>
          <p:nvPicPr>
            <p:cNvPr id="33" name="Picture 32" descr="Image result for warsaw ghetto uprising mordecai anielewicz">
              <a:extLst>
                <a:ext uri="{FF2B5EF4-FFF2-40B4-BE49-F238E27FC236}">
                  <a16:creationId xmlns:a16="http://schemas.microsoft.com/office/drawing/2014/main" id="{8505ACB8-D6F9-42CC-8C0E-EA9036FCD952}"/>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4206899" y="1053625"/>
              <a:ext cx="1251634" cy="1649942"/>
            </a:xfrm>
            <a:prstGeom prst="rect">
              <a:avLst/>
            </a:prstGeom>
            <a:noFill/>
            <a:ln>
              <a:noFill/>
            </a:ln>
          </p:spPr>
        </p:pic>
        <p:pic>
          <p:nvPicPr>
            <p:cNvPr id="34" name="Picture 33" descr="https://i2.wp.com/bezkompleksow.com.pl/wp-content/uploads/2016/04/zofia-kossak.jpg">
              <a:extLst>
                <a:ext uri="{FF2B5EF4-FFF2-40B4-BE49-F238E27FC236}">
                  <a16:creationId xmlns:a16="http://schemas.microsoft.com/office/drawing/2014/main" id="{54215C79-3C17-410D-9D58-5333C273F034}"/>
                </a:ext>
              </a:extLst>
            </p:cNvPr>
            <p:cNvPicPr/>
            <p:nvPr/>
          </p:nvPicPr>
          <p:blipFill rotWithShape="1">
            <a:blip r:embed="rId12">
              <a:extLst>
                <a:ext uri="{28A0092B-C50C-407E-A947-70E740481C1C}">
                  <a14:useLocalDpi xmlns:a14="http://schemas.microsoft.com/office/drawing/2010/main" val="0"/>
                </a:ext>
              </a:extLst>
            </a:blip>
            <a:srcRect l="29156" r="15165" b="20371"/>
            <a:stretch/>
          </p:blipFill>
          <p:spPr bwMode="auto">
            <a:xfrm>
              <a:off x="2490686" y="2918295"/>
              <a:ext cx="940848" cy="1415814"/>
            </a:xfrm>
            <a:prstGeom prst="rect">
              <a:avLst/>
            </a:prstGeom>
            <a:noFill/>
            <a:ln>
              <a:noFill/>
            </a:ln>
            <a:extLst>
              <a:ext uri="{53640926-AAD7-44D8-BBD7-CCE9431645EC}">
                <a14:shadowObscured xmlns:a14="http://schemas.microsoft.com/office/drawing/2010/main"/>
              </a:ext>
            </a:extLst>
          </p:spPr>
        </p:pic>
        <p:pic>
          <p:nvPicPr>
            <p:cNvPr id="35" name="Picture 34" descr="http://prawy.pl/wp-content/uploads/2015/12/historia_marceligodlewski.jpg">
              <a:extLst>
                <a:ext uri="{FF2B5EF4-FFF2-40B4-BE49-F238E27FC236}">
                  <a16:creationId xmlns:a16="http://schemas.microsoft.com/office/drawing/2014/main" id="{3690CFE2-BC25-4B2C-8615-97B856F43866}"/>
                </a:ext>
              </a:extLst>
            </p:cNvPr>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508511" y="2799164"/>
              <a:ext cx="1065989" cy="1534946"/>
            </a:xfrm>
            <a:prstGeom prst="rect">
              <a:avLst/>
            </a:prstGeom>
            <a:noFill/>
            <a:ln>
              <a:noFill/>
            </a:ln>
          </p:spPr>
        </p:pic>
        <p:pic>
          <p:nvPicPr>
            <p:cNvPr id="1026" name="Picture 2" descr="Image result for JÃ³zef &amp; Wiktoria Ulma">
              <a:extLst>
                <a:ext uri="{FF2B5EF4-FFF2-40B4-BE49-F238E27FC236}">
                  <a16:creationId xmlns:a16="http://schemas.microsoft.com/office/drawing/2014/main" id="{91F7C438-F55A-41C4-93B8-A01130CA9D36}"/>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15970" t="10003" r="25156" b="35094"/>
            <a:stretch/>
          </p:blipFill>
          <p:spPr bwMode="auto">
            <a:xfrm>
              <a:off x="5561830" y="2827201"/>
              <a:ext cx="1135505" cy="1521759"/>
            </a:xfrm>
            <a:prstGeom prst="rect">
              <a:avLst/>
            </a:prstGeom>
            <a:noFill/>
            <a:extLst>
              <a:ext uri="{909E8E84-426E-40DD-AFC4-6F175D3DCCD1}">
                <a14:hiddenFill xmlns:a14="http://schemas.microsoft.com/office/drawing/2010/main">
                  <a:solidFill>
                    <a:srgbClr val="FFFFFF"/>
                  </a:solidFill>
                </a14:hiddenFill>
              </a:ext>
            </a:extLst>
          </p:spPr>
        </p:pic>
      </p:grpSp>
      <p:pic>
        <p:nvPicPr>
          <p:cNvPr id="26" name="Picture 2" descr="Image result for Maximilian Kolbe">
            <a:extLst>
              <a:ext uri="{FF2B5EF4-FFF2-40B4-BE49-F238E27FC236}">
                <a16:creationId xmlns:a16="http://schemas.microsoft.com/office/drawing/2014/main" id="{CAA13BDE-3B62-48B6-B0C5-3924D1A0F30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72652" y="1044828"/>
            <a:ext cx="1332353" cy="1715909"/>
          </a:xfrm>
          <a:prstGeom prst="rect">
            <a:avLst/>
          </a:prstGeom>
          <a:noFill/>
          <a:extLst>
            <a:ext uri="{909E8E84-426E-40DD-AFC4-6F175D3DCCD1}">
              <a14:hiddenFill xmlns:a14="http://schemas.microsoft.com/office/drawing/2010/main">
                <a:solidFill>
                  <a:srgbClr val="FFFFFF"/>
                </a:solidFill>
              </a14:hiddenFill>
            </a:ext>
          </a:extLst>
        </p:spPr>
      </p:pic>
      <p:sp>
        <p:nvSpPr>
          <p:cNvPr id="44" name="Rectangle 43">
            <a:extLst>
              <a:ext uri="{FF2B5EF4-FFF2-40B4-BE49-F238E27FC236}">
                <a16:creationId xmlns:a16="http://schemas.microsoft.com/office/drawing/2014/main" id="{38D1AE3B-B95B-4D3E-8D5A-69772A23BF1B}"/>
              </a:ext>
            </a:extLst>
          </p:cNvPr>
          <p:cNvSpPr/>
          <p:nvPr/>
        </p:nvSpPr>
        <p:spPr>
          <a:xfrm>
            <a:off x="1506181" y="2770066"/>
            <a:ext cx="1059112" cy="1601747"/>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B587F924-CC6F-47CD-A8FE-D089AF672E59}"/>
              </a:ext>
            </a:extLst>
          </p:cNvPr>
          <p:cNvSpPr/>
          <p:nvPr/>
        </p:nvSpPr>
        <p:spPr>
          <a:xfrm>
            <a:off x="571130" y="-57362"/>
            <a:ext cx="10691431"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STORIES OF POLISH RESISTANCE</a:t>
            </a:r>
          </a:p>
        </p:txBody>
      </p:sp>
      <p:sp>
        <p:nvSpPr>
          <p:cNvPr id="47" name="Rectangle 46">
            <a:extLst>
              <a:ext uri="{FF2B5EF4-FFF2-40B4-BE49-F238E27FC236}">
                <a16:creationId xmlns:a16="http://schemas.microsoft.com/office/drawing/2014/main" id="{F22E8CE2-6519-46BC-87C2-67FB5967A0A1}"/>
              </a:ext>
            </a:extLst>
          </p:cNvPr>
          <p:cNvSpPr/>
          <p:nvPr/>
        </p:nvSpPr>
        <p:spPr>
          <a:xfrm>
            <a:off x="7099857" y="783688"/>
            <a:ext cx="4898468" cy="5755422"/>
          </a:xfrm>
          <a:prstGeom prst="rect">
            <a:avLst/>
          </a:prstGeom>
        </p:spPr>
        <p:txBody>
          <a:bodyPr wrap="square">
            <a:spAutoFit/>
          </a:bodyPr>
          <a:lstStyle/>
          <a:p>
            <a:pPr algn="ctr"/>
            <a:r>
              <a:rPr lang="en-GB" sz="3200" b="1" dirty="0">
                <a:solidFill>
                  <a:srgbClr val="AB0068"/>
                </a:solidFill>
                <a:latin typeface="Garamond" panose="02020404030301010803" pitchFamily="18" charset="0"/>
              </a:rPr>
              <a:t>Irena Sendler </a:t>
            </a:r>
          </a:p>
          <a:p>
            <a:pPr algn="ctr"/>
            <a:r>
              <a:rPr lang="en-GB" sz="3200" b="1" dirty="0">
                <a:solidFill>
                  <a:srgbClr val="AB0068"/>
                </a:solidFill>
                <a:latin typeface="Garamond" panose="02020404030301010803" pitchFamily="18" charset="0"/>
              </a:rPr>
              <a:t>Maximilian Kolbe </a:t>
            </a:r>
          </a:p>
          <a:p>
            <a:pPr algn="ctr"/>
            <a:r>
              <a:rPr lang="en-GB" sz="3200" b="1" dirty="0">
                <a:solidFill>
                  <a:srgbClr val="AB0068"/>
                </a:solidFill>
                <a:latin typeface="Garamond" panose="02020404030301010803" pitchFamily="18" charset="0"/>
              </a:rPr>
              <a:t>Emanuel </a:t>
            </a:r>
            <a:r>
              <a:rPr lang="en-GB" sz="3200" b="1" dirty="0" err="1">
                <a:solidFill>
                  <a:srgbClr val="AB0068"/>
                </a:solidFill>
                <a:latin typeface="Garamond" panose="02020404030301010803" pitchFamily="18" charset="0"/>
              </a:rPr>
              <a:t>Ringelblum</a:t>
            </a:r>
            <a:endParaRPr lang="en-GB" sz="3200" b="1" dirty="0">
              <a:solidFill>
                <a:srgbClr val="AB0068"/>
              </a:solidFill>
              <a:latin typeface="Garamond" panose="02020404030301010803" pitchFamily="18" charset="0"/>
            </a:endParaRPr>
          </a:p>
          <a:p>
            <a:pPr algn="ctr"/>
            <a:r>
              <a:rPr lang="en-GB" sz="3200" b="1" dirty="0">
                <a:solidFill>
                  <a:srgbClr val="AB0068"/>
                </a:solidFill>
                <a:latin typeface="Garamond" panose="02020404030301010803" pitchFamily="18" charset="0"/>
              </a:rPr>
              <a:t>Mordechai </a:t>
            </a:r>
            <a:r>
              <a:rPr lang="en-GB" sz="3200" b="1" dirty="0" err="1">
                <a:solidFill>
                  <a:srgbClr val="AB0068"/>
                </a:solidFill>
                <a:latin typeface="Garamond" panose="02020404030301010803" pitchFamily="18" charset="0"/>
              </a:rPr>
              <a:t>Anielewicz</a:t>
            </a:r>
            <a:endParaRPr lang="en-GB" sz="3200" b="1" dirty="0">
              <a:solidFill>
                <a:srgbClr val="AB0068"/>
              </a:solidFill>
              <a:latin typeface="Garamond" panose="02020404030301010803" pitchFamily="18" charset="0"/>
            </a:endParaRPr>
          </a:p>
          <a:p>
            <a:pPr algn="ctr"/>
            <a:r>
              <a:rPr lang="en-GB" sz="3200" b="1" dirty="0">
                <a:solidFill>
                  <a:srgbClr val="AB0068"/>
                </a:solidFill>
                <a:latin typeface="Garamond" panose="02020404030301010803" pitchFamily="18" charset="0"/>
              </a:rPr>
              <a:t>Witold </a:t>
            </a:r>
            <a:r>
              <a:rPr lang="en-GB" sz="3200" b="1" dirty="0" err="1">
                <a:solidFill>
                  <a:srgbClr val="AB0068"/>
                </a:solidFill>
                <a:latin typeface="Garamond" panose="02020404030301010803" pitchFamily="18" charset="0"/>
              </a:rPr>
              <a:t>Pilecki</a:t>
            </a:r>
            <a:r>
              <a:rPr lang="en-GB" sz="3200" b="1" dirty="0">
                <a:solidFill>
                  <a:srgbClr val="AB0068"/>
                </a:solidFill>
                <a:latin typeface="Garamond" panose="02020404030301010803" pitchFamily="18" charset="0"/>
              </a:rPr>
              <a:t> </a:t>
            </a:r>
          </a:p>
          <a:p>
            <a:pPr algn="ctr"/>
            <a:r>
              <a:rPr lang="en-GB" sz="3200" b="1" dirty="0" err="1">
                <a:solidFill>
                  <a:srgbClr val="AB0068"/>
                </a:solidFill>
                <a:latin typeface="Garamond" panose="02020404030301010803" pitchFamily="18" charset="0"/>
              </a:rPr>
              <a:t>Janusz</a:t>
            </a:r>
            <a:r>
              <a:rPr lang="en-GB" sz="3200" b="1" dirty="0">
                <a:solidFill>
                  <a:srgbClr val="AB0068"/>
                </a:solidFill>
                <a:latin typeface="Garamond" panose="02020404030301010803" pitchFamily="18" charset="0"/>
              </a:rPr>
              <a:t> Korczak </a:t>
            </a:r>
          </a:p>
          <a:p>
            <a:pPr algn="ctr"/>
            <a:r>
              <a:rPr lang="en-GB" sz="3200" b="1" dirty="0">
                <a:ln w="10160">
                  <a:solidFill>
                    <a:schemeClr val="bg1"/>
                  </a:solidFill>
                  <a:prstDash val="solid"/>
                </a:ln>
                <a:solidFill>
                  <a:srgbClr val="64BEBD"/>
                </a:solidFill>
                <a:effectLst>
                  <a:outerShdw blurRad="38100" dist="22860" dir="5400000" algn="tl" rotWithShape="0">
                    <a:srgbClr val="000000">
                      <a:alpha val="30000"/>
                    </a:srgbClr>
                  </a:outerShdw>
                </a:effectLst>
                <a:latin typeface="Garamond" panose="02020404030301010803" pitchFamily="18" charset="0"/>
              </a:rPr>
              <a:t>Jan </a:t>
            </a:r>
            <a:r>
              <a:rPr lang="en-GB" sz="3200" b="1" dirty="0" err="1">
                <a:ln w="10160">
                  <a:solidFill>
                    <a:schemeClr val="bg1"/>
                  </a:solidFill>
                  <a:prstDash val="solid"/>
                </a:ln>
                <a:solidFill>
                  <a:srgbClr val="64BEBD"/>
                </a:solidFill>
                <a:effectLst>
                  <a:outerShdw blurRad="38100" dist="22860" dir="5400000" algn="tl" rotWithShape="0">
                    <a:srgbClr val="000000">
                      <a:alpha val="30000"/>
                    </a:srgbClr>
                  </a:outerShdw>
                </a:effectLst>
                <a:latin typeface="Garamond" panose="02020404030301010803" pitchFamily="18" charset="0"/>
              </a:rPr>
              <a:t>Karski</a:t>
            </a:r>
            <a:endParaRPr lang="en-GB" sz="3200" b="1" dirty="0">
              <a:ln w="10160">
                <a:solidFill>
                  <a:schemeClr val="bg1"/>
                </a:solidFill>
                <a:prstDash val="solid"/>
              </a:ln>
              <a:solidFill>
                <a:srgbClr val="64BEBD"/>
              </a:solidFill>
              <a:effectLst>
                <a:outerShdw blurRad="38100" dist="22860" dir="5400000" algn="tl" rotWithShape="0">
                  <a:srgbClr val="000000">
                    <a:alpha val="30000"/>
                  </a:srgbClr>
                </a:outerShdw>
              </a:effectLst>
              <a:latin typeface="Garamond" panose="02020404030301010803" pitchFamily="18" charset="0"/>
            </a:endParaRPr>
          </a:p>
          <a:p>
            <a:pPr algn="ctr"/>
            <a:r>
              <a:rPr lang="en-GB" sz="3200" b="1" dirty="0" err="1">
                <a:solidFill>
                  <a:srgbClr val="AB0068"/>
                </a:solidFill>
                <a:latin typeface="Garamond" panose="02020404030301010803" pitchFamily="18" charset="0"/>
              </a:rPr>
              <a:t>Zofia</a:t>
            </a:r>
            <a:r>
              <a:rPr lang="en-GB" sz="3200" b="1" dirty="0">
                <a:solidFill>
                  <a:srgbClr val="AB0068"/>
                </a:solidFill>
                <a:latin typeface="Garamond" panose="02020404030301010803" pitchFamily="18" charset="0"/>
              </a:rPr>
              <a:t> </a:t>
            </a:r>
            <a:r>
              <a:rPr lang="en-GB" sz="3200" b="1" dirty="0" err="1">
                <a:solidFill>
                  <a:srgbClr val="AB0068"/>
                </a:solidFill>
                <a:latin typeface="Garamond" panose="02020404030301010803" pitchFamily="18" charset="0"/>
              </a:rPr>
              <a:t>Kossak-Szczucka</a:t>
            </a:r>
            <a:endParaRPr lang="en-GB" sz="3200" b="1" dirty="0">
              <a:solidFill>
                <a:srgbClr val="AB0068"/>
              </a:solidFill>
              <a:latin typeface="Garamond" panose="02020404030301010803" pitchFamily="18" charset="0"/>
            </a:endParaRPr>
          </a:p>
          <a:p>
            <a:pPr algn="ctr"/>
            <a:r>
              <a:rPr lang="en-GB" sz="3200" b="1" dirty="0">
                <a:solidFill>
                  <a:srgbClr val="AB0068"/>
                </a:solidFill>
                <a:latin typeface="Garamond" panose="02020404030301010803" pitchFamily="18" charset="0"/>
              </a:rPr>
              <a:t>Father </a:t>
            </a:r>
            <a:r>
              <a:rPr lang="en-GB" sz="3200" b="1" dirty="0" err="1">
                <a:solidFill>
                  <a:srgbClr val="AB0068"/>
                </a:solidFill>
                <a:latin typeface="Garamond" panose="02020404030301010803" pitchFamily="18" charset="0"/>
              </a:rPr>
              <a:t>Marceli</a:t>
            </a:r>
            <a:r>
              <a:rPr lang="en-GB" sz="3200" b="1" dirty="0">
                <a:solidFill>
                  <a:srgbClr val="AB0068"/>
                </a:solidFill>
                <a:latin typeface="Garamond" panose="02020404030301010803" pitchFamily="18" charset="0"/>
              </a:rPr>
              <a:t> </a:t>
            </a:r>
            <a:r>
              <a:rPr lang="en-GB" sz="3200" b="1" dirty="0" err="1">
                <a:solidFill>
                  <a:srgbClr val="AB0068"/>
                </a:solidFill>
                <a:latin typeface="Garamond" panose="02020404030301010803" pitchFamily="18" charset="0"/>
              </a:rPr>
              <a:t>Godlewski</a:t>
            </a:r>
            <a:r>
              <a:rPr lang="en-GB" sz="3200" dirty="0">
                <a:solidFill>
                  <a:srgbClr val="AB0068"/>
                </a:solidFill>
                <a:latin typeface="Garamond" panose="02020404030301010803" pitchFamily="18" charset="0"/>
              </a:rPr>
              <a:t> </a:t>
            </a:r>
          </a:p>
          <a:p>
            <a:pPr algn="ctr"/>
            <a:r>
              <a:rPr lang="en-GB" sz="3200" b="1" dirty="0">
                <a:solidFill>
                  <a:srgbClr val="AB0068"/>
                </a:solidFill>
                <a:latin typeface="Garamond" panose="02020404030301010803" pitchFamily="18" charset="0"/>
              </a:rPr>
              <a:t>Jan and Antonina </a:t>
            </a:r>
            <a:r>
              <a:rPr lang="en-GB" sz="3200" b="1" dirty="0" err="1">
                <a:solidFill>
                  <a:srgbClr val="AB0068"/>
                </a:solidFill>
                <a:latin typeface="Garamond" panose="02020404030301010803" pitchFamily="18" charset="0"/>
              </a:rPr>
              <a:t>Zabinski</a:t>
            </a:r>
            <a:endParaRPr lang="en-GB" sz="28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a:p>
            <a:pPr algn="ctr"/>
            <a:r>
              <a:rPr lang="en-US" sz="3200" b="1" dirty="0">
                <a:solidFill>
                  <a:srgbClr val="AB0068"/>
                </a:solidFill>
                <a:latin typeface="Garamond" panose="02020404030301010803" pitchFamily="18" charset="0"/>
              </a:rPr>
              <a:t>Józef &amp; </a:t>
            </a:r>
            <a:r>
              <a:rPr lang="en-US" sz="3200" b="1" dirty="0" err="1">
                <a:solidFill>
                  <a:srgbClr val="AB0068"/>
                </a:solidFill>
                <a:latin typeface="Garamond" panose="02020404030301010803" pitchFamily="18" charset="0"/>
              </a:rPr>
              <a:t>Wiktoria</a:t>
            </a:r>
            <a:r>
              <a:rPr lang="en-US" sz="3200" b="1" dirty="0">
                <a:solidFill>
                  <a:srgbClr val="AB0068"/>
                </a:solidFill>
                <a:latin typeface="Garamond" panose="02020404030301010803" pitchFamily="18" charset="0"/>
              </a:rPr>
              <a:t> </a:t>
            </a:r>
            <a:r>
              <a:rPr lang="en-US" sz="3200" b="1" dirty="0" err="1">
                <a:solidFill>
                  <a:srgbClr val="AB0068"/>
                </a:solidFill>
                <a:latin typeface="Garamond" panose="02020404030301010803" pitchFamily="18" charset="0"/>
              </a:rPr>
              <a:t>Ulma</a:t>
            </a:r>
            <a:endParaRPr lang="en-GB" sz="3200" b="1" dirty="0">
              <a:solidFill>
                <a:srgbClr val="AB0068"/>
              </a:solidFill>
              <a:latin typeface="Garamond" panose="02020404030301010803" pitchFamily="18" charset="0"/>
            </a:endParaRPr>
          </a:p>
          <a:p>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pic>
        <p:nvPicPr>
          <p:cNvPr id="27" name="Picture 26">
            <a:extLst>
              <a:ext uri="{FF2B5EF4-FFF2-40B4-BE49-F238E27FC236}">
                <a16:creationId xmlns:a16="http://schemas.microsoft.com/office/drawing/2014/main" id="{E1C78943-F530-4946-A3E4-C3A4F3F7EB18}"/>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234896" y="5294885"/>
            <a:ext cx="2242341" cy="961158"/>
          </a:xfrm>
          <a:prstGeom prst="rect">
            <a:avLst/>
          </a:prstGeom>
        </p:spPr>
      </p:pic>
      <p:sp>
        <p:nvSpPr>
          <p:cNvPr id="36" name="Rectangle 35">
            <a:extLst>
              <a:ext uri="{FF2B5EF4-FFF2-40B4-BE49-F238E27FC236}">
                <a16:creationId xmlns:a16="http://schemas.microsoft.com/office/drawing/2014/main" id="{46D29B08-7645-47CE-9F3B-F3E174409FD4}"/>
              </a:ext>
            </a:extLst>
          </p:cNvPr>
          <p:cNvSpPr/>
          <p:nvPr/>
        </p:nvSpPr>
        <p:spPr>
          <a:xfrm>
            <a:off x="1724790" y="5658873"/>
            <a:ext cx="1606685" cy="369332"/>
          </a:xfrm>
          <a:prstGeom prst="rect">
            <a:avLst/>
          </a:prstGeom>
        </p:spPr>
        <p:txBody>
          <a:bodyPr wrap="square">
            <a:spAutoFit/>
          </a:bodyPr>
          <a:lstStyle/>
          <a:p>
            <a:r>
              <a:rPr lang="en-GB" b="1" dirty="0">
                <a:solidFill>
                  <a:schemeClr val="bg1"/>
                </a:solidFill>
                <a:effectLst>
                  <a:outerShdw blurRad="38100" dist="38100" dir="2700000" algn="tl">
                    <a:srgbClr val="000000">
                      <a:alpha val="43137"/>
                    </a:srgbClr>
                  </a:outerShdw>
                </a:effectLst>
                <a:latin typeface="Garamond" panose="02020404030301010803" pitchFamily="18" charset="0"/>
                <a:ea typeface="Calibri" panose="020F0502020204030204" pitchFamily="34" charset="0"/>
                <a:cs typeface="Times New Roman" panose="02020603050405020304" pitchFamily="18" charset="0"/>
              </a:rPr>
              <a:t>Created by</a:t>
            </a:r>
            <a:endParaRPr lang="en-GB" dirty="0">
              <a:solidFill>
                <a:schemeClr val="bg1"/>
              </a:solidFill>
              <a:effectLst>
                <a:outerShdw blurRad="38100" dist="38100" dir="2700000" algn="tl">
                  <a:srgbClr val="000000">
                    <a:alpha val="43137"/>
                  </a:srgbClr>
                </a:outerShdw>
              </a:effectLst>
              <a:latin typeface="Garamond" panose="02020404030301010803" pitchFamily="18" charset="0"/>
            </a:endParaRPr>
          </a:p>
        </p:txBody>
      </p:sp>
    </p:spTree>
    <p:extLst>
      <p:ext uri="{BB962C8B-B14F-4D97-AF65-F5344CB8AC3E}">
        <p14:creationId xmlns:p14="http://schemas.microsoft.com/office/powerpoint/2010/main" val="223912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669" y="779378"/>
            <a:ext cx="12082512" cy="5894213"/>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1DEB93B-8059-44F1-B026-95F1472EB967}"/>
              </a:ext>
            </a:extLst>
          </p:cNvPr>
          <p:cNvSpPr/>
          <p:nvPr/>
        </p:nvSpPr>
        <p:spPr>
          <a:xfrm>
            <a:off x="2571051" y="-64674"/>
            <a:ext cx="7041077" cy="830997"/>
          </a:xfrm>
          <a:prstGeom prst="rect">
            <a:avLst/>
          </a:prstGeom>
          <a:noFill/>
        </p:spPr>
        <p:txBody>
          <a:bodyPr wrap="square" lIns="91440" tIns="45720" rIns="91440" bIns="45720">
            <a:spAutoFit/>
          </a:bodyPr>
          <a:lstStyle/>
          <a:p>
            <a:r>
              <a:rPr lang="en-GB" sz="4800" b="1" dirty="0">
                <a:ln w="12700">
                  <a:noFill/>
                  <a:prstDash val="solid"/>
                </a:ln>
                <a:latin typeface="Garamond" panose="02020404030301010803" pitchFamily="18" charset="0"/>
              </a:rPr>
              <a:t>JAN KARSKI   1914 - 2000</a:t>
            </a:r>
          </a:p>
        </p:txBody>
      </p:sp>
      <p:sp>
        <p:nvSpPr>
          <p:cNvPr id="5" name="Rectangle 4">
            <a:extLst>
              <a:ext uri="{FF2B5EF4-FFF2-40B4-BE49-F238E27FC236}">
                <a16:creationId xmlns:a16="http://schemas.microsoft.com/office/drawing/2014/main" id="{A260F652-68CC-4B85-A596-9C27634EAAAF}"/>
              </a:ext>
            </a:extLst>
          </p:cNvPr>
          <p:cNvSpPr/>
          <p:nvPr/>
        </p:nvSpPr>
        <p:spPr>
          <a:xfrm>
            <a:off x="5094370" y="2161409"/>
            <a:ext cx="4074253" cy="1267591"/>
          </a:xfrm>
          <a:prstGeom prst="rect">
            <a:avLst/>
          </a:prstGeom>
        </p:spPr>
        <p:txBody>
          <a:bodyPr wrap="square">
            <a:spAutoFit/>
          </a:bodyPr>
          <a:lstStyle/>
          <a:p>
            <a:pPr algn="ct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Jan </a:t>
            </a:r>
            <a:r>
              <a:rPr lang="en-GB" dirty="0" err="1">
                <a:latin typeface="Garamond" panose="02020404030301010803" pitchFamily="18" charset="0"/>
                <a:ea typeface="Calibri" panose="020F0502020204030204" pitchFamily="34" charset="0"/>
                <a:cs typeface="Times New Roman" panose="02020603050405020304" pitchFamily="18" charset="0"/>
              </a:rPr>
              <a:t>Karski</a:t>
            </a:r>
            <a:r>
              <a:rPr lang="en-GB" dirty="0">
                <a:latin typeface="Garamond" panose="02020404030301010803" pitchFamily="18" charset="0"/>
                <a:ea typeface="Calibri" panose="020F0502020204030204" pitchFamily="34" charset="0"/>
                <a:cs typeface="Times New Roman" panose="02020603050405020304" pitchFamily="18" charset="0"/>
              </a:rPr>
              <a:t> was born Jan </a:t>
            </a:r>
            <a:r>
              <a:rPr lang="en-GB" dirty="0" err="1">
                <a:latin typeface="Garamond" panose="02020404030301010803" pitchFamily="18" charset="0"/>
                <a:ea typeface="Calibri" panose="020F0502020204030204" pitchFamily="34" charset="0"/>
                <a:cs typeface="Times New Roman" panose="02020603050405020304" pitchFamily="18" charset="0"/>
              </a:rPr>
              <a:t>Kozielewski</a:t>
            </a:r>
            <a:r>
              <a:rPr lang="en-GB" dirty="0">
                <a:latin typeface="Garamond" panose="02020404030301010803" pitchFamily="18" charset="0"/>
                <a:ea typeface="Calibri" panose="020F0502020204030204" pitchFamily="34" charset="0"/>
                <a:cs typeface="Times New Roman" panose="02020603050405020304" pitchFamily="18" charset="0"/>
              </a:rPr>
              <a:t> to a Roman Catholic family in Lodz in 1914. After completing his university studies, </a:t>
            </a:r>
            <a:r>
              <a:rPr lang="en-GB" dirty="0" err="1">
                <a:latin typeface="Garamond" panose="02020404030301010803" pitchFamily="18" charset="0"/>
                <a:ea typeface="Calibri" panose="020F0502020204030204" pitchFamily="34" charset="0"/>
                <a:cs typeface="Times New Roman" panose="02020603050405020304" pitchFamily="18" charset="0"/>
              </a:rPr>
              <a:t>Karski</a:t>
            </a:r>
            <a:r>
              <a:rPr lang="en-GB" dirty="0">
                <a:latin typeface="Garamond" panose="02020404030301010803" pitchFamily="18" charset="0"/>
                <a:ea typeface="Calibri" panose="020F0502020204030204" pitchFamily="34" charset="0"/>
                <a:cs typeface="Times New Roman" panose="02020603050405020304" pitchFamily="18" charset="0"/>
              </a:rPr>
              <a:t> joined the Polish diplomatic service.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5ECD89F3-F5D9-4CE5-8B19-DDDFB8D0F4A5}"/>
              </a:ext>
            </a:extLst>
          </p:cNvPr>
          <p:cNvSpPr/>
          <p:nvPr/>
        </p:nvSpPr>
        <p:spPr>
          <a:xfrm>
            <a:off x="1963024" y="4484975"/>
            <a:ext cx="8632272" cy="1268489"/>
          </a:xfrm>
          <a:prstGeom prst="rect">
            <a:avLst/>
          </a:prstGeom>
        </p:spPr>
        <p:txBody>
          <a:bodyPr wrap="square">
            <a:spAutoFit/>
          </a:bodyPr>
          <a:lstStyle/>
          <a:p>
            <a:pPr algn="ct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At the outbreak of World War II in September 1939, he joined the Polish army but was taken prisoner by the Soviets and sent to a detention camp. </a:t>
            </a:r>
            <a:r>
              <a:rPr lang="en-GB" dirty="0" err="1">
                <a:latin typeface="Garamond" panose="02020404030301010803" pitchFamily="18" charset="0"/>
                <a:ea typeface="Calibri" panose="020F0502020204030204" pitchFamily="34" charset="0"/>
                <a:cs typeface="Times New Roman" panose="02020603050405020304" pitchFamily="18" charset="0"/>
              </a:rPr>
              <a:t>Karski</a:t>
            </a:r>
            <a:r>
              <a:rPr lang="en-GB" dirty="0">
                <a:latin typeface="Garamond" panose="02020404030301010803" pitchFamily="18" charset="0"/>
                <a:ea typeface="Calibri" panose="020F0502020204030204" pitchFamily="34" charset="0"/>
                <a:cs typeface="Times New Roman" panose="02020603050405020304" pitchFamily="18" charset="0"/>
              </a:rPr>
              <a:t> managed to conceal </a:t>
            </a:r>
            <a:r>
              <a:rPr lang="en-GB" dirty="0">
                <a:latin typeface="Garamond" panose="02020404030301010803" pitchFamily="18" charset="0"/>
                <a:cs typeface="Times New Roman" panose="02020603050405020304" pitchFamily="18" charset="0"/>
              </a:rPr>
              <a:t>the fact that he was an officer, which enabled him to avoid the </a:t>
            </a:r>
            <a:r>
              <a:rPr lang="en-GB" dirty="0" err="1">
                <a:latin typeface="Garamond" panose="02020404030301010803" pitchFamily="18" charset="0"/>
                <a:cs typeface="Times New Roman" panose="02020603050405020304" pitchFamily="18" charset="0"/>
              </a:rPr>
              <a:t>Katyń</a:t>
            </a:r>
            <a:r>
              <a:rPr lang="en-GB" dirty="0">
                <a:latin typeface="Garamond" panose="02020404030301010803" pitchFamily="18" charset="0"/>
                <a:cs typeface="Times New Roman" panose="02020603050405020304" pitchFamily="18" charset="0"/>
              </a:rPr>
              <a:t> massacre where 22,000 Polish officers were executed. He eventually escaped and joined the Polish underground movement. </a:t>
            </a:r>
          </a:p>
        </p:txBody>
      </p:sp>
      <p:pic>
        <p:nvPicPr>
          <p:cNvPr id="4" name="Picture 3" descr="A person wearing a suit and tie looking at the camera&#10;&#10;Description automatically generated">
            <a:extLst>
              <a:ext uri="{FF2B5EF4-FFF2-40B4-BE49-F238E27FC236}">
                <a16:creationId xmlns:a16="http://schemas.microsoft.com/office/drawing/2014/main" id="{FB4098DD-684C-4782-94B2-215D38A9CC0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46761" y="1498204"/>
            <a:ext cx="1915514" cy="2624718"/>
          </a:xfrm>
          <a:prstGeom prst="rect">
            <a:avLst/>
          </a:prstGeom>
        </p:spPr>
      </p:pic>
    </p:spTree>
    <p:extLst>
      <p:ext uri="{BB962C8B-B14F-4D97-AF65-F5344CB8AC3E}">
        <p14:creationId xmlns:p14="http://schemas.microsoft.com/office/powerpoint/2010/main" val="2395286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669" y="707922"/>
            <a:ext cx="12082512" cy="5894213"/>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1DEB93B-8059-44F1-B026-95F1472EB967}"/>
              </a:ext>
            </a:extLst>
          </p:cNvPr>
          <p:cNvSpPr/>
          <p:nvPr/>
        </p:nvSpPr>
        <p:spPr>
          <a:xfrm>
            <a:off x="2571051" y="-64674"/>
            <a:ext cx="7041077" cy="830997"/>
          </a:xfrm>
          <a:prstGeom prst="rect">
            <a:avLst/>
          </a:prstGeom>
          <a:noFill/>
        </p:spPr>
        <p:txBody>
          <a:bodyPr wrap="square" lIns="91440" tIns="45720" rIns="91440" bIns="45720">
            <a:spAutoFit/>
          </a:bodyPr>
          <a:lstStyle/>
          <a:p>
            <a:r>
              <a:rPr lang="en-GB" sz="4800" b="1" dirty="0">
                <a:ln w="12700">
                  <a:noFill/>
                  <a:prstDash val="solid"/>
                </a:ln>
                <a:latin typeface="Garamond" panose="02020404030301010803" pitchFamily="18" charset="0"/>
              </a:rPr>
              <a:t>JAN KARSKI   1914 - 2000</a:t>
            </a:r>
          </a:p>
        </p:txBody>
      </p:sp>
      <p:sp>
        <p:nvSpPr>
          <p:cNvPr id="2" name="Rectangle 1">
            <a:extLst>
              <a:ext uri="{FF2B5EF4-FFF2-40B4-BE49-F238E27FC236}">
                <a16:creationId xmlns:a16="http://schemas.microsoft.com/office/drawing/2014/main" id="{1A5FC066-9727-42DC-B46C-827E1A5F43D9}"/>
              </a:ext>
            </a:extLst>
          </p:cNvPr>
          <p:cNvSpPr/>
          <p:nvPr/>
        </p:nvSpPr>
        <p:spPr>
          <a:xfrm>
            <a:off x="1686188" y="1906115"/>
            <a:ext cx="6006519" cy="3045770"/>
          </a:xfrm>
          <a:prstGeom prst="rect">
            <a:avLst/>
          </a:prstGeom>
        </p:spPr>
        <p:txBody>
          <a:bodyPr wrap="square">
            <a:spAutoFit/>
          </a:bodyPr>
          <a:lstStyle/>
          <a:p>
            <a:pPr algn="ct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With his knowledge of geography and foreign languages and a remarkable memory, </a:t>
            </a:r>
            <a:r>
              <a:rPr lang="en-GB" dirty="0" err="1">
                <a:latin typeface="Garamond" panose="02020404030301010803" pitchFamily="18" charset="0"/>
                <a:ea typeface="Calibri" panose="020F0502020204030204" pitchFamily="34" charset="0"/>
                <a:cs typeface="Times New Roman" panose="02020603050405020304" pitchFamily="18" charset="0"/>
              </a:rPr>
              <a:t>Karski</a:t>
            </a:r>
            <a:r>
              <a:rPr lang="en-GB" dirty="0">
                <a:latin typeface="Garamond" panose="02020404030301010803" pitchFamily="18" charset="0"/>
                <a:ea typeface="Calibri" panose="020F0502020204030204" pitchFamily="34" charset="0"/>
                <a:cs typeface="Times New Roman" panose="02020603050405020304" pitchFamily="18" charset="0"/>
              </a:rPr>
              <a:t> became a resourceful courier. He conveyed secret </a:t>
            </a:r>
            <a:r>
              <a:rPr lang="en-GB" dirty="0">
                <a:latin typeface="Garamond" panose="02020404030301010803" pitchFamily="18" charset="0"/>
                <a:cs typeface="Times New Roman" panose="02020603050405020304" pitchFamily="18" charset="0"/>
              </a:rPr>
              <a:t>information between the resistance and the Polish government-in-exile. In late 1940, while on a mission, he was captured by the German police and tortured in prison. Afraid that he might give away secret information he attempted to kill himself. He was found alive and transferred to a hospital where he managed to make contact with a fellow undercover agent, who told him that his escape was being planned. </a:t>
            </a:r>
            <a:r>
              <a:rPr lang="en-GB" dirty="0" err="1">
                <a:latin typeface="Garamond" panose="02020404030301010803" pitchFamily="18" charset="0"/>
                <a:cs typeface="Times New Roman" panose="02020603050405020304" pitchFamily="18" charset="0"/>
              </a:rPr>
              <a:t>Karski</a:t>
            </a:r>
            <a:r>
              <a:rPr lang="en-GB" dirty="0">
                <a:latin typeface="Garamond" panose="02020404030301010803" pitchFamily="18" charset="0"/>
                <a:cs typeface="Times New Roman" panose="02020603050405020304" pitchFamily="18" charset="0"/>
              </a:rPr>
              <a:t> feigned illness until the night of his rescue was scheduled.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descr="A person wearing a suit and tie&#10;&#10;Description automatically generated">
            <a:extLst>
              <a:ext uri="{FF2B5EF4-FFF2-40B4-BE49-F238E27FC236}">
                <a16:creationId xmlns:a16="http://schemas.microsoft.com/office/drawing/2014/main" id="{90CE2934-A7EF-4437-8EB2-F1A842496A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67347" y="1585850"/>
            <a:ext cx="2553056" cy="3429479"/>
          </a:xfrm>
          <a:prstGeom prst="rect">
            <a:avLst/>
          </a:prstGeom>
        </p:spPr>
      </p:pic>
    </p:spTree>
    <p:extLst>
      <p:ext uri="{BB962C8B-B14F-4D97-AF65-F5344CB8AC3E}">
        <p14:creationId xmlns:p14="http://schemas.microsoft.com/office/powerpoint/2010/main" val="3061143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12143206" y="274320"/>
            <a:ext cx="45719"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89" y="853988"/>
            <a:ext cx="11790431" cy="5764926"/>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1F7113D8-D73C-482F-B39C-7FB2F6B82261}"/>
              </a:ext>
            </a:extLst>
          </p:cNvPr>
          <p:cNvSpPr/>
          <p:nvPr/>
        </p:nvSpPr>
        <p:spPr>
          <a:xfrm>
            <a:off x="2571051" y="-64674"/>
            <a:ext cx="7041077" cy="830997"/>
          </a:xfrm>
          <a:prstGeom prst="rect">
            <a:avLst/>
          </a:prstGeom>
          <a:noFill/>
        </p:spPr>
        <p:txBody>
          <a:bodyPr wrap="square" lIns="91440" tIns="45720" rIns="91440" bIns="45720">
            <a:spAutoFit/>
          </a:bodyPr>
          <a:lstStyle/>
          <a:p>
            <a:r>
              <a:rPr lang="en-GB" sz="4800" b="1" dirty="0">
                <a:ln w="12700">
                  <a:noFill/>
                  <a:prstDash val="solid"/>
                </a:ln>
                <a:latin typeface="Garamond" panose="02020404030301010803" pitchFamily="18" charset="0"/>
              </a:rPr>
              <a:t>JAN KARSKI   1914 - 2000</a:t>
            </a:r>
          </a:p>
        </p:txBody>
      </p:sp>
      <p:sp>
        <p:nvSpPr>
          <p:cNvPr id="5" name="Rectangle 4">
            <a:extLst>
              <a:ext uri="{FF2B5EF4-FFF2-40B4-BE49-F238E27FC236}">
                <a16:creationId xmlns:a16="http://schemas.microsoft.com/office/drawing/2014/main" id="{F9240C8B-D693-486A-AD9B-816DE0C5CF13}"/>
              </a:ext>
            </a:extLst>
          </p:cNvPr>
          <p:cNvSpPr/>
          <p:nvPr/>
        </p:nvSpPr>
        <p:spPr>
          <a:xfrm>
            <a:off x="904134" y="1917202"/>
            <a:ext cx="6593218" cy="3638497"/>
          </a:xfrm>
          <a:prstGeom prst="rect">
            <a:avLst/>
          </a:prstGeom>
        </p:spPr>
        <p:txBody>
          <a:bodyPr wrap="square">
            <a:spAutoFit/>
          </a:bodyPr>
          <a:lstStyle/>
          <a:p>
            <a:pPr algn="ct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In late 1942 </a:t>
            </a:r>
            <a:r>
              <a:rPr lang="en-GB" dirty="0" err="1">
                <a:latin typeface="Garamond" panose="02020404030301010803" pitchFamily="18" charset="0"/>
                <a:ea typeface="Calibri" panose="020F0502020204030204" pitchFamily="34" charset="0"/>
                <a:cs typeface="Times New Roman" panose="02020603050405020304" pitchFamily="18" charset="0"/>
              </a:rPr>
              <a:t>Karski</a:t>
            </a:r>
            <a:r>
              <a:rPr lang="en-GB" dirty="0">
                <a:latin typeface="Garamond" panose="02020404030301010803" pitchFamily="18" charset="0"/>
                <a:ea typeface="Calibri" panose="020F0502020204030204" pitchFamily="34" charset="0"/>
                <a:cs typeface="Times New Roman" panose="02020603050405020304" pitchFamily="18" charset="0"/>
              </a:rPr>
              <a:t> was smuggled in and out of the Warsaw ghetto and a transit camp at </a:t>
            </a:r>
            <a:r>
              <a:rPr lang="en-GB" dirty="0" err="1">
                <a:latin typeface="Garamond" panose="02020404030301010803" pitchFamily="18" charset="0"/>
                <a:ea typeface="Calibri" panose="020F0502020204030204" pitchFamily="34" charset="0"/>
                <a:cs typeface="Times New Roman" panose="02020603050405020304" pitchFamily="18" charset="0"/>
              </a:rPr>
              <a:t>Izbica</a:t>
            </a:r>
            <a:r>
              <a:rPr lang="en-GB" dirty="0">
                <a:latin typeface="Garamond" panose="02020404030301010803" pitchFamily="18" charset="0"/>
                <a:ea typeface="Calibri" panose="020F0502020204030204" pitchFamily="34" charset="0"/>
                <a:cs typeface="Times New Roman" panose="02020603050405020304" pitchFamily="18" charset="0"/>
              </a:rPr>
              <a:t>, where he saw for himself the horrors suffered by Jews under Nazi occupation, including mass starvation and transports of Jews to the Belzec death camp. </a:t>
            </a:r>
            <a:r>
              <a:rPr lang="en-GB" dirty="0" err="1">
                <a:latin typeface="Garamond" panose="02020404030301010803" pitchFamily="18" charset="0"/>
                <a:ea typeface="Calibri" panose="020F0502020204030204" pitchFamily="34" charset="0"/>
                <a:cs typeface="Times New Roman" panose="02020603050405020304" pitchFamily="18" charset="0"/>
              </a:rPr>
              <a:t>Karski</a:t>
            </a:r>
            <a:r>
              <a:rPr lang="en-GB" dirty="0">
                <a:latin typeface="Garamond" panose="02020404030301010803" pitchFamily="18" charset="0"/>
                <a:ea typeface="Calibri" panose="020F0502020204030204" pitchFamily="34" charset="0"/>
                <a:cs typeface="Times New Roman" panose="02020603050405020304" pitchFamily="18" charset="0"/>
              </a:rPr>
              <a:t> then travelled to London where he delivered a report to the Polish government-in-exile and to senior British authorities including Foreign Minister Anthony Eden. He described what he had seen and warned of Nazi Germany’s plans to murder European Jews. In July 1943 </a:t>
            </a:r>
            <a:r>
              <a:rPr lang="en-GB" dirty="0" err="1">
                <a:latin typeface="Garamond" panose="02020404030301010803" pitchFamily="18" charset="0"/>
                <a:ea typeface="Calibri" panose="020F0502020204030204" pitchFamily="34" charset="0"/>
                <a:cs typeface="Times New Roman" panose="02020603050405020304" pitchFamily="18" charset="0"/>
              </a:rPr>
              <a:t>Karski</a:t>
            </a:r>
            <a:r>
              <a:rPr lang="en-GB" dirty="0">
                <a:latin typeface="Garamond" panose="02020404030301010803" pitchFamily="18" charset="0"/>
                <a:ea typeface="Calibri" panose="020F0502020204030204" pitchFamily="34" charset="0"/>
                <a:cs typeface="Times New Roman" panose="02020603050405020304" pitchFamily="18" charset="0"/>
              </a:rPr>
              <a:t> went to Washington and met with American President Franklin D. Roosevelt to give the same warning and plead for action. Much to his dismay, Allied governments were focused on the military defeat of Germany, and </a:t>
            </a:r>
            <a:r>
              <a:rPr lang="en-GB" dirty="0" err="1">
                <a:latin typeface="Garamond" panose="02020404030301010803" pitchFamily="18" charset="0"/>
                <a:ea typeface="Calibri" panose="020F0502020204030204" pitchFamily="34" charset="0"/>
                <a:cs typeface="Times New Roman" panose="02020603050405020304" pitchFamily="18" charset="0"/>
              </a:rPr>
              <a:t>Karski’s</a:t>
            </a:r>
            <a:r>
              <a:rPr lang="en-GB" dirty="0">
                <a:latin typeface="Garamond" panose="02020404030301010803" pitchFamily="18" charset="0"/>
                <a:ea typeface="Calibri" panose="020F0502020204030204" pitchFamily="34" charset="0"/>
                <a:cs typeface="Times New Roman" panose="02020603050405020304" pitchFamily="18" charset="0"/>
              </a:rPr>
              <a:t> message was greeted with disbelief or indifference.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Rectangle 15">
            <a:extLst>
              <a:ext uri="{FF2B5EF4-FFF2-40B4-BE49-F238E27FC236}">
                <a16:creationId xmlns:a16="http://schemas.microsoft.com/office/drawing/2014/main" id="{D2579933-E1EA-4DBA-A627-F9A3D6182EA8}"/>
              </a:ext>
            </a:extLst>
          </p:cNvPr>
          <p:cNvSpPr/>
          <p:nvPr/>
        </p:nvSpPr>
        <p:spPr>
          <a:xfrm>
            <a:off x="8196902" y="5468016"/>
            <a:ext cx="2771757" cy="646331"/>
          </a:xfrm>
          <a:prstGeom prst="rect">
            <a:avLst/>
          </a:prstGeom>
        </p:spPr>
        <p:txBody>
          <a:bodyPr wrap="square">
            <a:spAutoFit/>
          </a:bodyPr>
          <a:lstStyle/>
          <a:p>
            <a:pPr algn="ctr">
              <a:spcAft>
                <a:spcPts val="2250"/>
              </a:spcAft>
            </a:pPr>
            <a:r>
              <a:rPr lang="en-GB" sz="1200" b="1" i="1" dirty="0" err="1">
                <a:solidFill>
                  <a:srgbClr val="333333"/>
                </a:solidFill>
                <a:latin typeface="Garamond" panose="02020404030301010803" pitchFamily="18" charset="0"/>
              </a:rPr>
              <a:t>Karski’s</a:t>
            </a:r>
            <a:r>
              <a:rPr lang="en-GB" sz="1200" b="1" i="1" dirty="0">
                <a:solidFill>
                  <a:srgbClr val="333333"/>
                </a:solidFill>
                <a:latin typeface="Garamond" panose="02020404030301010803" pitchFamily="18" charset="0"/>
              </a:rPr>
              <a:t> report – one of the earliest comprehensive descriptions of what was happening to the Jews of Poland</a:t>
            </a:r>
          </a:p>
        </p:txBody>
      </p:sp>
      <p:pic>
        <p:nvPicPr>
          <p:cNvPr id="6" name="Picture 5">
            <a:extLst>
              <a:ext uri="{FF2B5EF4-FFF2-40B4-BE49-F238E27FC236}">
                <a16:creationId xmlns:a16="http://schemas.microsoft.com/office/drawing/2014/main" id="{6A75E3E9-47DC-4888-8F74-B947E6DDC0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31125" y="1319540"/>
            <a:ext cx="2703310" cy="4075444"/>
          </a:xfrm>
          <a:prstGeom prst="rect">
            <a:avLst/>
          </a:prstGeom>
        </p:spPr>
      </p:pic>
    </p:spTree>
    <p:extLst>
      <p:ext uri="{BB962C8B-B14F-4D97-AF65-F5344CB8AC3E}">
        <p14:creationId xmlns:p14="http://schemas.microsoft.com/office/powerpoint/2010/main" val="3870631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776" y="721045"/>
            <a:ext cx="12082512" cy="5894213"/>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1DEB93B-8059-44F1-B026-95F1472EB967}"/>
              </a:ext>
            </a:extLst>
          </p:cNvPr>
          <p:cNvSpPr/>
          <p:nvPr/>
        </p:nvSpPr>
        <p:spPr>
          <a:xfrm>
            <a:off x="2571051" y="-64674"/>
            <a:ext cx="7041077" cy="830997"/>
          </a:xfrm>
          <a:prstGeom prst="rect">
            <a:avLst/>
          </a:prstGeom>
          <a:noFill/>
        </p:spPr>
        <p:txBody>
          <a:bodyPr wrap="square" lIns="91440" tIns="45720" rIns="91440" bIns="45720">
            <a:spAutoFit/>
          </a:bodyPr>
          <a:lstStyle/>
          <a:p>
            <a:r>
              <a:rPr lang="en-GB" sz="4800" b="1" dirty="0">
                <a:ln w="12700">
                  <a:noFill/>
                  <a:prstDash val="solid"/>
                </a:ln>
                <a:latin typeface="Garamond" panose="02020404030301010803" pitchFamily="18" charset="0"/>
              </a:rPr>
              <a:t>JAN KARSKI   1914 - 2000</a:t>
            </a:r>
          </a:p>
        </p:txBody>
      </p:sp>
      <p:sp>
        <p:nvSpPr>
          <p:cNvPr id="2" name="Rectangle 1">
            <a:extLst>
              <a:ext uri="{FF2B5EF4-FFF2-40B4-BE49-F238E27FC236}">
                <a16:creationId xmlns:a16="http://schemas.microsoft.com/office/drawing/2014/main" id="{FD333559-B7FE-419F-B91C-CF5F82D61960}"/>
              </a:ext>
            </a:extLst>
          </p:cNvPr>
          <p:cNvSpPr/>
          <p:nvPr/>
        </p:nvSpPr>
        <p:spPr>
          <a:xfrm>
            <a:off x="2645346" y="1485110"/>
            <a:ext cx="5936609" cy="674865"/>
          </a:xfrm>
          <a:prstGeom prst="rect">
            <a:avLst/>
          </a:prstGeom>
        </p:spPr>
        <p:txBody>
          <a:bodyPr wrap="square">
            <a:spAutoFit/>
          </a:bodyPr>
          <a:lstStyle/>
          <a:p>
            <a:pPr algn="ct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Disheartened, </a:t>
            </a:r>
            <a:r>
              <a:rPr lang="en-GB" dirty="0" err="1">
                <a:latin typeface="Garamond" panose="02020404030301010803" pitchFamily="18" charset="0"/>
                <a:ea typeface="Calibri" panose="020F0502020204030204" pitchFamily="34" charset="0"/>
                <a:cs typeface="Times New Roman" panose="02020603050405020304" pitchFamily="18" charset="0"/>
              </a:rPr>
              <a:t>Karski</a:t>
            </a:r>
            <a:r>
              <a:rPr lang="en-GB" dirty="0">
                <a:latin typeface="Garamond" panose="02020404030301010803" pitchFamily="18" charset="0"/>
                <a:ea typeface="Calibri" panose="020F0502020204030204" pitchFamily="34" charset="0"/>
                <a:cs typeface="Times New Roman" panose="02020603050405020304" pitchFamily="18" charset="0"/>
              </a:rPr>
              <a:t> remained in the United States. He wrote a book about his time during the war called The Secret State.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angle 9">
            <a:extLst>
              <a:ext uri="{FF2B5EF4-FFF2-40B4-BE49-F238E27FC236}">
                <a16:creationId xmlns:a16="http://schemas.microsoft.com/office/drawing/2014/main" id="{295004B3-5B35-4A5A-9739-48C335C807D0}"/>
              </a:ext>
            </a:extLst>
          </p:cNvPr>
          <p:cNvSpPr/>
          <p:nvPr/>
        </p:nvSpPr>
        <p:spPr>
          <a:xfrm>
            <a:off x="5613650" y="3569668"/>
            <a:ext cx="5068680" cy="1861215"/>
          </a:xfrm>
          <a:prstGeom prst="rect">
            <a:avLst/>
          </a:prstGeom>
        </p:spPr>
        <p:txBody>
          <a:bodyPr wrap="square">
            <a:spAutoFit/>
          </a:bodyPr>
          <a:lstStyle/>
          <a:p>
            <a:pPr algn="ctr">
              <a:lnSpc>
                <a:spcPct val="107000"/>
              </a:lnSpc>
              <a:spcAft>
                <a:spcPts val="800"/>
              </a:spcAft>
            </a:pPr>
            <a:r>
              <a:rPr lang="en-GB" dirty="0">
                <a:latin typeface="Garamond" panose="02020404030301010803" pitchFamily="18" charset="0"/>
                <a:ea typeface="Calibri" panose="020F0502020204030204" pitchFamily="34" charset="0"/>
                <a:cs typeface="Times New Roman" panose="02020603050405020304" pitchFamily="18" charset="0"/>
              </a:rPr>
              <a:t>He refused to return to Communist Poland and remained in Washington promoting Polish </a:t>
            </a:r>
            <a:r>
              <a:rPr lang="en-GB" dirty="0">
                <a:latin typeface="Garamond" panose="02020404030301010803" pitchFamily="18" charset="0"/>
                <a:cs typeface="Times New Roman" panose="02020603050405020304" pitchFamily="18" charset="0"/>
              </a:rPr>
              <a:t>freedom and serving for many decades as a professor at Georgetown University. When </a:t>
            </a:r>
            <a:r>
              <a:rPr lang="en-GB" dirty="0">
                <a:latin typeface="Garamond" panose="02020404030301010803" pitchFamily="18" charset="0"/>
                <a:ea typeface="Calibri" panose="020F0502020204030204" pitchFamily="34" charset="0"/>
                <a:cs typeface="Times New Roman" panose="02020603050405020304" pitchFamily="18" charset="0"/>
              </a:rPr>
              <a:t>Poland regained it’s freedom from communist rule he was honoured by the then Prime </a:t>
            </a:r>
            <a:r>
              <a:rPr lang="en-GB" dirty="0">
                <a:latin typeface="Garamond" panose="02020404030301010803" pitchFamily="18" charset="0"/>
                <a:cs typeface="Times New Roman" panose="02020603050405020304" pitchFamily="18" charset="0"/>
              </a:rPr>
              <a:t>Minister Lech </a:t>
            </a:r>
            <a:r>
              <a:rPr lang="en-GB" dirty="0" err="1">
                <a:latin typeface="Garamond" panose="02020404030301010803" pitchFamily="18" charset="0"/>
                <a:cs typeface="Times New Roman" panose="02020603050405020304" pitchFamily="18" charset="0"/>
              </a:rPr>
              <a:t>Wałęsa</a:t>
            </a:r>
            <a:r>
              <a:rPr lang="en-GB" dirty="0">
                <a:latin typeface="Garamond" panose="02020404030301010803" pitchFamily="18" charset="0"/>
                <a:cs typeface="Times New Roman" panose="02020603050405020304" pitchFamily="18" charset="0"/>
              </a:rPr>
              <a:t>.</a:t>
            </a:r>
          </a:p>
        </p:txBody>
      </p:sp>
      <p:pic>
        <p:nvPicPr>
          <p:cNvPr id="5" name="Picture 4" descr="A picture containing food&#10;&#10;Description automatically generated">
            <a:extLst>
              <a:ext uri="{FF2B5EF4-FFF2-40B4-BE49-F238E27FC236}">
                <a16:creationId xmlns:a16="http://schemas.microsoft.com/office/drawing/2014/main" id="{FE761DBA-4390-49D9-8DE7-36CC55D19C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81955" y="1102369"/>
            <a:ext cx="1409700" cy="2085975"/>
          </a:xfrm>
          <a:prstGeom prst="rect">
            <a:avLst/>
          </a:prstGeom>
        </p:spPr>
      </p:pic>
      <p:pic>
        <p:nvPicPr>
          <p:cNvPr id="12" name="Picture 11" descr="A group of people standing in a room&#10;&#10;Description automatically generated">
            <a:extLst>
              <a:ext uri="{FF2B5EF4-FFF2-40B4-BE49-F238E27FC236}">
                <a16:creationId xmlns:a16="http://schemas.microsoft.com/office/drawing/2014/main" id="{C4C400BC-2B71-413E-9FAB-2051BF18684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8781" y="2878762"/>
            <a:ext cx="4425291" cy="3153020"/>
          </a:xfrm>
          <a:prstGeom prst="rect">
            <a:avLst/>
          </a:prstGeom>
        </p:spPr>
      </p:pic>
    </p:spTree>
    <p:extLst>
      <p:ext uri="{BB962C8B-B14F-4D97-AF65-F5344CB8AC3E}">
        <p14:creationId xmlns:p14="http://schemas.microsoft.com/office/powerpoint/2010/main" val="3741507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669" y="759543"/>
            <a:ext cx="12082512" cy="5894213"/>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1DEB93B-8059-44F1-B026-95F1472EB967}"/>
              </a:ext>
            </a:extLst>
          </p:cNvPr>
          <p:cNvSpPr/>
          <p:nvPr/>
        </p:nvSpPr>
        <p:spPr>
          <a:xfrm>
            <a:off x="2571051" y="-64674"/>
            <a:ext cx="7041077" cy="830997"/>
          </a:xfrm>
          <a:prstGeom prst="rect">
            <a:avLst/>
          </a:prstGeom>
          <a:noFill/>
        </p:spPr>
        <p:txBody>
          <a:bodyPr wrap="square" lIns="91440" tIns="45720" rIns="91440" bIns="45720">
            <a:spAutoFit/>
          </a:bodyPr>
          <a:lstStyle/>
          <a:p>
            <a:r>
              <a:rPr lang="en-GB" sz="4800" b="1" dirty="0">
                <a:ln w="12700">
                  <a:noFill/>
                  <a:prstDash val="solid"/>
                </a:ln>
                <a:latin typeface="Garamond" panose="02020404030301010803" pitchFamily="18" charset="0"/>
              </a:rPr>
              <a:t>JAN KARSKI   1914 - 2000</a:t>
            </a:r>
          </a:p>
        </p:txBody>
      </p:sp>
      <p:sp>
        <p:nvSpPr>
          <p:cNvPr id="10" name="Rectangle 9">
            <a:extLst>
              <a:ext uri="{FF2B5EF4-FFF2-40B4-BE49-F238E27FC236}">
                <a16:creationId xmlns:a16="http://schemas.microsoft.com/office/drawing/2014/main" id="{295004B3-5B35-4A5A-9739-48C335C807D0}"/>
              </a:ext>
            </a:extLst>
          </p:cNvPr>
          <p:cNvSpPr/>
          <p:nvPr/>
        </p:nvSpPr>
        <p:spPr>
          <a:xfrm>
            <a:off x="1479090" y="4715259"/>
            <a:ext cx="5796792" cy="674865"/>
          </a:xfrm>
          <a:prstGeom prst="rect">
            <a:avLst/>
          </a:prstGeom>
        </p:spPr>
        <p:txBody>
          <a:bodyPr wrap="square">
            <a:spAutoFit/>
          </a:bodyPr>
          <a:lstStyle/>
          <a:p>
            <a:pPr algn="ctr">
              <a:lnSpc>
                <a:spcPct val="107000"/>
              </a:lnSpc>
              <a:spcAft>
                <a:spcPts val="800"/>
              </a:spcAft>
            </a:pPr>
            <a:r>
              <a:rPr lang="en-GB" dirty="0">
                <a:effectLst/>
                <a:latin typeface="Garamond" panose="02020404030301010803" pitchFamily="18" charset="0"/>
                <a:ea typeface="Calibri" panose="020F0502020204030204" pitchFamily="34" charset="0"/>
                <a:cs typeface="Times New Roman" panose="02020603050405020304" pitchFamily="18" charset="0"/>
              </a:rPr>
              <a:t>He is seen as a pillar of humanity all over th</a:t>
            </a:r>
            <a:r>
              <a:rPr lang="en-GB" dirty="0">
                <a:latin typeface="Garamond" panose="02020404030301010803" pitchFamily="18" charset="0"/>
                <a:ea typeface="Calibri" panose="020F0502020204030204" pitchFamily="34" charset="0"/>
                <a:cs typeface="Times New Roman" panose="02020603050405020304" pitchFamily="18" charset="0"/>
              </a:rPr>
              <a:t>e world. There are many “</a:t>
            </a:r>
            <a:r>
              <a:rPr lang="en-GB" dirty="0" err="1">
                <a:latin typeface="Garamond" panose="02020404030301010803" pitchFamily="18" charset="0"/>
                <a:ea typeface="Calibri" panose="020F0502020204030204" pitchFamily="34" charset="0"/>
                <a:cs typeface="Times New Roman" panose="02020603050405020304" pitchFamily="18" charset="0"/>
              </a:rPr>
              <a:t>Karski</a:t>
            </a:r>
            <a:r>
              <a:rPr lang="en-GB" dirty="0">
                <a:latin typeface="Garamond" panose="02020404030301010803" pitchFamily="18" charset="0"/>
                <a:ea typeface="Calibri" panose="020F0502020204030204" pitchFamily="34" charset="0"/>
                <a:cs typeface="Times New Roman" panose="02020603050405020304" pitchFamily="18" charset="0"/>
              </a:rPr>
              <a:t> Benches” to commemorate his memory.</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Rectangle 11">
            <a:extLst>
              <a:ext uri="{FF2B5EF4-FFF2-40B4-BE49-F238E27FC236}">
                <a16:creationId xmlns:a16="http://schemas.microsoft.com/office/drawing/2014/main" id="{97F79B2A-B128-483F-8BDE-B0DD907C5F3B}"/>
              </a:ext>
            </a:extLst>
          </p:cNvPr>
          <p:cNvSpPr/>
          <p:nvPr/>
        </p:nvSpPr>
        <p:spPr>
          <a:xfrm>
            <a:off x="6026093" y="1793337"/>
            <a:ext cx="5419286" cy="971228"/>
          </a:xfrm>
          <a:prstGeom prst="rect">
            <a:avLst/>
          </a:prstGeom>
        </p:spPr>
        <p:txBody>
          <a:bodyPr wrap="square">
            <a:spAutoFit/>
          </a:bodyPr>
          <a:lstStyle/>
          <a:p>
            <a:pPr algn="ctr">
              <a:lnSpc>
                <a:spcPct val="107000"/>
              </a:lnSpc>
              <a:spcAft>
                <a:spcPts val="800"/>
              </a:spcAft>
            </a:pPr>
            <a:r>
              <a:rPr lang="en-GB" dirty="0">
                <a:effectLst/>
                <a:latin typeface="Garamond" panose="02020404030301010803" pitchFamily="18" charset="0"/>
                <a:ea typeface="Calibri" panose="020F0502020204030204" pitchFamily="34" charset="0"/>
                <a:cs typeface="Times New Roman" panose="02020603050405020304" pitchFamily="18" charset="0"/>
              </a:rPr>
              <a:t>Jan </a:t>
            </a:r>
            <a:r>
              <a:rPr lang="en-GB" dirty="0" err="1">
                <a:effectLst/>
                <a:latin typeface="Garamond" panose="02020404030301010803" pitchFamily="18" charset="0"/>
                <a:ea typeface="Calibri" panose="020F0502020204030204" pitchFamily="34" charset="0"/>
                <a:cs typeface="Times New Roman" panose="02020603050405020304" pitchFamily="18" charset="0"/>
              </a:rPr>
              <a:t>Karski</a:t>
            </a:r>
            <a:r>
              <a:rPr lang="en-GB" dirty="0">
                <a:effectLst/>
                <a:latin typeface="Garamond" panose="02020404030301010803" pitchFamily="18" charset="0"/>
                <a:ea typeface="Calibri" panose="020F0502020204030204" pitchFamily="34" charset="0"/>
                <a:cs typeface="Times New Roman" panose="02020603050405020304" pitchFamily="18" charset="0"/>
              </a:rPr>
              <a:t> is honoured by Yad Vashem as Righteous Among the Nations. He was also granted honorary citizenship of Israel in honour of his deeds during the war.</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A person standing in front of a stone building&#10;&#10;Description automatically generated">
            <a:extLst>
              <a:ext uri="{FF2B5EF4-FFF2-40B4-BE49-F238E27FC236}">
                <a16:creationId xmlns:a16="http://schemas.microsoft.com/office/drawing/2014/main" id="{93FB4EC7-296F-4A19-B2F1-6E095EF178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82804" y="1287138"/>
            <a:ext cx="4078224" cy="2554224"/>
          </a:xfrm>
          <a:prstGeom prst="rect">
            <a:avLst/>
          </a:prstGeom>
        </p:spPr>
      </p:pic>
      <p:pic>
        <p:nvPicPr>
          <p:cNvPr id="6" name="Picture 5" descr="A person sitting on a bench in a park&#10;&#10;Description automatically generated">
            <a:extLst>
              <a:ext uri="{FF2B5EF4-FFF2-40B4-BE49-F238E27FC236}">
                <a16:creationId xmlns:a16="http://schemas.microsoft.com/office/drawing/2014/main" id="{F4415609-755A-4793-A273-394854D0AB4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56150" y="3429000"/>
            <a:ext cx="3556000" cy="2682240"/>
          </a:xfrm>
          <a:prstGeom prst="rect">
            <a:avLst/>
          </a:prstGeom>
        </p:spPr>
      </p:pic>
    </p:spTree>
    <p:extLst>
      <p:ext uri="{BB962C8B-B14F-4D97-AF65-F5344CB8AC3E}">
        <p14:creationId xmlns:p14="http://schemas.microsoft.com/office/powerpoint/2010/main" val="4033681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63824</TotalTime>
  <Words>759</Words>
  <Application>Microsoft Office PowerPoint</Application>
  <PresentationFormat>Widescreen</PresentationFormat>
  <Paragraphs>52</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Garamond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Antony Lishak</dc:creator>
  <cp:lastModifiedBy>Antony Lishak</cp:lastModifiedBy>
  <cp:revision>551</cp:revision>
  <cp:lastPrinted>2018-08-24T10:25:56Z</cp:lastPrinted>
  <dcterms:created xsi:type="dcterms:W3CDTF">2017-11-02T07:19:56Z</dcterms:created>
  <dcterms:modified xsi:type="dcterms:W3CDTF">2019-10-03T10:06:06Z</dcterms:modified>
</cp:coreProperties>
</file>