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645" r:id="rId2"/>
    <p:sldId id="633" r:id="rId3"/>
    <p:sldId id="333" r:id="rId4"/>
    <p:sldId id="601" r:id="rId5"/>
    <p:sldId id="602" r:id="rId6"/>
    <p:sldId id="600" r:id="rId7"/>
    <p:sldId id="604" r:id="rId8"/>
    <p:sldId id="603" r:id="rId9"/>
  </p:sldIdLst>
  <p:sldSz cx="12192000" cy="6858000"/>
  <p:notesSz cx="687546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F6B"/>
    <a:srgbClr val="64BEBD"/>
    <a:srgbClr val="AB0068"/>
    <a:srgbClr val="82AF6E"/>
    <a:srgbClr val="BF5850"/>
    <a:srgbClr val="C8884B"/>
    <a:srgbClr val="B02575"/>
    <a:srgbClr val="BE4A8C"/>
    <a:srgbClr val="97677F"/>
    <a:srgbClr val="232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98"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sorterViewPr>
    <p:cViewPr>
      <p:scale>
        <a:sx n="53" d="100"/>
        <a:sy n="5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D4DD34-EF4E-42B0-A14D-4F98812AAB10}"/>
              </a:ext>
            </a:extLst>
          </p:cNvPr>
          <p:cNvSpPr>
            <a:spLocks noGrp="1"/>
          </p:cNvSpPr>
          <p:nvPr>
            <p:ph type="hdr" sz="quarter"/>
          </p:nvPr>
        </p:nvSpPr>
        <p:spPr>
          <a:xfrm>
            <a:off x="0" y="0"/>
            <a:ext cx="2979367" cy="501879"/>
          </a:xfrm>
          <a:prstGeom prst="rect">
            <a:avLst/>
          </a:prstGeom>
        </p:spPr>
        <p:txBody>
          <a:bodyPr vert="horz" lIns="96442" tIns="48221" rIns="96442" bIns="48221" rtlCol="0"/>
          <a:lstStyle>
            <a:lvl1pPr algn="l">
              <a:defRPr sz="1300"/>
            </a:lvl1pPr>
          </a:lstStyle>
          <a:p>
            <a:endParaRPr lang="en-GB"/>
          </a:p>
        </p:txBody>
      </p:sp>
      <p:sp>
        <p:nvSpPr>
          <p:cNvPr id="3" name="Date Placeholder 2">
            <a:extLst>
              <a:ext uri="{FF2B5EF4-FFF2-40B4-BE49-F238E27FC236}">
                <a16:creationId xmlns:a16="http://schemas.microsoft.com/office/drawing/2014/main" id="{434F2A3D-3BD6-4370-AF25-C49F9019F708}"/>
              </a:ext>
            </a:extLst>
          </p:cNvPr>
          <p:cNvSpPr>
            <a:spLocks noGrp="1"/>
          </p:cNvSpPr>
          <p:nvPr>
            <p:ph type="dt" sz="quarter" idx="1"/>
          </p:nvPr>
        </p:nvSpPr>
        <p:spPr>
          <a:xfrm>
            <a:off x="3894505" y="0"/>
            <a:ext cx="2979367" cy="501879"/>
          </a:xfrm>
          <a:prstGeom prst="rect">
            <a:avLst/>
          </a:prstGeom>
        </p:spPr>
        <p:txBody>
          <a:bodyPr vert="horz" lIns="96442" tIns="48221" rIns="96442" bIns="48221" rtlCol="0"/>
          <a:lstStyle>
            <a:lvl1pPr algn="r">
              <a:defRPr sz="1300"/>
            </a:lvl1pPr>
          </a:lstStyle>
          <a:p>
            <a:fld id="{4A415BA7-C708-4F8F-B8BA-8DCE55335976}" type="datetimeFigureOut">
              <a:rPr lang="en-GB" smtClean="0"/>
              <a:t>03/10/2019</a:t>
            </a:fld>
            <a:endParaRPr lang="en-GB"/>
          </a:p>
        </p:txBody>
      </p:sp>
      <p:sp>
        <p:nvSpPr>
          <p:cNvPr id="4" name="Footer Placeholder 3">
            <a:extLst>
              <a:ext uri="{FF2B5EF4-FFF2-40B4-BE49-F238E27FC236}">
                <a16:creationId xmlns:a16="http://schemas.microsoft.com/office/drawing/2014/main" id="{17A5C020-7F82-4EE7-9C2D-39B3050FC236}"/>
              </a:ext>
            </a:extLst>
          </p:cNvPr>
          <p:cNvSpPr>
            <a:spLocks noGrp="1"/>
          </p:cNvSpPr>
          <p:nvPr>
            <p:ph type="ftr" sz="quarter" idx="2"/>
          </p:nvPr>
        </p:nvSpPr>
        <p:spPr>
          <a:xfrm>
            <a:off x="0" y="9500961"/>
            <a:ext cx="2979367" cy="501878"/>
          </a:xfrm>
          <a:prstGeom prst="rect">
            <a:avLst/>
          </a:prstGeom>
        </p:spPr>
        <p:txBody>
          <a:bodyPr vert="horz" lIns="96442" tIns="48221" rIns="96442" bIns="48221"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ED6CE541-C48D-42D6-9008-9E908C27CA83}"/>
              </a:ext>
            </a:extLst>
          </p:cNvPr>
          <p:cNvSpPr>
            <a:spLocks noGrp="1"/>
          </p:cNvSpPr>
          <p:nvPr>
            <p:ph type="sldNum" sz="quarter" idx="3"/>
          </p:nvPr>
        </p:nvSpPr>
        <p:spPr>
          <a:xfrm>
            <a:off x="3894505" y="9500961"/>
            <a:ext cx="2979367" cy="501878"/>
          </a:xfrm>
          <a:prstGeom prst="rect">
            <a:avLst/>
          </a:prstGeom>
        </p:spPr>
        <p:txBody>
          <a:bodyPr vert="horz" lIns="96442" tIns="48221" rIns="96442" bIns="48221" rtlCol="0" anchor="b"/>
          <a:lstStyle>
            <a:lvl1pPr algn="r">
              <a:defRPr sz="1300"/>
            </a:lvl1pPr>
          </a:lstStyle>
          <a:p>
            <a:fld id="{0C280BF6-4103-43B5-9375-137579D301A1}" type="slidenum">
              <a:rPr lang="en-GB" smtClean="0"/>
              <a:t>‹#›</a:t>
            </a:fld>
            <a:endParaRPr lang="en-GB"/>
          </a:p>
        </p:txBody>
      </p:sp>
    </p:spTree>
    <p:extLst>
      <p:ext uri="{BB962C8B-B14F-4D97-AF65-F5344CB8AC3E}">
        <p14:creationId xmlns:p14="http://schemas.microsoft.com/office/powerpoint/2010/main" val="709179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9738"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94138" y="0"/>
            <a:ext cx="2979737" cy="501650"/>
          </a:xfrm>
          <a:prstGeom prst="rect">
            <a:avLst/>
          </a:prstGeom>
        </p:spPr>
        <p:txBody>
          <a:bodyPr vert="horz" lIns="91440" tIns="45720" rIns="91440" bIns="45720" rtlCol="0"/>
          <a:lstStyle>
            <a:lvl1pPr algn="r">
              <a:defRPr sz="1200"/>
            </a:lvl1pPr>
          </a:lstStyle>
          <a:p>
            <a:fld id="{DB985473-F3E2-4306-AB41-F07CEAEE570D}" type="datetimeFigureOut">
              <a:rPr lang="en-GB" smtClean="0"/>
              <a:t>03/10/2019</a:t>
            </a:fld>
            <a:endParaRPr lang="en-GB"/>
          </a:p>
        </p:txBody>
      </p:sp>
      <p:sp>
        <p:nvSpPr>
          <p:cNvPr id="4" name="Slide Image Placeholder 3"/>
          <p:cNvSpPr>
            <a:spLocks noGrp="1" noRot="1" noChangeAspect="1"/>
          </p:cNvSpPr>
          <p:nvPr>
            <p:ph type="sldImg" idx="2"/>
          </p:nvPr>
        </p:nvSpPr>
        <p:spPr>
          <a:xfrm>
            <a:off x="438150" y="1250950"/>
            <a:ext cx="5999163" cy="33750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7388" y="4813300"/>
            <a:ext cx="5500687" cy="39385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1188"/>
            <a:ext cx="2979738"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94138" y="9501188"/>
            <a:ext cx="2979737" cy="501650"/>
          </a:xfrm>
          <a:prstGeom prst="rect">
            <a:avLst/>
          </a:prstGeom>
        </p:spPr>
        <p:txBody>
          <a:bodyPr vert="horz" lIns="91440" tIns="45720" rIns="91440" bIns="45720" rtlCol="0" anchor="b"/>
          <a:lstStyle>
            <a:lvl1pPr algn="r">
              <a:defRPr sz="1200"/>
            </a:lvl1pPr>
          </a:lstStyle>
          <a:p>
            <a:fld id="{F5CBA1B4-F936-4893-852E-185FFCE563D3}" type="slidenum">
              <a:rPr lang="en-GB" smtClean="0"/>
              <a:t>‹#›</a:t>
            </a:fld>
            <a:endParaRPr lang="en-GB"/>
          </a:p>
        </p:txBody>
      </p:sp>
    </p:spTree>
    <p:extLst>
      <p:ext uri="{BB962C8B-B14F-4D97-AF65-F5344CB8AC3E}">
        <p14:creationId xmlns:p14="http://schemas.microsoft.com/office/powerpoint/2010/main" val="216687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1</a:t>
            </a:fld>
            <a:endParaRPr lang="en-GB"/>
          </a:p>
        </p:txBody>
      </p:sp>
    </p:spTree>
    <p:extLst>
      <p:ext uri="{BB962C8B-B14F-4D97-AF65-F5344CB8AC3E}">
        <p14:creationId xmlns:p14="http://schemas.microsoft.com/office/powerpoint/2010/main" val="66720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2</a:t>
            </a:fld>
            <a:endParaRPr lang="en-GB"/>
          </a:p>
        </p:txBody>
      </p:sp>
    </p:spTree>
    <p:extLst>
      <p:ext uri="{BB962C8B-B14F-4D97-AF65-F5344CB8AC3E}">
        <p14:creationId xmlns:p14="http://schemas.microsoft.com/office/powerpoint/2010/main" val="1737698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3</a:t>
            </a:fld>
            <a:endParaRPr lang="en-GB"/>
          </a:p>
        </p:txBody>
      </p:sp>
    </p:spTree>
    <p:extLst>
      <p:ext uri="{BB962C8B-B14F-4D97-AF65-F5344CB8AC3E}">
        <p14:creationId xmlns:p14="http://schemas.microsoft.com/office/powerpoint/2010/main" val="1132320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4</a:t>
            </a:fld>
            <a:endParaRPr lang="en-GB"/>
          </a:p>
        </p:txBody>
      </p:sp>
    </p:spTree>
    <p:extLst>
      <p:ext uri="{BB962C8B-B14F-4D97-AF65-F5344CB8AC3E}">
        <p14:creationId xmlns:p14="http://schemas.microsoft.com/office/powerpoint/2010/main" val="3363101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5</a:t>
            </a:fld>
            <a:endParaRPr lang="en-GB"/>
          </a:p>
        </p:txBody>
      </p:sp>
    </p:spTree>
    <p:extLst>
      <p:ext uri="{BB962C8B-B14F-4D97-AF65-F5344CB8AC3E}">
        <p14:creationId xmlns:p14="http://schemas.microsoft.com/office/powerpoint/2010/main" val="2740054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6</a:t>
            </a:fld>
            <a:endParaRPr lang="en-GB"/>
          </a:p>
        </p:txBody>
      </p:sp>
    </p:spTree>
    <p:extLst>
      <p:ext uri="{BB962C8B-B14F-4D97-AF65-F5344CB8AC3E}">
        <p14:creationId xmlns:p14="http://schemas.microsoft.com/office/powerpoint/2010/main" val="2785975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7</a:t>
            </a:fld>
            <a:endParaRPr lang="en-GB"/>
          </a:p>
        </p:txBody>
      </p:sp>
    </p:spTree>
    <p:extLst>
      <p:ext uri="{BB962C8B-B14F-4D97-AF65-F5344CB8AC3E}">
        <p14:creationId xmlns:p14="http://schemas.microsoft.com/office/powerpoint/2010/main" val="273130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8</a:t>
            </a:fld>
            <a:endParaRPr lang="en-GB"/>
          </a:p>
        </p:txBody>
      </p:sp>
    </p:spTree>
    <p:extLst>
      <p:ext uri="{BB962C8B-B14F-4D97-AF65-F5344CB8AC3E}">
        <p14:creationId xmlns:p14="http://schemas.microsoft.com/office/powerpoint/2010/main" val="1792108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FA74-9D2A-48C0-BF58-53E763E74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5AEBE-C506-4DF7-8908-63EEBF5C2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6EB518-4860-4C56-90B9-3EF1B404662E}"/>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19897618-86D1-4DF0-8357-1ADC307BBD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2A7ADB-9CE8-4152-BFD2-FF34BE9D075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252233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3D19-D013-4019-A669-40A0B08472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C43FBF-9DAC-4E97-8934-344BF29B6E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A69ADC-569F-42E7-9CD9-8069009B5B6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45F7351F-5B4B-425B-978F-CF91A2822F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7ECDF-D8A0-4FF5-BE25-F91ACCB2D807}"/>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85005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D8882E-0F68-4BF2-A037-A9F2949A51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2EFE11-C24D-4099-A1D1-D555542118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9B5E43-490A-40CF-AFFC-1C93BB13C8A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9377137A-88DE-4B79-8C6E-6B78D7E6C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D9FEFA-F489-4E86-AD46-7B65CA4AB185}"/>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46067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2A3C-F4C2-46DE-A1B3-99BAD2B1E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E358CA-6F96-4454-838F-7E3F5FF353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4D5272-59CA-49CE-AB64-6C3403D2A00C}"/>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C814ACB0-3E23-44AA-B66A-BBDFD3566D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894511-7A2C-4BEE-9497-7EF4292AC7D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4167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F7A7-CCB3-4833-80A4-D10F9848E1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7B2CB5-9CB3-4DFC-AEBA-3C6CE1ACA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7CB973-C857-4343-A03E-51F1EC8233C3}"/>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9EDFD35-E85C-4816-A152-E995B3CAA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AD64BF-43EB-42DA-A54F-777CE021534D}"/>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72187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D0820-4094-4297-97D7-731B4EA9A7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701A5E-8BFC-4114-99A6-5E57E13B1A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18393-8458-45BB-BCE6-C7AD83F9C6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DE7F1A-73AF-4E43-A778-B95011BFD697}"/>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58A9325-768B-4E90-BE48-F613B62E9B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A5728D-357E-4A2E-8055-B4CC0643995C}"/>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07402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CA04-9ACB-4BE5-AEB8-41E5149657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713E9E-3963-4257-A454-77615010D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3609F7-CB77-42C4-B2B5-841295E33A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DAE64B8-468B-4345-BE96-D09584F350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783D92-FEFE-41A5-BB34-60243B9E5AC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25FDA3D-73E4-451B-829D-CA276D97E798}"/>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8" name="Footer Placeholder 7">
            <a:extLst>
              <a:ext uri="{FF2B5EF4-FFF2-40B4-BE49-F238E27FC236}">
                <a16:creationId xmlns:a16="http://schemas.microsoft.com/office/drawing/2014/main" id="{838D4452-9D0E-4301-AAB9-4147CDA062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5B26C-25D7-4A66-8C70-69C988B98A86}"/>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92747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308F-095C-4F8C-BA41-E06E3E214D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5868517-C9F0-41DD-BC8D-6C0806DD5162}"/>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4" name="Footer Placeholder 3">
            <a:extLst>
              <a:ext uri="{FF2B5EF4-FFF2-40B4-BE49-F238E27FC236}">
                <a16:creationId xmlns:a16="http://schemas.microsoft.com/office/drawing/2014/main" id="{734A40E4-9A69-4678-B4DC-2AC09E4986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94B3E30-4D7A-4004-AEF1-65A8626D520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299785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9E05-17CC-4C3F-868C-7711A15A8AC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3" name="Footer Placeholder 2">
            <a:extLst>
              <a:ext uri="{FF2B5EF4-FFF2-40B4-BE49-F238E27FC236}">
                <a16:creationId xmlns:a16="http://schemas.microsoft.com/office/drawing/2014/main" id="{47874444-B9BA-4194-A393-05866994F27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8CA963-2F7F-4C5B-AE6E-C4422008069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98032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F613-73BB-4AE3-8561-D9C1B3FF8C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957DD2-6F0E-4511-8018-1442FB575F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EEE221-E4FA-4A27-B442-5818A2D4E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CA90E0-681C-4198-87E5-AC80384AEC1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2DF744D7-B1D5-4EF8-8D8C-2CE9BC0EC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CAB780-AD4D-4B9F-8E01-BF1E132B7E80}"/>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44305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7CF3-07EA-4DE4-912C-EE75980C4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6974C88-D814-447C-B847-EB55EACEC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A0A1EEB-7948-42FD-A0DF-906A3CE5A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D73D3D-6719-4C35-BF53-B775F2790549}"/>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E96E20E-4F26-48A4-94C1-E8DEAA413D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A577E0-2FF5-44A5-A6A7-0B88D861AA1E}"/>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072001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F6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2CF89-DA26-4E69-AF3D-164784D38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DC76B3-BD41-4052-897C-2B0BA2A077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A9E1A8-DA9A-48E7-A2E1-192190E98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2630C8F-7D64-4442-A95B-4E4B40BCFC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DF19F-FBDB-41FF-9089-52C36F176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956D6-C4EC-43E5-9342-252A2D06BBE7}" type="slidenum">
              <a:rPr lang="en-GB" smtClean="0"/>
              <a:t>‹#›</a:t>
            </a:fld>
            <a:endParaRPr lang="en-GB"/>
          </a:p>
        </p:txBody>
      </p:sp>
    </p:spTree>
    <p:extLst>
      <p:ext uri="{BB962C8B-B14F-4D97-AF65-F5344CB8AC3E}">
        <p14:creationId xmlns:p14="http://schemas.microsoft.com/office/powerpoint/2010/main" val="390227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7085636" y="358136"/>
            <a:ext cx="5068933"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2"/>
            <a:ext cx="7119964" cy="547539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24834" y="967245"/>
            <a:ext cx="6404855" cy="3998431"/>
            <a:chOff x="291133" y="1127519"/>
            <a:chExt cx="6404855" cy="3998431"/>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53" y="1160861"/>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91133" y="3628208"/>
              <a:ext cx="1090231" cy="1497742"/>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04092" y="3628206"/>
              <a:ext cx="927541" cy="1497741"/>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31678" y="1142766"/>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5380" y="362820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27519"/>
              <a:ext cx="1148868" cy="1773859"/>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157064" y="1150991"/>
              <a:ext cx="1356377" cy="1707406"/>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38399" y="3689605"/>
              <a:ext cx="940848" cy="143066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56225" y="3570473"/>
              <a:ext cx="987800" cy="1549795"/>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09543" y="359851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907E8B59-CE1B-4AF8-8983-C8A84917C24F}"/>
              </a:ext>
            </a:extLst>
          </p:cNvPr>
          <p:cNvSpPr/>
          <p:nvPr/>
        </p:nvSpPr>
        <p:spPr>
          <a:xfrm>
            <a:off x="1591204" y="1002106"/>
            <a:ext cx="1225204"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E75D776-37E6-4314-BABC-A3D2AB978B11}"/>
              </a:ext>
            </a:extLst>
          </p:cNvPr>
          <p:cNvSpPr/>
          <p:nvPr/>
        </p:nvSpPr>
        <p:spPr>
          <a:xfrm>
            <a:off x="2905005" y="1000587"/>
            <a:ext cx="1225205"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406EC11-C868-4A97-B83C-0CD2D8651FB0}"/>
              </a:ext>
            </a:extLst>
          </p:cNvPr>
          <p:cNvSpPr/>
          <p:nvPr/>
        </p:nvSpPr>
        <p:spPr>
          <a:xfrm>
            <a:off x="3456518" y="3409323"/>
            <a:ext cx="105346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1D5D9C2-6AA8-4BA7-93A9-50F61ABEEFF9}"/>
              </a:ext>
            </a:extLst>
          </p:cNvPr>
          <p:cNvSpPr/>
          <p:nvPr/>
        </p:nvSpPr>
        <p:spPr>
          <a:xfrm>
            <a:off x="4538389" y="3416442"/>
            <a:ext cx="100998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8C840D3-B181-4151-B370-AFD4C02D61C2}"/>
              </a:ext>
            </a:extLst>
          </p:cNvPr>
          <p:cNvSpPr/>
          <p:nvPr/>
        </p:nvSpPr>
        <p:spPr>
          <a:xfrm>
            <a:off x="2523063" y="3409323"/>
            <a:ext cx="930071" cy="160771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EA4A97D-0B6A-4D23-B57B-D8D6D18AE709}"/>
              </a:ext>
            </a:extLst>
          </p:cNvPr>
          <p:cNvSpPr/>
          <p:nvPr/>
        </p:nvSpPr>
        <p:spPr>
          <a:xfrm>
            <a:off x="315604" y="3423947"/>
            <a:ext cx="1097250" cy="159483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584CF1BD-F79C-431F-90ED-807ED063FDCE}"/>
              </a:ext>
            </a:extLst>
          </p:cNvPr>
          <p:cNvSpPr/>
          <p:nvPr/>
        </p:nvSpPr>
        <p:spPr>
          <a:xfrm>
            <a:off x="5571653" y="3416443"/>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3A84E18-01B2-4C04-A083-2CCEC970A9DE}"/>
              </a:ext>
            </a:extLst>
          </p:cNvPr>
          <p:cNvSpPr/>
          <p:nvPr/>
        </p:nvSpPr>
        <p:spPr>
          <a:xfrm>
            <a:off x="5552521" y="972541"/>
            <a:ext cx="1177168" cy="177368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8D1AE3B-B95B-4D3E-8D5A-69772A23BF1B}"/>
              </a:ext>
            </a:extLst>
          </p:cNvPr>
          <p:cNvSpPr/>
          <p:nvPr/>
        </p:nvSpPr>
        <p:spPr>
          <a:xfrm>
            <a:off x="1498472" y="3416443"/>
            <a:ext cx="105911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977A84D-9D37-4613-896C-BED59579ECB7}"/>
              </a:ext>
            </a:extLst>
          </p:cNvPr>
          <p:cNvSpPr/>
          <p:nvPr/>
        </p:nvSpPr>
        <p:spPr>
          <a:xfrm>
            <a:off x="4156886" y="981512"/>
            <a:ext cx="1405769" cy="1770006"/>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7690F498-03A1-4701-A938-DC7FAF359983}"/>
              </a:ext>
            </a:extLst>
          </p:cNvPr>
          <p:cNvSpPr/>
          <p:nvPr/>
        </p:nvSpPr>
        <p:spPr>
          <a:xfrm>
            <a:off x="5413988" y="5063585"/>
            <a:ext cx="1347026" cy="830997"/>
          </a:xfrm>
          <a:prstGeom prst="rect">
            <a:avLst/>
          </a:prstGeom>
        </p:spPr>
        <p:txBody>
          <a:bodyPr wrap="square">
            <a:spAutoFit/>
          </a:bodyPr>
          <a:lstStyle/>
          <a:p>
            <a:pPr algn="ctr"/>
            <a:r>
              <a:rPr lang="en-US" sz="1600" b="1" dirty="0">
                <a:solidFill>
                  <a:srgbClr val="AB0068"/>
                </a:solidFill>
                <a:latin typeface="Garamond" panose="02020404030301010803" pitchFamily="18" charset="0"/>
              </a:rPr>
              <a:t>Józef &amp; </a:t>
            </a:r>
            <a:r>
              <a:rPr lang="en-US" sz="1600" b="1" dirty="0" err="1">
                <a:solidFill>
                  <a:srgbClr val="AB0068"/>
                </a:solidFill>
                <a:latin typeface="Garamond" panose="02020404030301010803" pitchFamily="18" charset="0"/>
              </a:rPr>
              <a:t>Wiktoria</a:t>
            </a:r>
            <a:r>
              <a:rPr lang="en-US" sz="1600" b="1" dirty="0">
                <a:solidFill>
                  <a:srgbClr val="AB0068"/>
                </a:solidFill>
                <a:latin typeface="Garamond" panose="02020404030301010803" pitchFamily="18" charset="0"/>
              </a:rPr>
              <a:t> </a:t>
            </a:r>
            <a:r>
              <a:rPr lang="en-US" sz="1600" b="1" dirty="0" err="1">
                <a:solidFill>
                  <a:srgbClr val="AB0068"/>
                </a:solidFill>
                <a:latin typeface="Garamond" panose="02020404030301010803" pitchFamily="18" charset="0"/>
              </a:rPr>
              <a:t>Ulma</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49" name="Rectangle 48">
            <a:extLst>
              <a:ext uri="{FF2B5EF4-FFF2-40B4-BE49-F238E27FC236}">
                <a16:creationId xmlns:a16="http://schemas.microsoft.com/office/drawing/2014/main" id="{ACE9B36B-405D-41B9-A916-29F5BA5477DB}"/>
              </a:ext>
            </a:extLst>
          </p:cNvPr>
          <p:cNvSpPr/>
          <p:nvPr/>
        </p:nvSpPr>
        <p:spPr>
          <a:xfrm>
            <a:off x="225626" y="2762937"/>
            <a:ext cx="12466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Irena Sendler </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D6810484-99CA-4318-8F2D-D96EA74DDFA1}"/>
              </a:ext>
            </a:extLst>
          </p:cNvPr>
          <p:cNvSpPr/>
          <p:nvPr/>
        </p:nvSpPr>
        <p:spPr>
          <a:xfrm>
            <a:off x="1388738" y="2763840"/>
            <a:ext cx="1527433"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Maximilian Kolbe </a:t>
            </a:r>
          </a:p>
        </p:txBody>
      </p:sp>
      <p:sp>
        <p:nvSpPr>
          <p:cNvPr id="52" name="Rectangle 51">
            <a:extLst>
              <a:ext uri="{FF2B5EF4-FFF2-40B4-BE49-F238E27FC236}">
                <a16:creationId xmlns:a16="http://schemas.microsoft.com/office/drawing/2014/main" id="{4D75F3BE-E668-4A38-AFBC-8E4A9C7F8979}"/>
              </a:ext>
            </a:extLst>
          </p:cNvPr>
          <p:cNvSpPr/>
          <p:nvPr/>
        </p:nvSpPr>
        <p:spPr>
          <a:xfrm>
            <a:off x="2597132" y="2757869"/>
            <a:ext cx="1790805"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Emanuel </a:t>
            </a:r>
            <a:r>
              <a:rPr lang="en-GB" sz="1600" b="1" dirty="0" err="1">
                <a:solidFill>
                  <a:srgbClr val="AB0068"/>
                </a:solidFill>
                <a:latin typeface="Garamond" panose="02020404030301010803" pitchFamily="18" charset="0"/>
              </a:rPr>
              <a:t>Ringelblum</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67AD59CA-E0AC-4E30-A280-2A7CC318B451}"/>
              </a:ext>
            </a:extLst>
          </p:cNvPr>
          <p:cNvSpPr/>
          <p:nvPr/>
        </p:nvSpPr>
        <p:spPr>
          <a:xfrm>
            <a:off x="3866019" y="2757869"/>
            <a:ext cx="200587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Mordechai </a:t>
            </a:r>
            <a:r>
              <a:rPr lang="en-GB" sz="1600" b="1" dirty="0" err="1">
                <a:solidFill>
                  <a:srgbClr val="AB0068"/>
                </a:solidFill>
                <a:latin typeface="Garamond" panose="02020404030301010803" pitchFamily="18" charset="0"/>
              </a:rPr>
              <a:t>Anielewicz</a:t>
            </a:r>
            <a:endParaRPr lang="en-GB" sz="1600" dirty="0">
              <a:solidFill>
                <a:srgbClr val="AB0068"/>
              </a:solidFill>
              <a:latin typeface="Garamond" panose="02020404030301010803" pitchFamily="18" charset="0"/>
            </a:endParaRPr>
          </a:p>
        </p:txBody>
      </p:sp>
      <p:sp>
        <p:nvSpPr>
          <p:cNvPr id="54" name="Rectangle 53">
            <a:extLst>
              <a:ext uri="{FF2B5EF4-FFF2-40B4-BE49-F238E27FC236}">
                <a16:creationId xmlns:a16="http://schemas.microsoft.com/office/drawing/2014/main" id="{5A2F60DA-DD70-4267-9B2A-263444FD3B57}"/>
              </a:ext>
            </a:extLst>
          </p:cNvPr>
          <p:cNvSpPr/>
          <p:nvPr/>
        </p:nvSpPr>
        <p:spPr>
          <a:xfrm>
            <a:off x="5469190" y="2733440"/>
            <a:ext cx="130721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Witold </a:t>
            </a:r>
            <a:r>
              <a:rPr lang="en-GB" sz="1600" b="1" dirty="0" err="1">
                <a:solidFill>
                  <a:srgbClr val="AB0068"/>
                </a:solidFill>
                <a:latin typeface="Garamond" panose="02020404030301010803" pitchFamily="18" charset="0"/>
              </a:rPr>
              <a:t>Pilecki</a:t>
            </a:r>
            <a:r>
              <a:rPr lang="en-GB" sz="1600" b="1" dirty="0">
                <a:solidFill>
                  <a:srgbClr val="AB0068"/>
                </a:solidFill>
                <a:latin typeface="Garamond" panose="02020404030301010803" pitchFamily="18" charset="0"/>
              </a:rPr>
              <a:t> </a:t>
            </a:r>
          </a:p>
        </p:txBody>
      </p:sp>
      <p:sp>
        <p:nvSpPr>
          <p:cNvPr id="55" name="Rectangle 54">
            <a:extLst>
              <a:ext uri="{FF2B5EF4-FFF2-40B4-BE49-F238E27FC236}">
                <a16:creationId xmlns:a16="http://schemas.microsoft.com/office/drawing/2014/main" id="{79AC2131-9822-42D3-9C3E-63E87ABACB14}"/>
              </a:ext>
            </a:extLst>
          </p:cNvPr>
          <p:cNvSpPr/>
          <p:nvPr/>
        </p:nvSpPr>
        <p:spPr>
          <a:xfrm>
            <a:off x="225626" y="5120714"/>
            <a:ext cx="1223652" cy="584775"/>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Janusz</a:t>
            </a:r>
            <a:r>
              <a:rPr lang="en-GB" sz="1600" b="1" dirty="0">
                <a:solidFill>
                  <a:srgbClr val="AB0068"/>
                </a:solidFill>
                <a:latin typeface="Garamond" panose="02020404030301010803" pitchFamily="18" charset="0"/>
              </a:rPr>
              <a:t> Korczak </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a16="http://schemas.microsoft.com/office/drawing/2014/main" id="{076A1C2F-6B79-4BB0-B2E2-5F785C05549B}"/>
              </a:ext>
            </a:extLst>
          </p:cNvPr>
          <p:cNvSpPr/>
          <p:nvPr/>
        </p:nvSpPr>
        <p:spPr>
          <a:xfrm>
            <a:off x="1397857" y="5120714"/>
            <a:ext cx="10178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t>
            </a:r>
            <a:r>
              <a:rPr lang="en-GB" sz="1600" b="1" dirty="0" err="1">
                <a:solidFill>
                  <a:srgbClr val="AB0068"/>
                </a:solidFill>
                <a:latin typeface="Garamond" panose="02020404030301010803" pitchFamily="18" charset="0"/>
              </a:rPr>
              <a:t>Karski</a:t>
            </a:r>
            <a:endParaRPr lang="en-GB" sz="1600" b="1" dirty="0">
              <a:solidFill>
                <a:srgbClr val="AB0068"/>
              </a:solidFill>
              <a:latin typeface="Garamond" panose="02020404030301010803" pitchFamily="18" charset="0"/>
            </a:endParaRPr>
          </a:p>
        </p:txBody>
      </p:sp>
      <p:sp>
        <p:nvSpPr>
          <p:cNvPr id="57" name="Rectangle 56">
            <a:extLst>
              <a:ext uri="{FF2B5EF4-FFF2-40B4-BE49-F238E27FC236}">
                <a16:creationId xmlns:a16="http://schemas.microsoft.com/office/drawing/2014/main" id="{EC7556B4-104A-48B6-B5B7-49356452B1C1}"/>
              </a:ext>
            </a:extLst>
          </p:cNvPr>
          <p:cNvSpPr/>
          <p:nvPr/>
        </p:nvSpPr>
        <p:spPr>
          <a:xfrm>
            <a:off x="3240521" y="5074068"/>
            <a:ext cx="144101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Father </a:t>
            </a:r>
            <a:r>
              <a:rPr lang="en-GB" sz="1600" b="1" dirty="0" err="1">
                <a:solidFill>
                  <a:srgbClr val="AB0068"/>
                </a:solidFill>
                <a:latin typeface="Garamond" panose="02020404030301010803" pitchFamily="18" charset="0"/>
              </a:rPr>
              <a:t>Marceli</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Godlewski</a:t>
            </a:r>
            <a:r>
              <a:rPr lang="en-GB" sz="1600" dirty="0">
                <a:solidFill>
                  <a:srgbClr val="AB0068"/>
                </a:solidFill>
                <a:latin typeface="Garamond" panose="02020404030301010803" pitchFamily="18" charset="0"/>
              </a:rPr>
              <a:t> </a:t>
            </a:r>
          </a:p>
        </p:txBody>
      </p:sp>
      <p:sp>
        <p:nvSpPr>
          <p:cNvPr id="58" name="Rectangle 57">
            <a:extLst>
              <a:ext uri="{FF2B5EF4-FFF2-40B4-BE49-F238E27FC236}">
                <a16:creationId xmlns:a16="http://schemas.microsoft.com/office/drawing/2014/main" id="{0D7F929F-321C-4ECA-81D6-EBFFC4BB2949}"/>
              </a:ext>
            </a:extLst>
          </p:cNvPr>
          <p:cNvSpPr/>
          <p:nvPr/>
        </p:nvSpPr>
        <p:spPr>
          <a:xfrm>
            <a:off x="2319165" y="5068773"/>
            <a:ext cx="1223653" cy="830997"/>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Zofia</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Kossak-Szczucka</a:t>
            </a:r>
            <a:endParaRPr lang="en-GB" sz="1600" b="1" dirty="0">
              <a:solidFill>
                <a:srgbClr val="AB0068"/>
              </a:solidFill>
              <a:latin typeface="Garamond" panose="02020404030301010803" pitchFamily="18" charset="0"/>
            </a:endParaRPr>
          </a:p>
        </p:txBody>
      </p:sp>
      <p:sp>
        <p:nvSpPr>
          <p:cNvPr id="59" name="Rectangle 58">
            <a:extLst>
              <a:ext uri="{FF2B5EF4-FFF2-40B4-BE49-F238E27FC236}">
                <a16:creationId xmlns:a16="http://schemas.microsoft.com/office/drawing/2014/main" id="{6049EB8B-9E74-4769-AC90-2D9E50EC997C}"/>
              </a:ext>
            </a:extLst>
          </p:cNvPr>
          <p:cNvSpPr/>
          <p:nvPr/>
        </p:nvSpPr>
        <p:spPr>
          <a:xfrm>
            <a:off x="4358840" y="5076181"/>
            <a:ext cx="137303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&amp; Antonina </a:t>
            </a:r>
            <a:r>
              <a:rPr lang="en-GB" sz="1600" b="1" dirty="0" err="1">
                <a:solidFill>
                  <a:srgbClr val="AB0068"/>
                </a:solidFill>
                <a:latin typeface="Garamond" panose="02020404030301010803" pitchFamily="18" charset="0"/>
              </a:rPr>
              <a:t>Zabinski</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60" name="Rectangle 59">
            <a:extLst>
              <a:ext uri="{FF2B5EF4-FFF2-40B4-BE49-F238E27FC236}">
                <a16:creationId xmlns:a16="http://schemas.microsoft.com/office/drawing/2014/main" id="{47B95357-A64E-4C35-8838-639BBAB1D84A}"/>
              </a:ext>
            </a:extLst>
          </p:cNvPr>
          <p:cNvSpPr/>
          <p:nvPr/>
        </p:nvSpPr>
        <p:spPr>
          <a:xfrm>
            <a:off x="7387975" y="747840"/>
            <a:ext cx="4510489" cy="6001643"/>
          </a:xfrm>
          <a:prstGeom prst="rect">
            <a:avLst/>
          </a:prstGeom>
        </p:spPr>
        <p:txBody>
          <a:bodyPr wrap="square">
            <a:spAutoFit/>
          </a:bodyPr>
          <a:lstStyle/>
          <a:p>
            <a:pPr algn="ctr"/>
            <a:r>
              <a:rPr lang="en-GB" sz="1600" b="1" dirty="0">
                <a:solidFill>
                  <a:srgbClr val="AB0068"/>
                </a:solidFill>
                <a:latin typeface="Garamond" panose="02020404030301010803" pitchFamily="18" charset="0"/>
              </a:rPr>
              <a:t>About half of the six million European Jews killed in the Holocaust were Polish. In 1939 a third of the capital city Warsaw, and 10% of the entire country was Jewish. By 1945 97% of Poland's Jews were dead.</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eleven examples of Polish resistance </a:t>
            </a:r>
            <a:r>
              <a:rPr lang="en-GB" sz="1600" b="1" i="1" dirty="0">
                <a:solidFill>
                  <a:srgbClr val="AB0068"/>
                </a:solidFill>
                <a:latin typeface="Garamond" panose="02020404030301010803" pitchFamily="18" charset="0"/>
              </a:rPr>
              <a:t>do not </a:t>
            </a:r>
            <a:r>
              <a:rPr lang="en-GB" sz="1600" b="1" dirty="0">
                <a:solidFill>
                  <a:srgbClr val="AB0068"/>
                </a:solidFill>
                <a:latin typeface="Garamond" panose="02020404030301010803" pitchFamily="18" charset="0"/>
              </a:rPr>
              <a:t>proport to give an overview of what happened in Poland during The Holocaust. They have been chosen to reflect the unimaginably difficult choices made by both Jews and non-Jews under German occupation – where every Jew was marked for death and all non-Jews who assisted their Jewish neighbours were subject to the same fate. </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individuals </a:t>
            </a:r>
            <a:r>
              <a:rPr lang="en-GB" sz="1600" b="1" i="1" dirty="0">
                <a:solidFill>
                  <a:srgbClr val="AB0068"/>
                </a:solidFill>
                <a:latin typeface="Garamond" panose="02020404030301010803" pitchFamily="18" charset="0"/>
              </a:rPr>
              <a:t>were not </a:t>
            </a:r>
            <a:r>
              <a:rPr lang="en-GB" sz="1600" b="1" dirty="0">
                <a:solidFill>
                  <a:srgbClr val="AB0068"/>
                </a:solidFill>
                <a:latin typeface="Garamond" panose="02020404030301010803" pitchFamily="18" charset="0"/>
              </a:rPr>
              <a:t>typical; they were exceptional, reflecting the relatively small proportion of the population who refused to be bystanders. But neither were they super-human. They would recoil from being labelled as heroes. They symbolise the power of the human spirit – their actions show that in even the darkest of times, good can shine through…</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47" name="Picture 46">
            <a:extLst>
              <a:ext uri="{FF2B5EF4-FFF2-40B4-BE49-F238E27FC236}">
                <a16:creationId xmlns:a16="http://schemas.microsoft.com/office/drawing/2014/main" id="{06395E64-821C-4A4D-9017-C4863C4ECE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41558" y="5872914"/>
            <a:ext cx="2242341" cy="961158"/>
          </a:xfrm>
          <a:prstGeom prst="rect">
            <a:avLst/>
          </a:prstGeom>
        </p:spPr>
      </p:pic>
      <p:sp>
        <p:nvSpPr>
          <p:cNvPr id="50" name="Rectangle 49">
            <a:extLst>
              <a:ext uri="{FF2B5EF4-FFF2-40B4-BE49-F238E27FC236}">
                <a16:creationId xmlns:a16="http://schemas.microsoft.com/office/drawing/2014/main" id="{7BED9C3E-D6AC-42C0-938E-6AA31B618590}"/>
              </a:ext>
            </a:extLst>
          </p:cNvPr>
          <p:cNvSpPr/>
          <p:nvPr/>
        </p:nvSpPr>
        <p:spPr>
          <a:xfrm>
            <a:off x="1831452" y="6236902"/>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85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6818062" y="358136"/>
            <a:ext cx="5336508"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3"/>
            <a:ext cx="6997234" cy="415028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62124" y="990437"/>
            <a:ext cx="6353915" cy="3336914"/>
            <a:chOff x="343420" y="1017725"/>
            <a:chExt cx="6353915" cy="3336914"/>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3" y="1017725"/>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3420" y="2929448"/>
              <a:ext cx="1090231" cy="1425191"/>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56379" y="2808528"/>
              <a:ext cx="927541" cy="1546110"/>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40127" y="1076352"/>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7667" y="285689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03873"/>
              <a:ext cx="1148868" cy="1697861"/>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206899" y="1053625"/>
              <a:ext cx="1251634" cy="1649942"/>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90686" y="2918295"/>
              <a:ext cx="940848" cy="141581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08511" y="2799164"/>
              <a:ext cx="1065989" cy="1534946"/>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61830" y="282720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a:extLst>
              <a:ext uri="{FF2B5EF4-FFF2-40B4-BE49-F238E27FC236}">
                <a16:creationId xmlns:a16="http://schemas.microsoft.com/office/drawing/2014/main" id="{9EA4A97D-0B6A-4D23-B57B-D8D6D18AE709}"/>
              </a:ext>
            </a:extLst>
          </p:cNvPr>
          <p:cNvSpPr/>
          <p:nvPr/>
        </p:nvSpPr>
        <p:spPr>
          <a:xfrm>
            <a:off x="323313" y="2859517"/>
            <a:ext cx="1097250" cy="1512890"/>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7" name="Rectangle 46">
            <a:extLst>
              <a:ext uri="{FF2B5EF4-FFF2-40B4-BE49-F238E27FC236}">
                <a16:creationId xmlns:a16="http://schemas.microsoft.com/office/drawing/2014/main" id="{C91A5BE7-FA30-4318-A27D-29DF7E7F1144}"/>
              </a:ext>
            </a:extLst>
          </p:cNvPr>
          <p:cNvSpPr/>
          <p:nvPr/>
        </p:nvSpPr>
        <p:spPr>
          <a:xfrm>
            <a:off x="7099857" y="783688"/>
            <a:ext cx="4898468" cy="5755422"/>
          </a:xfrm>
          <a:prstGeom prst="rect">
            <a:avLst/>
          </a:prstGeom>
        </p:spPr>
        <p:txBody>
          <a:bodyPr wrap="square">
            <a:spAutoFit/>
          </a:bodyPr>
          <a:lstStyle/>
          <a:p>
            <a:pPr algn="ctr"/>
            <a:r>
              <a:rPr lang="en-GB" sz="3200" b="1" dirty="0">
                <a:solidFill>
                  <a:srgbClr val="AB0068"/>
                </a:solidFill>
                <a:latin typeface="Garamond" panose="02020404030301010803" pitchFamily="18" charset="0"/>
              </a:rPr>
              <a:t>Irena Sendler </a:t>
            </a:r>
          </a:p>
          <a:p>
            <a:pPr algn="ctr"/>
            <a:r>
              <a:rPr lang="en-GB" sz="3200" b="1" dirty="0">
                <a:solidFill>
                  <a:srgbClr val="AB0068"/>
                </a:solidFill>
                <a:latin typeface="Garamond" panose="02020404030301010803" pitchFamily="18" charset="0"/>
              </a:rPr>
              <a:t>Maximilian Kolbe </a:t>
            </a:r>
          </a:p>
          <a:p>
            <a:pPr algn="ctr"/>
            <a:r>
              <a:rPr lang="en-GB" sz="3200" b="1" dirty="0">
                <a:solidFill>
                  <a:srgbClr val="AB0068"/>
                </a:solidFill>
                <a:latin typeface="Garamond" panose="02020404030301010803" pitchFamily="18" charset="0"/>
              </a:rPr>
              <a:t>Emanuel </a:t>
            </a:r>
            <a:r>
              <a:rPr lang="en-GB" sz="3200" b="1" dirty="0" err="1">
                <a:solidFill>
                  <a:srgbClr val="AB0068"/>
                </a:solidFill>
                <a:latin typeface="Garamond" panose="02020404030301010803" pitchFamily="18" charset="0"/>
              </a:rPr>
              <a:t>Ringelblum</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Mordechai </a:t>
            </a:r>
            <a:r>
              <a:rPr lang="en-GB" sz="3200" b="1" dirty="0" err="1">
                <a:solidFill>
                  <a:srgbClr val="AB0068"/>
                </a:solidFill>
                <a:latin typeface="Garamond" panose="02020404030301010803" pitchFamily="18" charset="0"/>
              </a:rPr>
              <a:t>Anielewicz</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Witold </a:t>
            </a:r>
            <a:r>
              <a:rPr lang="en-GB" sz="3200" b="1" dirty="0" err="1">
                <a:solidFill>
                  <a:srgbClr val="AB0068"/>
                </a:solidFill>
                <a:latin typeface="Garamond" panose="02020404030301010803" pitchFamily="18" charset="0"/>
              </a:rPr>
              <a:t>Pilecki</a:t>
            </a:r>
            <a:r>
              <a:rPr lang="en-GB" sz="3200" b="1" dirty="0">
                <a:solidFill>
                  <a:srgbClr val="AB0068"/>
                </a:solidFill>
                <a:latin typeface="Garamond" panose="02020404030301010803" pitchFamily="18" charset="0"/>
              </a:rPr>
              <a:t> </a:t>
            </a:r>
          </a:p>
          <a:p>
            <a:pPr algn="ctr"/>
            <a:r>
              <a:rPr lang="en-GB"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Janusz</a:t>
            </a: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 Korczak </a:t>
            </a:r>
          </a:p>
          <a:p>
            <a:pPr algn="ctr"/>
            <a:r>
              <a:rPr lang="en-GB" sz="3200" b="1" dirty="0">
                <a:solidFill>
                  <a:srgbClr val="AB0068"/>
                </a:solidFill>
                <a:latin typeface="Garamond" panose="02020404030301010803" pitchFamily="18" charset="0"/>
              </a:rPr>
              <a:t>Jan </a:t>
            </a:r>
            <a:r>
              <a:rPr lang="en-GB" sz="3200" b="1" dirty="0" err="1">
                <a:solidFill>
                  <a:srgbClr val="AB0068"/>
                </a:solidFill>
                <a:latin typeface="Garamond" panose="02020404030301010803" pitchFamily="18" charset="0"/>
              </a:rPr>
              <a:t>Karski</a:t>
            </a:r>
            <a:endParaRPr lang="en-GB" sz="3200" b="1" dirty="0">
              <a:solidFill>
                <a:srgbClr val="AB0068"/>
              </a:solidFill>
              <a:latin typeface="Garamond" panose="02020404030301010803" pitchFamily="18" charset="0"/>
            </a:endParaRPr>
          </a:p>
          <a:p>
            <a:pPr algn="ctr"/>
            <a:r>
              <a:rPr lang="en-GB" sz="3200" b="1" dirty="0" err="1">
                <a:solidFill>
                  <a:srgbClr val="AB0068"/>
                </a:solidFill>
                <a:latin typeface="Garamond" panose="02020404030301010803" pitchFamily="18" charset="0"/>
              </a:rPr>
              <a:t>Zofia</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Kossak-Szczucka</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Father </a:t>
            </a:r>
            <a:r>
              <a:rPr lang="en-GB" sz="3200" b="1" dirty="0" err="1">
                <a:solidFill>
                  <a:srgbClr val="AB0068"/>
                </a:solidFill>
                <a:latin typeface="Garamond" panose="02020404030301010803" pitchFamily="18" charset="0"/>
              </a:rPr>
              <a:t>Marceli</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Godlewski</a:t>
            </a:r>
            <a:r>
              <a:rPr lang="en-GB" sz="3200" dirty="0">
                <a:solidFill>
                  <a:srgbClr val="AB0068"/>
                </a:solidFill>
                <a:latin typeface="Garamond" panose="02020404030301010803" pitchFamily="18" charset="0"/>
              </a:rPr>
              <a:t> </a:t>
            </a:r>
          </a:p>
          <a:p>
            <a:pPr algn="ctr"/>
            <a:r>
              <a:rPr lang="en-GB" sz="3200" b="1" dirty="0">
                <a:solidFill>
                  <a:srgbClr val="AB0068"/>
                </a:solidFill>
                <a:latin typeface="Garamond" panose="02020404030301010803" pitchFamily="18" charset="0"/>
              </a:rPr>
              <a:t>Jan and Antonina </a:t>
            </a:r>
            <a:r>
              <a:rPr lang="en-GB" sz="3200" b="1" dirty="0" err="1">
                <a:solidFill>
                  <a:srgbClr val="AB0068"/>
                </a:solidFill>
                <a:latin typeface="Garamond" panose="02020404030301010803" pitchFamily="18" charset="0"/>
              </a:rPr>
              <a:t>Zabinski</a:t>
            </a:r>
            <a:endParaRPr lang="en-GB" sz="28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a:p>
            <a:pPr algn="ctr"/>
            <a:r>
              <a:rPr lang="en-US" sz="3200" b="1" dirty="0">
                <a:solidFill>
                  <a:srgbClr val="AB0068"/>
                </a:solidFill>
                <a:latin typeface="Garamond" panose="02020404030301010803" pitchFamily="18" charset="0"/>
              </a:rPr>
              <a:t>Józef &amp; </a:t>
            </a:r>
            <a:r>
              <a:rPr lang="en-US" sz="3200" b="1" dirty="0" err="1">
                <a:solidFill>
                  <a:srgbClr val="AB0068"/>
                </a:solidFill>
                <a:latin typeface="Garamond" panose="02020404030301010803" pitchFamily="18" charset="0"/>
              </a:rPr>
              <a:t>Wiktoria</a:t>
            </a:r>
            <a:r>
              <a:rPr lang="en-US" sz="3200" b="1" dirty="0">
                <a:solidFill>
                  <a:srgbClr val="AB0068"/>
                </a:solidFill>
                <a:latin typeface="Garamond" panose="02020404030301010803" pitchFamily="18" charset="0"/>
              </a:rPr>
              <a:t> </a:t>
            </a:r>
            <a:r>
              <a:rPr lang="en-US" sz="3200" b="1" dirty="0" err="1">
                <a:solidFill>
                  <a:srgbClr val="AB0068"/>
                </a:solidFill>
                <a:latin typeface="Garamond" panose="02020404030301010803" pitchFamily="18" charset="0"/>
              </a:rPr>
              <a:t>Ulma</a:t>
            </a:r>
            <a:endParaRPr lang="en-GB" sz="3200" b="1" dirty="0">
              <a:solidFill>
                <a:srgbClr val="AB0068"/>
              </a:solidFill>
              <a:latin typeface="Garamond" panose="02020404030301010803" pitchFamily="18" charset="0"/>
            </a:endParaRPr>
          </a:p>
          <a:p>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27" name="Picture 26">
            <a:extLst>
              <a:ext uri="{FF2B5EF4-FFF2-40B4-BE49-F238E27FC236}">
                <a16:creationId xmlns:a16="http://schemas.microsoft.com/office/drawing/2014/main" id="{E3DB1D9C-9C54-449B-87D1-2BB445368EC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34896" y="5294885"/>
            <a:ext cx="2242341" cy="961158"/>
          </a:xfrm>
          <a:prstGeom prst="rect">
            <a:avLst/>
          </a:prstGeom>
        </p:spPr>
      </p:pic>
      <p:sp>
        <p:nvSpPr>
          <p:cNvPr id="36" name="Rectangle 35">
            <a:extLst>
              <a:ext uri="{FF2B5EF4-FFF2-40B4-BE49-F238E27FC236}">
                <a16:creationId xmlns:a16="http://schemas.microsoft.com/office/drawing/2014/main" id="{6F2CC2F0-5CA2-415B-83B1-D60C5807CAF5}"/>
              </a:ext>
            </a:extLst>
          </p:cNvPr>
          <p:cNvSpPr/>
          <p:nvPr/>
        </p:nvSpPr>
        <p:spPr>
          <a:xfrm>
            <a:off x="1724790" y="5658873"/>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357183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47337"/>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23" name="Picture 22" descr="https://upload.wikimedia.org/wikipedia/commons/7/72/Janusz_Korczak.PNG">
            <a:extLst>
              <a:ext uri="{FF2B5EF4-FFF2-40B4-BE49-F238E27FC236}">
                <a16:creationId xmlns:a16="http://schemas.microsoft.com/office/drawing/2014/main" id="{8C17121D-2E6E-492E-AFDF-BB9B3D3B5C3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98511" y="1794956"/>
            <a:ext cx="2283779" cy="3268087"/>
          </a:xfrm>
          <a:prstGeom prst="rect">
            <a:avLst/>
          </a:prstGeom>
          <a:noFill/>
          <a:ln>
            <a:noFill/>
          </a:ln>
        </p:spPr>
      </p:pic>
      <p:sp>
        <p:nvSpPr>
          <p:cNvPr id="9" name="Rectangle 8">
            <a:extLst>
              <a:ext uri="{FF2B5EF4-FFF2-40B4-BE49-F238E27FC236}">
                <a16:creationId xmlns:a16="http://schemas.microsoft.com/office/drawing/2014/main" id="{1ACD6247-60E8-4ADE-8C86-50C7AEF00D16}"/>
              </a:ext>
            </a:extLst>
          </p:cNvPr>
          <p:cNvSpPr/>
          <p:nvPr/>
        </p:nvSpPr>
        <p:spPr>
          <a:xfrm>
            <a:off x="2982290" y="2117662"/>
            <a:ext cx="5913178" cy="2308324"/>
          </a:xfrm>
          <a:prstGeom prst="rect">
            <a:avLst/>
          </a:prstGeom>
        </p:spPr>
        <p:txBody>
          <a:bodyPr wrap="square">
            <a:spAutoFit/>
          </a:bodyPr>
          <a:lstStyle/>
          <a:p>
            <a:pPr algn="ctr"/>
            <a:r>
              <a:rPr lang="en-GB" dirty="0" err="1">
                <a:latin typeface="Garamond" panose="02020404030301010803" pitchFamily="18" charset="0"/>
              </a:rPr>
              <a:t>Janusz</a:t>
            </a:r>
            <a:r>
              <a:rPr lang="en-GB" dirty="0">
                <a:latin typeface="Garamond" panose="02020404030301010803" pitchFamily="18" charset="0"/>
              </a:rPr>
              <a:t> Korczak was the pen name of Henryk </a:t>
            </a:r>
            <a:r>
              <a:rPr lang="en-GB" dirty="0" err="1">
                <a:latin typeface="Garamond" panose="02020404030301010803" pitchFamily="18" charset="0"/>
              </a:rPr>
              <a:t>Goldszmit</a:t>
            </a:r>
            <a:r>
              <a:rPr lang="en-GB" dirty="0">
                <a:latin typeface="Garamond" panose="02020404030301010803" pitchFamily="18" charset="0"/>
              </a:rPr>
              <a:t>. He was born in Warsaw, to an assimilated Jewish family.</a:t>
            </a:r>
          </a:p>
          <a:p>
            <a:pPr algn="ctr"/>
            <a:r>
              <a:rPr lang="en-GB" dirty="0">
                <a:latin typeface="Garamond" panose="02020404030301010803" pitchFamily="18" charset="0"/>
              </a:rPr>
              <a:t>After school he became a medical doctor, doing his best to help the poorest in society. He also began to write prolifically, and his first books aroused great interest. Both as a doctor and a writer, Korczak was drawn to the world of the child. He worked in a Jewish children’s hospital and took groups of children to summer camps, and in 1908 he began to work with orphans.</a:t>
            </a:r>
          </a:p>
        </p:txBody>
      </p:sp>
      <p:pic>
        <p:nvPicPr>
          <p:cNvPr id="10" name="Picture 9">
            <a:extLst>
              <a:ext uri="{FF2B5EF4-FFF2-40B4-BE49-F238E27FC236}">
                <a16:creationId xmlns:a16="http://schemas.microsoft.com/office/drawing/2014/main" id="{2B85AD1F-67FF-4DEE-9970-F6F1286E67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09042" y="1593462"/>
            <a:ext cx="2565045" cy="3671074"/>
          </a:xfrm>
          <a:prstGeom prst="rect">
            <a:avLst/>
          </a:prstGeom>
        </p:spPr>
      </p:pic>
    </p:spTree>
    <p:extLst>
      <p:ext uri="{BB962C8B-B14F-4D97-AF65-F5344CB8AC3E}">
        <p14:creationId xmlns:p14="http://schemas.microsoft.com/office/powerpoint/2010/main" val="225452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96" y="759636"/>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9" name="Picture 8">
            <a:extLst>
              <a:ext uri="{FF2B5EF4-FFF2-40B4-BE49-F238E27FC236}">
                <a16:creationId xmlns:a16="http://schemas.microsoft.com/office/drawing/2014/main" id="{97F58B15-91FE-4F5F-B5D2-70E9D08272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5323" y="3715629"/>
            <a:ext cx="2900707" cy="1926161"/>
          </a:xfrm>
          <a:prstGeom prst="rect">
            <a:avLst/>
          </a:prstGeom>
        </p:spPr>
      </p:pic>
      <p:pic>
        <p:nvPicPr>
          <p:cNvPr id="8" name="Picture 7" descr="http://www.holocaustresearchproject.org/ghettos/images/Krochmalna%20Street%20orphanage.jpg">
            <a:extLst>
              <a:ext uri="{FF2B5EF4-FFF2-40B4-BE49-F238E27FC236}">
                <a16:creationId xmlns:a16="http://schemas.microsoft.com/office/drawing/2014/main" id="{8BA6449D-79FC-4AC5-8C14-8391D42A28D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6304" y="3575693"/>
            <a:ext cx="2215344" cy="2138077"/>
          </a:xfrm>
          <a:prstGeom prst="rect">
            <a:avLst/>
          </a:prstGeom>
          <a:noFill/>
          <a:ln>
            <a:noFill/>
          </a:ln>
        </p:spPr>
      </p:pic>
      <p:pic>
        <p:nvPicPr>
          <p:cNvPr id="3074" name="Picture 2" descr="Image result for Stefania Wilczynska">
            <a:extLst>
              <a:ext uri="{FF2B5EF4-FFF2-40B4-BE49-F238E27FC236}">
                <a16:creationId xmlns:a16="http://schemas.microsoft.com/office/drawing/2014/main" id="{A00A0A5A-B565-494F-B204-AC83F22DE1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6515" y="1153430"/>
            <a:ext cx="3688122" cy="202846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29BA654-9841-4C20-9204-3741CC9EE416}"/>
              </a:ext>
            </a:extLst>
          </p:cNvPr>
          <p:cNvSpPr/>
          <p:nvPr/>
        </p:nvSpPr>
        <p:spPr>
          <a:xfrm>
            <a:off x="902952" y="1533869"/>
            <a:ext cx="6733563" cy="1267591"/>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In 1912 he was appointed director of a new and spacious Jewish orphanage in Warsaw. Throughout his life, his partner in his work was Stefania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Wilczynska</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who dedicated her life to the care of orphans and greatly influenced Korczak and his career as an educator.</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1326F079-0C62-4C64-ABD2-B1CF348DA553}"/>
              </a:ext>
            </a:extLst>
          </p:cNvPr>
          <p:cNvSpPr/>
          <p:nvPr/>
        </p:nvSpPr>
        <p:spPr>
          <a:xfrm>
            <a:off x="3158830" y="3429000"/>
            <a:ext cx="5727466" cy="2744662"/>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In the orphanage, Korczak developed an approach to child care that called for an understanding of the emotional life of children and urged that children be respected. A child was not to be regarded as something to be shaped and trained to suit adults, but rather as someone whose soul was rich in perception and ideas, who should be observed and listened to within his or her own autonomous sphere. Korczak maintained that every child should be seen as an individual.</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nSpc>
                <a:spcPct val="107000"/>
              </a:lnSpc>
              <a:spcAft>
                <a:spcPts val="0"/>
              </a:spcAft>
            </a:pPr>
            <a:r>
              <a:rPr lang="en-GB"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5799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96" y="707923"/>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9" name="Picture 8">
            <a:extLst>
              <a:ext uri="{FF2B5EF4-FFF2-40B4-BE49-F238E27FC236}">
                <a16:creationId xmlns:a16="http://schemas.microsoft.com/office/drawing/2014/main" id="{9A62DCED-D8C6-47A8-B77D-AF4896338E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4814" y="3091162"/>
            <a:ext cx="1827599" cy="2604328"/>
          </a:xfrm>
          <a:prstGeom prst="rect">
            <a:avLst/>
          </a:prstGeom>
        </p:spPr>
      </p:pic>
      <p:pic>
        <p:nvPicPr>
          <p:cNvPr id="2050" name="Picture 2" descr="Image result for janusz korczak books">
            <a:extLst>
              <a:ext uri="{FF2B5EF4-FFF2-40B4-BE49-F238E27FC236}">
                <a16:creationId xmlns:a16="http://schemas.microsoft.com/office/drawing/2014/main" id="{EF3D73CF-D1F1-49E1-8268-4E001AC285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3445" y="856063"/>
            <a:ext cx="1442288" cy="223509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janusz korczak books">
            <a:extLst>
              <a:ext uri="{FF2B5EF4-FFF2-40B4-BE49-F238E27FC236}">
                <a16:creationId xmlns:a16="http://schemas.microsoft.com/office/drawing/2014/main" id="{2819135B-FFD7-474F-8189-CE35F0E0AD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367" y="3043763"/>
            <a:ext cx="1939577" cy="283178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B6B07DE-8EF6-4AA9-9ABE-6B6E9423C8AB}"/>
              </a:ext>
            </a:extLst>
          </p:cNvPr>
          <p:cNvSpPr/>
          <p:nvPr/>
        </p:nvSpPr>
        <p:spPr>
          <a:xfrm>
            <a:off x="2674799" y="3241548"/>
            <a:ext cx="7105160" cy="2453942"/>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After the war he returned to the newly independent Poland. He resumed his role in the Jewish orphanage but was also asked to take charge of an orphanage for Polish children. Thus the 1920’s were a period of intensive and fruitful work in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Korczak’s</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life – he was in charge of two orphanages and served as an instructor at other boarding schools and summer camps, as well as being a lecturer at universities and seminaries. In the late 1920’s, he established a weekly newspaper for children that was also written by children, who related their experiences and their deepest thoughts.</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DB13C171-C03A-45A0-B1C6-67714D0782BF}"/>
              </a:ext>
            </a:extLst>
          </p:cNvPr>
          <p:cNvSpPr/>
          <p:nvPr/>
        </p:nvSpPr>
        <p:spPr>
          <a:xfrm>
            <a:off x="2408320" y="1364600"/>
            <a:ext cx="5435125" cy="972126"/>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In 1914 Korczak was called up for military service in the Russian army, and it was in military hospitals and bases that he wrote his important work Loving Every Child.</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761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229" y="858308"/>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8" name="Picture 7">
            <a:extLst>
              <a:ext uri="{FF2B5EF4-FFF2-40B4-BE49-F238E27FC236}">
                <a16:creationId xmlns:a16="http://schemas.microsoft.com/office/drawing/2014/main" id="{449AE3C0-61E5-4A79-8708-DB55A976CE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902" y="2377383"/>
            <a:ext cx="4061255" cy="2103233"/>
          </a:xfrm>
          <a:prstGeom prst="rect">
            <a:avLst/>
          </a:prstGeom>
        </p:spPr>
      </p:pic>
      <p:sp>
        <p:nvSpPr>
          <p:cNvPr id="2" name="Rectangle 1">
            <a:extLst>
              <a:ext uri="{FF2B5EF4-FFF2-40B4-BE49-F238E27FC236}">
                <a16:creationId xmlns:a16="http://schemas.microsoft.com/office/drawing/2014/main" id="{4264C5D6-8715-499B-8ED5-F728FFE20DC6}"/>
              </a:ext>
            </a:extLst>
          </p:cNvPr>
          <p:cNvSpPr/>
          <p:nvPr/>
        </p:nvSpPr>
        <p:spPr>
          <a:xfrm>
            <a:off x="4966283" y="1843454"/>
            <a:ext cx="6548472" cy="3343031"/>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But in the mid-1930’s,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Korczak’s</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public career underwent a change. Following the death of the Polish leader,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Jozef</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Pilsudski, political power in the country fell into radical nationalistic and openly anti-Semitic hands. Korczak was removed from many of the positions in which he had been active, including an extremely popular radio broadcast that had made him famous across the country. </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He visited Palestine twice, in 1934 and 1936, showing particular interest in the state of education, especially the educational achievements of the kibbutz movement. On the eve of World War Two Korczak was considering emigration, but his idea failed to reach fruition. </a:t>
            </a:r>
          </a:p>
        </p:txBody>
      </p:sp>
    </p:spTree>
    <p:extLst>
      <p:ext uri="{BB962C8B-B14F-4D97-AF65-F5344CB8AC3E}">
        <p14:creationId xmlns:p14="http://schemas.microsoft.com/office/powerpoint/2010/main" val="419200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34" y="707923"/>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10" name="Picture 9">
            <a:extLst>
              <a:ext uri="{FF2B5EF4-FFF2-40B4-BE49-F238E27FC236}">
                <a16:creationId xmlns:a16="http://schemas.microsoft.com/office/drawing/2014/main" id="{7EBABE55-7B5F-4F6E-A1C2-42A645D785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9799" y="2823976"/>
            <a:ext cx="3451081" cy="2830229"/>
          </a:xfrm>
          <a:prstGeom prst="rect">
            <a:avLst/>
          </a:prstGeom>
        </p:spPr>
      </p:pic>
      <p:sp>
        <p:nvSpPr>
          <p:cNvPr id="4" name="Rectangle 3">
            <a:extLst>
              <a:ext uri="{FF2B5EF4-FFF2-40B4-BE49-F238E27FC236}">
                <a16:creationId xmlns:a16="http://schemas.microsoft.com/office/drawing/2014/main" id="{4155A183-92E5-4E20-9EDF-650F2C6A4BC7}"/>
              </a:ext>
            </a:extLst>
          </p:cNvPr>
          <p:cNvSpPr/>
          <p:nvPr/>
        </p:nvSpPr>
        <p:spPr>
          <a:xfrm>
            <a:off x="780176" y="2214320"/>
            <a:ext cx="6878973" cy="3935757"/>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As the situation got worse and the Jews of Warsaw were imprisoned in the ghetto, Korczak concentrated all his efforts on the orphanage. The only thing that gave him the strength to carry on was the duty he felt to preserve and protect his children. Polish friends of Dr Korczak tried to persuade him to escape from the ghetto but he refused to abandon the children.</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On Thursday 6 August 1942 the Germans deported Korczak, his assistants and the two hundred children. A witness described the scene as follows: “This was not a march to the railway cars - this was an organised, wordless protest against the murder. The children marched in rows of four, with Korczak leading them, looking straight ahead, and holding a child’s hand on each side. Another column was led by Stefania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Wilczynska</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her children carrying blue knapsacks on their backs.”</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8CC08A5C-9003-4A93-9B5C-18A19C5321D3}"/>
              </a:ext>
            </a:extLst>
          </p:cNvPr>
          <p:cNvSpPr/>
          <p:nvPr/>
        </p:nvSpPr>
        <p:spPr>
          <a:xfrm>
            <a:off x="2533475" y="981402"/>
            <a:ext cx="8065851" cy="972126"/>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From the very beginning of the war, Korczak dedicated himself to the welfare of children. At first, he refused to acknowledge the German occupation and heed its rules, even refusing to wear the Jewish star, which earned him a prison sentence.</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145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89" y="739964"/>
            <a:ext cx="12292247" cy="599969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1DEB93B-8059-44F1-B026-95F1472EB967}"/>
              </a:ext>
            </a:extLst>
          </p:cNvPr>
          <p:cNvSpPr/>
          <p:nvPr/>
        </p:nvSpPr>
        <p:spPr>
          <a:xfrm>
            <a:off x="-138055" y="-91033"/>
            <a:ext cx="12153868"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JANUSZ KORCZAK    1878 - 1942</a:t>
            </a:r>
          </a:p>
        </p:txBody>
      </p:sp>
      <p:pic>
        <p:nvPicPr>
          <p:cNvPr id="4" name="Picture 3">
            <a:extLst>
              <a:ext uri="{FF2B5EF4-FFF2-40B4-BE49-F238E27FC236}">
                <a16:creationId xmlns:a16="http://schemas.microsoft.com/office/drawing/2014/main" id="{B0917732-D965-4D35-A525-30DD7ECCB1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309" y="2007127"/>
            <a:ext cx="2793100" cy="1866592"/>
          </a:xfrm>
          <a:prstGeom prst="rect">
            <a:avLst/>
          </a:prstGeom>
        </p:spPr>
      </p:pic>
      <p:pic>
        <p:nvPicPr>
          <p:cNvPr id="6" name="Picture 5">
            <a:extLst>
              <a:ext uri="{FF2B5EF4-FFF2-40B4-BE49-F238E27FC236}">
                <a16:creationId xmlns:a16="http://schemas.microsoft.com/office/drawing/2014/main" id="{47B7D696-8A09-4680-91E1-E618017FFB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877" y="2007127"/>
            <a:ext cx="2054579" cy="1884812"/>
          </a:xfrm>
          <a:prstGeom prst="rect">
            <a:avLst/>
          </a:prstGeom>
        </p:spPr>
      </p:pic>
      <p:sp>
        <p:nvSpPr>
          <p:cNvPr id="2" name="Rectangle 1">
            <a:extLst>
              <a:ext uri="{FF2B5EF4-FFF2-40B4-BE49-F238E27FC236}">
                <a16:creationId xmlns:a16="http://schemas.microsoft.com/office/drawing/2014/main" id="{8C8BC9C8-6A54-44D4-97C4-49325D1D9414}"/>
              </a:ext>
            </a:extLst>
          </p:cNvPr>
          <p:cNvSpPr/>
          <p:nvPr/>
        </p:nvSpPr>
        <p:spPr>
          <a:xfrm>
            <a:off x="2383288" y="4232659"/>
            <a:ext cx="7583648" cy="1564852"/>
          </a:xfrm>
          <a:prstGeom prst="rect">
            <a:avLst/>
          </a:prstGeom>
        </p:spPr>
        <p:txBody>
          <a:bodyPr wrap="square">
            <a:spAutoFit/>
          </a:bodyPr>
          <a:lstStyle/>
          <a:p>
            <a:pPr algn="ct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After the war, associations bearing </a:t>
            </a:r>
            <a:r>
              <a:rPr lang="en-GB" dirty="0" err="1">
                <a:solidFill>
                  <a:srgbClr val="000000"/>
                </a:solidFill>
                <a:latin typeface="Garamond" panose="02020404030301010803" pitchFamily="18" charset="0"/>
                <a:ea typeface="Times New Roman" panose="02020603050405020304" pitchFamily="18" charset="0"/>
                <a:cs typeface="Times New Roman" panose="02020603050405020304" pitchFamily="18" charset="0"/>
              </a:rPr>
              <a:t>Korczak’s</a:t>
            </a: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name were formed in Poland, Israel, Germany and other countries, to keep his memory alive and to promote his message and his work. Books, plays and films have all been produced about Korczak, and his own writings have been translated into many languages.</a:t>
            </a:r>
            <a:endParaRPr lang="en-GB" dirty="0">
              <a:latin typeface="Garamond" panose="02020404030301010803" pitchFamily="18" charset="0"/>
              <a:ea typeface="Calibri" panose="020F0502020204030204" pitchFamily="34" charset="0"/>
              <a:cs typeface="Times New Roman" panose="02020603050405020304" pitchFamily="18" charset="0"/>
            </a:endParaRPr>
          </a:p>
          <a:p>
            <a:pP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 </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462F4A15-AC27-4C4D-AB98-09D6698A0FF9}"/>
              </a:ext>
            </a:extLst>
          </p:cNvPr>
          <p:cNvSpPr/>
          <p:nvPr/>
        </p:nvSpPr>
        <p:spPr>
          <a:xfrm>
            <a:off x="2732013" y="1335718"/>
            <a:ext cx="7018791" cy="379399"/>
          </a:xfrm>
          <a:prstGeom prst="rect">
            <a:avLst/>
          </a:prstGeom>
        </p:spPr>
        <p:txBody>
          <a:bodyPr wrap="square">
            <a:spAutoFit/>
          </a:bodyPr>
          <a:lstStyle/>
          <a:p>
            <a:pPr>
              <a:lnSpc>
                <a:spcPct val="107000"/>
              </a:lnSpc>
              <a:spcAft>
                <a:spcPts val="0"/>
              </a:spcAft>
            </a:pPr>
            <a:r>
              <a:rPr lang="en-GB" dirty="0">
                <a:solidFill>
                  <a:srgbClr val="000000"/>
                </a:solidFill>
                <a:latin typeface="Garamond" panose="02020404030301010803" pitchFamily="18" charset="0"/>
                <a:ea typeface="Times New Roman" panose="02020603050405020304" pitchFamily="18" charset="0"/>
                <a:cs typeface="Times New Roman" panose="02020603050405020304" pitchFamily="18" charset="0"/>
              </a:rPr>
              <a:t>Korczak, his assistants and all of the children, were killed in Treblinka.</a:t>
            </a:r>
            <a:endParaRPr lang="en-GB"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090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63824</TotalTime>
  <Words>820</Words>
  <Application>Microsoft Office PowerPoint</Application>
  <PresentationFormat>Widescreen</PresentationFormat>
  <Paragraphs>62</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Lishak</dc:creator>
  <cp:lastModifiedBy>Antony Lishak</cp:lastModifiedBy>
  <cp:revision>550</cp:revision>
  <cp:lastPrinted>2018-08-24T10:25:56Z</cp:lastPrinted>
  <dcterms:created xsi:type="dcterms:W3CDTF">2017-11-02T07:19:56Z</dcterms:created>
  <dcterms:modified xsi:type="dcterms:W3CDTF">2019-10-03T10:05:26Z</dcterms:modified>
</cp:coreProperties>
</file>