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645" r:id="rId2"/>
    <p:sldId id="632" r:id="rId3"/>
    <p:sldId id="616" r:id="rId4"/>
    <p:sldId id="615" r:id="rId5"/>
    <p:sldId id="618" r:id="rId6"/>
    <p:sldId id="613" r:id="rId7"/>
    <p:sldId id="614" r:id="rId8"/>
    <p:sldId id="617" r:id="rId9"/>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180" y="108"/>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357607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2400505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3036206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2384502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636974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7</a:t>
            </a:fld>
            <a:endParaRPr lang="en-GB"/>
          </a:p>
        </p:txBody>
      </p:sp>
    </p:spTree>
    <p:extLst>
      <p:ext uri="{BB962C8B-B14F-4D97-AF65-F5344CB8AC3E}">
        <p14:creationId xmlns:p14="http://schemas.microsoft.com/office/powerpoint/2010/main" val="693321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8</a:t>
            </a:fld>
            <a:endParaRPr lang="en-GB"/>
          </a:p>
        </p:txBody>
      </p:sp>
    </p:spTree>
    <p:extLst>
      <p:ext uri="{BB962C8B-B14F-4D97-AF65-F5344CB8AC3E}">
        <p14:creationId xmlns:p14="http://schemas.microsoft.com/office/powerpoint/2010/main" val="2451075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jpeg"/><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56379" y="2808528"/>
              <a:ext cx="927541"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43A84E18-01B2-4C04-A083-2CCEC970A9DE}"/>
              </a:ext>
            </a:extLst>
          </p:cNvPr>
          <p:cNvSpPr/>
          <p:nvPr/>
        </p:nvSpPr>
        <p:spPr>
          <a:xfrm>
            <a:off x="5552521" y="1017725"/>
            <a:ext cx="1177168" cy="1674933"/>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0309560C-F3F1-4267-8C4F-DCBEC9AA84E3}"/>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solidFill>
                  <a:srgbClr val="AB0068"/>
                </a:solidFill>
                <a:latin typeface="Garamond" panose="02020404030301010803" pitchFamily="18" charset="0"/>
              </a:rPr>
              <a:t>Maximilian Kolbe </a:t>
            </a:r>
          </a:p>
          <a:p>
            <a:pPr algn="ctr"/>
            <a:r>
              <a:rPr lang="en-GB" sz="3200" b="1" dirty="0">
                <a:solidFill>
                  <a:srgbClr val="AB0068"/>
                </a:solidFill>
                <a:latin typeface="Garamond" panose="02020404030301010803" pitchFamily="18" charset="0"/>
              </a:rPr>
              <a:t>Emanuel </a:t>
            </a:r>
            <a:r>
              <a:rPr lang="en-GB" sz="3200" b="1" dirty="0" err="1">
                <a:solidFill>
                  <a:srgbClr val="AB0068"/>
                </a:solidFill>
                <a:latin typeface="Garamond" panose="02020404030301010803" pitchFamily="18" charset="0"/>
              </a:rPr>
              <a:t>Ringelblum</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Mordechai </a:t>
            </a:r>
            <a:r>
              <a:rPr lang="en-GB" sz="3200" b="1" dirty="0" err="1">
                <a:solidFill>
                  <a:srgbClr val="AB0068"/>
                </a:solidFill>
                <a:latin typeface="Garamond" panose="02020404030301010803" pitchFamily="18" charset="0"/>
              </a:rPr>
              <a:t>Anielewicz</a:t>
            </a:r>
            <a:endParaRPr lang="en-GB" sz="3200" b="1" dirty="0">
              <a:solidFill>
                <a:srgbClr val="AB0068"/>
              </a:solidFill>
              <a:latin typeface="Garamond" panose="02020404030301010803" pitchFamily="18" charset="0"/>
            </a:endParaRPr>
          </a:p>
          <a:p>
            <a:pPr algn="ct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Witold </a:t>
            </a: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Pilecki</a:t>
            </a: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GB" sz="3200" b="1" dirty="0">
                <a:solidFill>
                  <a:srgbClr val="AB0068"/>
                </a:solidFill>
                <a:latin typeface="Garamond" panose="02020404030301010803" pitchFamily="18" charset="0"/>
              </a:rPr>
              <a:t>Jan </a:t>
            </a:r>
            <a:r>
              <a:rPr lang="en-GB" sz="3200" b="1" dirty="0" err="1">
                <a:solidFill>
                  <a:srgbClr val="AB0068"/>
                </a:solidFill>
                <a:latin typeface="Garamond" panose="02020404030301010803" pitchFamily="18" charset="0"/>
              </a:rPr>
              <a:t>Karski</a:t>
            </a:r>
            <a:endParaRPr lang="en-GB" sz="3200" b="1" dirty="0">
              <a:solidFill>
                <a:srgbClr val="AB0068"/>
              </a:solidFill>
              <a:latin typeface="Garamond" panose="02020404030301010803" pitchFamily="18" charset="0"/>
            </a:endParaRPr>
          </a:p>
          <a:p>
            <a:pPr algn="ctr"/>
            <a:r>
              <a:rPr lang="en-GB" sz="3200" b="1" dirty="0" err="1">
                <a:solidFill>
                  <a:srgbClr val="AB0068"/>
                </a:solidFill>
                <a:latin typeface="Garamond" panose="02020404030301010803" pitchFamily="18" charset="0"/>
              </a:rPr>
              <a:t>Zofia</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Kossak-Szczucka</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27" name="Picture 26">
            <a:extLst>
              <a:ext uri="{FF2B5EF4-FFF2-40B4-BE49-F238E27FC236}">
                <a16:creationId xmlns:a16="http://schemas.microsoft.com/office/drawing/2014/main" id="{AD36D43C-ADFC-4A9E-9F0E-00C06E5BA66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6" name="Rectangle 35">
            <a:extLst>
              <a:ext uri="{FF2B5EF4-FFF2-40B4-BE49-F238E27FC236}">
                <a16:creationId xmlns:a16="http://schemas.microsoft.com/office/drawing/2014/main" id="{FC5D2FDA-735D-43CD-8E51-BB28E4D12764}"/>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75709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9" y="707923"/>
            <a:ext cx="12203288" cy="5976962"/>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pic>
        <p:nvPicPr>
          <p:cNvPr id="23" name="Picture 22" descr="http://www.nmketrzyn.pl/wp-content/uploads/2015/08/pilecki.jpg">
            <a:extLst>
              <a:ext uri="{FF2B5EF4-FFF2-40B4-BE49-F238E27FC236}">
                <a16:creationId xmlns:a16="http://schemas.microsoft.com/office/drawing/2014/main" id="{C1169255-3F4B-4888-8514-343F41213D92}"/>
              </a:ext>
            </a:extLst>
          </p:cNvPr>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1375203" y="1113340"/>
            <a:ext cx="1864340" cy="2315660"/>
          </a:xfrm>
          <a:prstGeom prst="rect">
            <a:avLst/>
          </a:prstGeom>
          <a:noFill/>
          <a:ln>
            <a:noFill/>
          </a:ln>
          <a:extLst>
            <a:ext uri="{53640926-AAD7-44D8-BBD7-CCE9431645EC}">
              <a14:shadowObscured xmlns:a14="http://schemas.microsoft.com/office/drawing/2010/main"/>
            </a:ext>
          </a:extLst>
        </p:spPr>
      </p:pic>
      <p:pic>
        <p:nvPicPr>
          <p:cNvPr id="12" name="Picture 11" descr="A group of people posing for a photo&#10;&#10;Description automatically generated">
            <a:extLst>
              <a:ext uri="{FF2B5EF4-FFF2-40B4-BE49-F238E27FC236}">
                <a16:creationId xmlns:a16="http://schemas.microsoft.com/office/drawing/2014/main" id="{5F44143E-EEB7-41E2-9A8F-1AADD55736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11528" y="3068242"/>
            <a:ext cx="2082003" cy="3081835"/>
          </a:xfrm>
          <a:prstGeom prst="rect">
            <a:avLst/>
          </a:prstGeom>
        </p:spPr>
      </p:pic>
      <p:sp>
        <p:nvSpPr>
          <p:cNvPr id="2" name="Rectangle 1">
            <a:extLst>
              <a:ext uri="{FF2B5EF4-FFF2-40B4-BE49-F238E27FC236}">
                <a16:creationId xmlns:a16="http://schemas.microsoft.com/office/drawing/2014/main" id="{A0615232-83A2-42AC-9D98-86B9BCE20649}"/>
              </a:ext>
            </a:extLst>
          </p:cNvPr>
          <p:cNvSpPr/>
          <p:nvPr/>
        </p:nvSpPr>
        <p:spPr>
          <a:xfrm>
            <a:off x="2475023" y="4064055"/>
            <a:ext cx="6019059" cy="1564852"/>
          </a:xfrm>
          <a:prstGeom prst="rect">
            <a:avLst/>
          </a:prstGeom>
        </p:spPr>
        <p:txBody>
          <a:bodyPr wrap="square">
            <a:spAutoFit/>
          </a:bodyPr>
          <a:lstStyle/>
          <a:p>
            <a:pPr algn="ctr">
              <a:lnSpc>
                <a:spcPct val="107000"/>
              </a:lnSpc>
              <a:spcAft>
                <a:spcPts val="800"/>
              </a:spcAft>
            </a:pP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was born on 13 May 1901 in </a:t>
            </a:r>
            <a:r>
              <a:rPr lang="en-GB" dirty="0" err="1">
                <a:latin typeface="Garamond" panose="02020404030301010803" pitchFamily="18" charset="0"/>
                <a:ea typeface="Calibri" panose="020F0502020204030204" pitchFamily="34" charset="0"/>
                <a:cs typeface="Times New Roman" panose="02020603050405020304" pitchFamily="18" charset="0"/>
              </a:rPr>
              <a:t>Olonets</a:t>
            </a:r>
            <a:r>
              <a:rPr lang="en-GB" dirty="0">
                <a:latin typeface="Garamond" panose="02020404030301010803" pitchFamily="18" charset="0"/>
                <a:ea typeface="Calibri" panose="020F0502020204030204" pitchFamily="34" charset="0"/>
                <a:cs typeface="Times New Roman" panose="02020603050405020304" pitchFamily="18" charset="0"/>
              </a:rPr>
              <a:t> – a small town in what was then the Russian Empire. After serving in the Polish Army, he married Maria </a:t>
            </a:r>
            <a:r>
              <a:rPr lang="en-GB" dirty="0" err="1">
                <a:latin typeface="Garamond" panose="02020404030301010803" pitchFamily="18" charset="0"/>
                <a:ea typeface="Calibri" panose="020F0502020204030204" pitchFamily="34" charset="0"/>
                <a:cs typeface="Times New Roman" panose="02020603050405020304" pitchFamily="18" charset="0"/>
              </a:rPr>
              <a:t>Ostrowska</a:t>
            </a:r>
            <a:r>
              <a:rPr lang="en-GB" dirty="0">
                <a:latin typeface="Garamond" panose="02020404030301010803" pitchFamily="18" charset="0"/>
                <a:ea typeface="Calibri" panose="020F0502020204030204" pitchFamily="34" charset="0"/>
                <a:cs typeface="Times New Roman" panose="02020603050405020304" pitchFamily="18" charset="0"/>
              </a:rPr>
              <a:t>,  a schoolteacher, in 1931 and had two children, Andrzej and </a:t>
            </a:r>
            <a:r>
              <a:rPr lang="en-GB" dirty="0" err="1">
                <a:latin typeface="Garamond" panose="02020404030301010803" pitchFamily="18" charset="0"/>
                <a:ea typeface="Calibri" panose="020F0502020204030204" pitchFamily="34" charset="0"/>
                <a:cs typeface="Times New Roman" panose="02020603050405020304" pitchFamily="18" charset="0"/>
              </a:rPr>
              <a:t>Zofia</a:t>
            </a:r>
            <a:r>
              <a:rPr lang="en-GB" dirty="0">
                <a:latin typeface="Garamond" panose="02020404030301010803" pitchFamily="18" charset="0"/>
                <a:ea typeface="Calibri" panose="020F0502020204030204" pitchFamily="34" charset="0"/>
                <a:cs typeface="Times New Roman" panose="02020603050405020304" pitchFamily="18" charset="0"/>
              </a:rPr>
              <a:t>. He devoted himself to running the family farm and enjoyed painting and writing poetry. </a:t>
            </a:r>
          </a:p>
        </p:txBody>
      </p:sp>
      <p:sp>
        <p:nvSpPr>
          <p:cNvPr id="14" name="Rectangle 13">
            <a:extLst>
              <a:ext uri="{FF2B5EF4-FFF2-40B4-BE49-F238E27FC236}">
                <a16:creationId xmlns:a16="http://schemas.microsoft.com/office/drawing/2014/main" id="{9387B44C-3090-49D9-A510-C4B3399F5ECF}"/>
              </a:ext>
            </a:extLst>
          </p:cNvPr>
          <p:cNvSpPr/>
          <p:nvPr/>
        </p:nvSpPr>
        <p:spPr>
          <a:xfrm>
            <a:off x="3318205" y="1697161"/>
            <a:ext cx="6130031" cy="1371081"/>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Witold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is the only inmate known to be voluntarily imprisoned at Auschwitz. His incredible story of self- sacrifice remained hidden for over 40 years after his execution. </a:t>
            </a:r>
          </a:p>
          <a:p>
            <a:pP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216051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224" y="828778"/>
            <a:ext cx="11966039" cy="574069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pic>
        <p:nvPicPr>
          <p:cNvPr id="4" name="Picture 3" descr="A couple of guys posing for a photo&#10;&#10;Description automatically generated">
            <a:extLst>
              <a:ext uri="{FF2B5EF4-FFF2-40B4-BE49-F238E27FC236}">
                <a16:creationId xmlns:a16="http://schemas.microsoft.com/office/drawing/2014/main" id="{DD917A9B-2EDD-4D03-910B-570E6D601C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3777" y="1114591"/>
            <a:ext cx="5144122" cy="2203399"/>
          </a:xfrm>
          <a:prstGeom prst="rect">
            <a:avLst/>
          </a:prstGeom>
        </p:spPr>
      </p:pic>
      <p:sp>
        <p:nvSpPr>
          <p:cNvPr id="2" name="Rectangle 1">
            <a:extLst>
              <a:ext uri="{FF2B5EF4-FFF2-40B4-BE49-F238E27FC236}">
                <a16:creationId xmlns:a16="http://schemas.microsoft.com/office/drawing/2014/main" id="{4455C84D-2EDA-40AB-BDC6-DCF9DDE6A48F}"/>
              </a:ext>
            </a:extLst>
          </p:cNvPr>
          <p:cNvSpPr/>
          <p:nvPr/>
        </p:nvSpPr>
        <p:spPr>
          <a:xfrm>
            <a:off x="824189" y="3438845"/>
            <a:ext cx="10534801" cy="2750305"/>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In August 1939, when Poland was invaded by Germany,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was called up to the army. After Poland’s defeat he made his way to Warsaw to fight with the underground resistance. In August 1940, news arrived of the death of a group of Polish political opponents who had been imprisoned in Auschwitz. This caused alarm within the Polish underground and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volunteered to investigate. On 19 September 1940, he intentionally allowed himself to be arrested by the Nazis and was detained nearby for two days with an estimated 1,800 Polish political prisoners before being transported to Auschwitz. He remained there for the next two and a half years as prisoner 4859. </a:t>
            </a:r>
            <a:r>
              <a:rPr lang="en-GB" dirty="0" err="1">
                <a:latin typeface="Garamond" panose="02020404030301010803" pitchFamily="18" charset="0"/>
                <a:ea typeface="Calibri" panose="020F0502020204030204" pitchFamily="34" charset="0"/>
                <a:cs typeface="Times New Roman" panose="02020603050405020304" pitchFamily="18" charset="0"/>
              </a:rPr>
              <a:t>Pilecki’s</a:t>
            </a:r>
            <a:r>
              <a:rPr lang="en-GB" dirty="0">
                <a:latin typeface="Garamond" panose="02020404030301010803" pitchFamily="18" charset="0"/>
                <a:ea typeface="Calibri" panose="020F0502020204030204" pitchFamily="34" charset="0"/>
                <a:cs typeface="Times New Roman" panose="02020603050405020304" pitchFamily="18" charset="0"/>
              </a:rPr>
              <a:t> mission was to raise the morale of Polish political prisoners by bringing news from outside the camp, as well as to report on camp conditions to the Home Army in Warsaw. In October 1940, he successfully sent out his first report with a released inmate. It reached the Polish Government-in-exile in March 1941, who passed it onto the Allies. </a:t>
            </a:r>
          </a:p>
        </p:txBody>
      </p:sp>
    </p:spTree>
    <p:extLst>
      <p:ext uri="{BB962C8B-B14F-4D97-AF65-F5344CB8AC3E}">
        <p14:creationId xmlns:p14="http://schemas.microsoft.com/office/powerpoint/2010/main" val="338944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53" y="777158"/>
            <a:ext cx="12138473" cy="5898709"/>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sp>
        <p:nvSpPr>
          <p:cNvPr id="2" name="Rectangle 1">
            <a:extLst>
              <a:ext uri="{FF2B5EF4-FFF2-40B4-BE49-F238E27FC236}">
                <a16:creationId xmlns:a16="http://schemas.microsoft.com/office/drawing/2014/main" id="{C08928C4-543E-470E-8E23-DB89CAEF5D18}"/>
              </a:ext>
            </a:extLst>
          </p:cNvPr>
          <p:cNvSpPr/>
          <p:nvPr/>
        </p:nvSpPr>
        <p:spPr>
          <a:xfrm>
            <a:off x="867080" y="1064540"/>
            <a:ext cx="10449018" cy="2157578"/>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While imprisoned in the camp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witnessed the horrifying mistreatment of inmates. His reports described the early experiments conducted on Soviet prisoners of war, who were murdered with poisonous gas. This laid the foundations for the mass-murder of many Jews in the purpose-built gas chambers and crematoria.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also reported on the suffering of the Roma and Sinti prisoners undergoing sterilisation experiments against their will; many of who died from their injuries.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eventually created an underground organisation within Auschwitz. They built a radio transmitter from parts smuggled in by civilians who worked at the camp. This enabled him to report on camp conditions and the number of deaths until the risk of discovery became too high. </a:t>
            </a:r>
          </a:p>
        </p:txBody>
      </p:sp>
      <p:sp>
        <p:nvSpPr>
          <p:cNvPr id="4" name="Rectangle 3">
            <a:extLst>
              <a:ext uri="{FF2B5EF4-FFF2-40B4-BE49-F238E27FC236}">
                <a16:creationId xmlns:a16="http://schemas.microsoft.com/office/drawing/2014/main" id="{782AA4FB-1F1D-4886-8557-A3E3D150B415}"/>
              </a:ext>
            </a:extLst>
          </p:cNvPr>
          <p:cNvSpPr/>
          <p:nvPr/>
        </p:nvSpPr>
        <p:spPr>
          <a:xfrm>
            <a:off x="1007248" y="3802424"/>
            <a:ext cx="5084341" cy="1564852"/>
          </a:xfrm>
          <a:prstGeom prst="rect">
            <a:avLst/>
          </a:prstGeom>
        </p:spPr>
        <p:txBody>
          <a:bodyPr wrap="square">
            <a:spAutoFit/>
          </a:bodyPr>
          <a:lstStyle/>
          <a:p>
            <a:pPr algn="ctr">
              <a:lnSpc>
                <a:spcPct val="107000"/>
              </a:lnSpc>
              <a:spcAft>
                <a:spcPts val="800"/>
              </a:spcAft>
            </a:pPr>
            <a:r>
              <a:rPr lang="en-GB" dirty="0" err="1">
                <a:latin typeface="Garamond" panose="02020404030301010803" pitchFamily="18" charset="0"/>
                <a:ea typeface="Calibri" panose="020F0502020204030204" pitchFamily="34" charset="0"/>
                <a:cs typeface="Times New Roman" panose="02020603050405020304" pitchFamily="18" charset="0"/>
              </a:rPr>
              <a:t>Pilecki’s</a:t>
            </a:r>
            <a:r>
              <a:rPr lang="en-GB" dirty="0">
                <a:latin typeface="Garamond" panose="02020404030301010803" pitchFamily="18" charset="0"/>
                <a:ea typeface="Calibri" panose="020F0502020204030204" pitchFamily="34" charset="0"/>
                <a:cs typeface="Times New Roman" panose="02020603050405020304" pitchFamily="18" charset="0"/>
              </a:rPr>
              <a:t> bravery and will-power cannot be overstated. In his report he describes the hunger as ‘the hardest battle of his life’ and was overwhelmed by the task he had set himself but refused to admit this to his colleagues in case it damaged their morale. </a:t>
            </a:r>
          </a:p>
        </p:txBody>
      </p:sp>
      <p:pic>
        <p:nvPicPr>
          <p:cNvPr id="1026" name="Picture 2" descr="Image result for polish prisoners auschwitz">
            <a:extLst>
              <a:ext uri="{FF2B5EF4-FFF2-40B4-BE49-F238E27FC236}">
                <a16:creationId xmlns:a16="http://schemas.microsoft.com/office/drawing/2014/main" id="{8F55AE6F-2071-4D6F-BE96-7AFB4F6BDC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9256" y="3429000"/>
            <a:ext cx="4109690" cy="23117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5035A238-F6CA-4154-AE10-DEF1FD36B8BC}"/>
              </a:ext>
            </a:extLst>
          </p:cNvPr>
          <p:cNvSpPr/>
          <p:nvPr/>
        </p:nvSpPr>
        <p:spPr>
          <a:xfrm>
            <a:off x="6138907" y="5762278"/>
            <a:ext cx="4980372" cy="646331"/>
          </a:xfrm>
          <a:prstGeom prst="rect">
            <a:avLst/>
          </a:prstGeom>
        </p:spPr>
        <p:txBody>
          <a:bodyPr wrap="square">
            <a:spAutoFit/>
          </a:bodyPr>
          <a:lstStyle/>
          <a:p>
            <a:pPr algn="ctr">
              <a:spcAft>
                <a:spcPts val="2250"/>
              </a:spcAft>
            </a:pPr>
            <a:r>
              <a:rPr lang="en-GB" sz="1200" b="1" i="1" dirty="0">
                <a:solidFill>
                  <a:srgbClr val="333333"/>
                </a:solidFill>
                <a:latin typeface="Garamond" panose="02020404030301010803" pitchFamily="18" charset="0"/>
              </a:rPr>
              <a:t>The English translation of the sign above the gates of Auschwitz is “Work Liberates”. The aim was to give the impression that this German concentration camp was only a labour camp.</a:t>
            </a:r>
          </a:p>
        </p:txBody>
      </p:sp>
    </p:spTree>
    <p:extLst>
      <p:ext uri="{BB962C8B-B14F-4D97-AF65-F5344CB8AC3E}">
        <p14:creationId xmlns:p14="http://schemas.microsoft.com/office/powerpoint/2010/main" val="394533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932" y="828778"/>
            <a:ext cx="11813315" cy="574069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sp>
        <p:nvSpPr>
          <p:cNvPr id="2" name="Rectangle 1">
            <a:extLst>
              <a:ext uri="{FF2B5EF4-FFF2-40B4-BE49-F238E27FC236}">
                <a16:creationId xmlns:a16="http://schemas.microsoft.com/office/drawing/2014/main" id="{4A3BEB03-B18A-442B-AC1E-A3473F6AF0B6}"/>
              </a:ext>
            </a:extLst>
          </p:cNvPr>
          <p:cNvSpPr/>
          <p:nvPr/>
        </p:nvSpPr>
        <p:spPr>
          <a:xfrm>
            <a:off x="642539" y="1245185"/>
            <a:ext cx="10918209" cy="2453942"/>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At first escape attempts were discouraged because of the group punishment inflicted on the inmates left behind. However, once group punishment was abandoned, the organisation actively assisted escapees. On one occasion,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gave his own planned escape route to an inmate in more imminent danger. He eventually escaped in April 1943 - he and two companions successfully removed the bolts from a heavy door whilst the guards’ backs were turned. They journeyed for 100km on foot which took them a week. He returned to Warsaw and fought in the Warsaw Uprising of 1944 but that defeat led to </a:t>
            </a:r>
            <a:r>
              <a:rPr lang="en-GB" dirty="0" err="1">
                <a:latin typeface="Garamond" panose="02020404030301010803" pitchFamily="18" charset="0"/>
                <a:ea typeface="Calibri" panose="020F0502020204030204" pitchFamily="34" charset="0"/>
                <a:cs typeface="Times New Roman" panose="02020603050405020304" pitchFamily="18" charset="0"/>
              </a:rPr>
              <a:t>Pilecki’s</a:t>
            </a:r>
            <a:r>
              <a:rPr lang="en-GB" dirty="0">
                <a:latin typeface="Garamond" panose="02020404030301010803" pitchFamily="18" charset="0"/>
                <a:ea typeface="Calibri" panose="020F0502020204030204" pitchFamily="34" charset="0"/>
                <a:cs typeface="Times New Roman" panose="02020603050405020304" pitchFamily="18" charset="0"/>
              </a:rPr>
              <a:t> further imprisonment in POW camps in Germany, where he earned the nickname ‘Daddy’ from the younger inmates he looked after. When the camps were liberated at the end of the war,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was sent to Italy where he joined the Polish Armed Forces and wrote comprehensively about his time in Auschwitz. </a:t>
            </a:r>
          </a:p>
        </p:txBody>
      </p:sp>
      <p:sp>
        <p:nvSpPr>
          <p:cNvPr id="14" name="Rectangle 13">
            <a:extLst>
              <a:ext uri="{FF2B5EF4-FFF2-40B4-BE49-F238E27FC236}">
                <a16:creationId xmlns:a16="http://schemas.microsoft.com/office/drawing/2014/main" id="{D789DF06-D74B-4FCF-AF2B-0D6F39E8CE7A}"/>
              </a:ext>
            </a:extLst>
          </p:cNvPr>
          <p:cNvSpPr/>
          <p:nvPr/>
        </p:nvSpPr>
        <p:spPr>
          <a:xfrm>
            <a:off x="5212004" y="4115534"/>
            <a:ext cx="4864963" cy="1728615"/>
          </a:xfrm>
          <a:prstGeom prst="rect">
            <a:avLst/>
          </a:prstGeom>
        </p:spPr>
        <p:txBody>
          <a:bodyPr wrap="square">
            <a:spAutoFit/>
          </a:bodyPr>
          <a:lstStyle/>
          <a:p>
            <a:pPr algn="ctr">
              <a:lnSpc>
                <a:spcPct val="107000"/>
              </a:lnSpc>
              <a:spcAft>
                <a:spcPts val="800"/>
              </a:spcAft>
            </a:pPr>
            <a:r>
              <a:rPr lang="en-GB" sz="2000" b="1" dirty="0">
                <a:latin typeface="Garamond" panose="02020404030301010803" pitchFamily="18" charset="0"/>
                <a:ea typeface="Calibri" panose="020F0502020204030204" pitchFamily="34" charset="0"/>
                <a:cs typeface="Times New Roman" panose="02020603050405020304" pitchFamily="18" charset="0"/>
              </a:rPr>
              <a:t>‘The game which I was now playing in Auschwitz was dangerous. This sentence does not really convey the reality; in fact, I had gone far beyond what people in the real world would consider dangerous…’</a:t>
            </a:r>
          </a:p>
        </p:txBody>
      </p:sp>
      <p:pic>
        <p:nvPicPr>
          <p:cNvPr id="2050" name="Picture 2" descr="Image result for pilecki">
            <a:extLst>
              <a:ext uri="{FF2B5EF4-FFF2-40B4-BE49-F238E27FC236}">
                <a16:creationId xmlns:a16="http://schemas.microsoft.com/office/drawing/2014/main" id="{434B02D8-F479-4F37-9BDC-A32A16C18B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8141" y="4008160"/>
            <a:ext cx="1406380" cy="1943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2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676" y="828778"/>
            <a:ext cx="12014505" cy="574069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sp>
        <p:nvSpPr>
          <p:cNvPr id="2" name="Rectangle 1">
            <a:extLst>
              <a:ext uri="{FF2B5EF4-FFF2-40B4-BE49-F238E27FC236}">
                <a16:creationId xmlns:a16="http://schemas.microsoft.com/office/drawing/2014/main" id="{C7F839F0-BCE4-4026-B13C-7BF7F3452F63}"/>
              </a:ext>
            </a:extLst>
          </p:cNvPr>
          <p:cNvSpPr/>
          <p:nvPr/>
        </p:nvSpPr>
        <p:spPr>
          <a:xfrm>
            <a:off x="589817" y="1325610"/>
            <a:ext cx="4763417" cy="4528484"/>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Despite his relative safety in Italy,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returned once again to Warsaw to gather intelligence on the newly established Polish Communist government. The Nazis had been overthrown, but so had the Polish Government-in-exile. To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and the Home Army, Poland was subservient to their Soviet liberators and therefore still not free. Witold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was captured by the Communist Polish authorities on 8 May 1947 and accused of spying and of planning to assassinate key figures in the Polish police. He was tortured into signing his ‘confession’ and put through a sham-trial, where he was not permitted to testify, and no witnesses were called. The trial was used to deter any other opposition to the Soviet Communist regime. </a:t>
            </a:r>
          </a:p>
        </p:txBody>
      </p:sp>
      <p:pic>
        <p:nvPicPr>
          <p:cNvPr id="14" name="Picture 13" descr="A person standing in a room&#10;&#10;Description automatically generated">
            <a:extLst>
              <a:ext uri="{FF2B5EF4-FFF2-40B4-BE49-F238E27FC236}">
                <a16:creationId xmlns:a16="http://schemas.microsoft.com/office/drawing/2014/main" id="{9E193A22-699C-47CC-AD0D-FE686BE9CF57}"/>
              </a:ext>
            </a:extLst>
          </p:cNvPr>
          <p:cNvPicPr>
            <a:picLocks noChangeAspect="1"/>
          </p:cNvPicPr>
          <p:nvPr/>
        </p:nvPicPr>
        <p:blipFill rotWithShape="1">
          <a:blip r:embed="rId4">
            <a:extLst>
              <a:ext uri="{28A0092B-C50C-407E-A947-70E740481C1C}">
                <a14:useLocalDpi xmlns:a14="http://schemas.microsoft.com/office/drawing/2010/main" val="0"/>
              </a:ext>
            </a:extLst>
          </a:blip>
          <a:srcRect r="16473"/>
          <a:stretch/>
        </p:blipFill>
        <p:spPr>
          <a:xfrm>
            <a:off x="5774375" y="1486462"/>
            <a:ext cx="5583314" cy="4206779"/>
          </a:xfrm>
          <a:prstGeom prst="rect">
            <a:avLst/>
          </a:prstGeom>
        </p:spPr>
      </p:pic>
    </p:spTree>
    <p:extLst>
      <p:ext uri="{BB962C8B-B14F-4D97-AF65-F5344CB8AC3E}">
        <p14:creationId xmlns:p14="http://schemas.microsoft.com/office/powerpoint/2010/main" val="56905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4" y="947230"/>
            <a:ext cx="12153868" cy="574069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835826" y="-5383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WITOLD PILECKI  1901 - 1948</a:t>
            </a:r>
          </a:p>
        </p:txBody>
      </p:sp>
      <p:sp>
        <p:nvSpPr>
          <p:cNvPr id="2" name="Rectangle 1">
            <a:extLst>
              <a:ext uri="{FF2B5EF4-FFF2-40B4-BE49-F238E27FC236}">
                <a16:creationId xmlns:a16="http://schemas.microsoft.com/office/drawing/2014/main" id="{C0B4BEA2-1665-47F9-BD6D-A4DE1D20EA7D}"/>
              </a:ext>
            </a:extLst>
          </p:cNvPr>
          <p:cNvSpPr/>
          <p:nvPr/>
        </p:nvSpPr>
        <p:spPr>
          <a:xfrm>
            <a:off x="8713227" y="2336190"/>
            <a:ext cx="2947471" cy="2453942"/>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He was subsequently executed on 25 May 1948. In 1990, shortly after the collapse of the Soviet Union and the Communist regime in Poland, </a:t>
            </a:r>
            <a:r>
              <a:rPr lang="en-GB" dirty="0" err="1">
                <a:latin typeface="Garamond" panose="02020404030301010803" pitchFamily="18" charset="0"/>
                <a:ea typeface="Calibri" panose="020F0502020204030204" pitchFamily="34" charset="0"/>
                <a:cs typeface="Times New Roman" panose="02020603050405020304" pitchFamily="18" charset="0"/>
              </a:rPr>
              <a:t>Pilecki</a:t>
            </a:r>
            <a:r>
              <a:rPr lang="en-GB" dirty="0">
                <a:latin typeface="Garamond" panose="02020404030301010803" pitchFamily="18" charset="0"/>
                <a:ea typeface="Calibri" panose="020F0502020204030204" pitchFamily="34" charset="0"/>
                <a:cs typeface="Times New Roman" panose="02020603050405020304" pitchFamily="18" charset="0"/>
              </a:rPr>
              <a:t> was finally exonerated and recognised for his actions during World War Two. </a:t>
            </a:r>
          </a:p>
        </p:txBody>
      </p:sp>
      <p:pic>
        <p:nvPicPr>
          <p:cNvPr id="3076" name="Picture 4" descr="Image result for witold pilecki medal">
            <a:extLst>
              <a:ext uri="{FF2B5EF4-FFF2-40B4-BE49-F238E27FC236}">
                <a16:creationId xmlns:a16="http://schemas.microsoft.com/office/drawing/2014/main" id="{3F60DAB3-57BA-45AA-87B9-3D0E0363A9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41" y="1630435"/>
            <a:ext cx="7899598" cy="4443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74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63823</TotalTime>
  <Words>1141</Words>
  <Application>Microsoft Office PowerPoint</Application>
  <PresentationFormat>Widescreen</PresentationFormat>
  <Paragraphs>56</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549</cp:revision>
  <cp:lastPrinted>2018-08-24T10:25:56Z</cp:lastPrinted>
  <dcterms:created xsi:type="dcterms:W3CDTF">2017-11-02T07:19:56Z</dcterms:created>
  <dcterms:modified xsi:type="dcterms:W3CDTF">2019-10-03T10:04:44Z</dcterms:modified>
</cp:coreProperties>
</file>