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645" r:id="rId2"/>
    <p:sldId id="635" r:id="rId3"/>
    <p:sldId id="337" r:id="rId4"/>
    <p:sldId id="580" r:id="rId5"/>
    <p:sldId id="372" r:id="rId6"/>
    <p:sldId id="582" r:id="rId7"/>
    <p:sldId id="583" r:id="rId8"/>
    <p:sldId id="581" r:id="rId9"/>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408" y="108"/>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942793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2649775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1152426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529343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3287334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7</a:t>
            </a:fld>
            <a:endParaRPr lang="en-GB"/>
          </a:p>
        </p:txBody>
      </p:sp>
    </p:spTree>
    <p:extLst>
      <p:ext uri="{BB962C8B-B14F-4D97-AF65-F5344CB8AC3E}">
        <p14:creationId xmlns:p14="http://schemas.microsoft.com/office/powerpoint/2010/main" val="1774001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8</a:t>
            </a:fld>
            <a:endParaRPr lang="en-GB"/>
          </a:p>
        </p:txBody>
      </p:sp>
    </p:spTree>
    <p:extLst>
      <p:ext uri="{BB962C8B-B14F-4D97-AF65-F5344CB8AC3E}">
        <p14:creationId xmlns:p14="http://schemas.microsoft.com/office/powerpoint/2010/main" val="1885793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2.jpg"/><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56379" y="2808528"/>
              <a:ext cx="927541"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58C840D3-B181-4151-B370-AFD4C02D61C2}"/>
              </a:ext>
            </a:extLst>
          </p:cNvPr>
          <p:cNvSpPr/>
          <p:nvPr/>
        </p:nvSpPr>
        <p:spPr>
          <a:xfrm>
            <a:off x="2530772" y="2786726"/>
            <a:ext cx="930071" cy="15839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70E33CC1-C8F4-4A9F-A052-DA0686DC9963}"/>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solidFill>
                  <a:srgbClr val="AB0068"/>
                </a:solidFill>
                <a:latin typeface="Garamond" panose="02020404030301010803" pitchFamily="18" charset="0"/>
              </a:rPr>
              <a:t>Maximilian Kolbe </a:t>
            </a:r>
          </a:p>
          <a:p>
            <a:pPr algn="ctr"/>
            <a:r>
              <a:rPr lang="en-GB" sz="3200" b="1" dirty="0">
                <a:solidFill>
                  <a:srgbClr val="AB0068"/>
                </a:solidFill>
                <a:latin typeface="Garamond" panose="02020404030301010803" pitchFamily="18" charset="0"/>
              </a:rPr>
              <a:t>Emanuel </a:t>
            </a:r>
            <a:r>
              <a:rPr lang="en-GB" sz="3200" b="1" dirty="0" err="1">
                <a:solidFill>
                  <a:srgbClr val="AB0068"/>
                </a:solidFill>
                <a:latin typeface="Garamond" panose="02020404030301010803" pitchFamily="18" charset="0"/>
              </a:rPr>
              <a:t>Ringelblum</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Mordechai </a:t>
            </a:r>
            <a:r>
              <a:rPr lang="en-GB" sz="3200" b="1" dirty="0" err="1">
                <a:solidFill>
                  <a:srgbClr val="AB0068"/>
                </a:solidFill>
                <a:latin typeface="Garamond" panose="02020404030301010803" pitchFamily="18" charset="0"/>
              </a:rPr>
              <a:t>Anielewicz</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Witold </a:t>
            </a:r>
            <a:r>
              <a:rPr lang="en-GB" sz="3200" b="1" dirty="0" err="1">
                <a:solidFill>
                  <a:srgbClr val="AB0068"/>
                </a:solidFill>
                <a:latin typeface="Garamond" panose="02020404030301010803" pitchFamily="18" charset="0"/>
              </a:rPr>
              <a:t>Pilecki</a:t>
            </a:r>
            <a:r>
              <a:rPr lang="en-GB" sz="3200" b="1" dirty="0">
                <a:solidFill>
                  <a:srgbClr val="AB0068"/>
                </a:solidFill>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p>
          <a:p>
            <a:pPr algn="ctr"/>
            <a:r>
              <a:rPr lang="en-GB" sz="3200" b="1" dirty="0">
                <a:solidFill>
                  <a:srgbClr val="AB0068"/>
                </a:solidFill>
                <a:latin typeface="Garamond" panose="02020404030301010803" pitchFamily="18" charset="0"/>
              </a:rPr>
              <a:t>Jan </a:t>
            </a:r>
            <a:r>
              <a:rPr lang="en-GB" sz="3200" b="1" dirty="0" err="1">
                <a:solidFill>
                  <a:srgbClr val="AB0068"/>
                </a:solidFill>
                <a:latin typeface="Garamond" panose="02020404030301010803" pitchFamily="18" charset="0"/>
              </a:rPr>
              <a:t>Karski</a:t>
            </a:r>
            <a:endParaRPr lang="en-GB" sz="3200" b="1" dirty="0">
              <a:solidFill>
                <a:srgbClr val="AB0068"/>
              </a:solidFill>
              <a:latin typeface="Garamond" panose="02020404030301010803" pitchFamily="18" charset="0"/>
            </a:endParaRPr>
          </a:p>
          <a:p>
            <a:pPr algn="ct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Zofia</a:t>
            </a: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 </a:t>
            </a: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Kossak-Szczucka</a:t>
            </a:r>
            <a:endPar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27" name="Picture 26">
            <a:extLst>
              <a:ext uri="{FF2B5EF4-FFF2-40B4-BE49-F238E27FC236}">
                <a16:creationId xmlns:a16="http://schemas.microsoft.com/office/drawing/2014/main" id="{AAE95C66-BCDF-4BAB-9B5B-83CBAD051BC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6" name="Rectangle 35">
            <a:extLst>
              <a:ext uri="{FF2B5EF4-FFF2-40B4-BE49-F238E27FC236}">
                <a16:creationId xmlns:a16="http://schemas.microsoft.com/office/drawing/2014/main" id="{9B10C650-5D12-4C4B-BA10-5658624CDFF7}"/>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85605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44" y="755063"/>
            <a:ext cx="11902092" cy="589926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ZEGOTA NETWORK</a:t>
            </a:r>
          </a:p>
        </p:txBody>
      </p:sp>
      <p:pic>
        <p:nvPicPr>
          <p:cNvPr id="23" name="Picture 22" descr="https://i2.wp.com/bezkompleksow.com.pl/wp-content/uploads/2016/04/zofia-kossak.jpg">
            <a:extLst>
              <a:ext uri="{FF2B5EF4-FFF2-40B4-BE49-F238E27FC236}">
                <a16:creationId xmlns:a16="http://schemas.microsoft.com/office/drawing/2014/main" id="{72C7E2AA-96F4-4E62-A425-AD0267BF293C}"/>
              </a:ext>
            </a:extLst>
          </p:cNvPr>
          <p:cNvPicPr/>
          <p:nvPr/>
        </p:nvPicPr>
        <p:blipFill rotWithShape="1">
          <a:blip r:embed="rId4">
            <a:extLst>
              <a:ext uri="{28A0092B-C50C-407E-A947-70E740481C1C}">
                <a14:useLocalDpi xmlns:a14="http://schemas.microsoft.com/office/drawing/2010/main" val="0"/>
              </a:ext>
            </a:extLst>
          </a:blip>
          <a:srcRect l="29156" r="15165" b="20371"/>
          <a:stretch/>
        </p:blipFill>
        <p:spPr bwMode="auto">
          <a:xfrm>
            <a:off x="684490" y="2088466"/>
            <a:ext cx="2308852" cy="2396817"/>
          </a:xfrm>
          <a:prstGeom prst="rect">
            <a:avLst/>
          </a:prstGeom>
          <a:noFill/>
          <a:ln>
            <a:no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13DB6107-1512-4F93-8FAE-6DA972D61E1C}"/>
              </a:ext>
            </a:extLst>
          </p:cNvPr>
          <p:cNvSpPr/>
          <p:nvPr/>
        </p:nvSpPr>
        <p:spPr>
          <a:xfrm>
            <a:off x="3143940" y="1251734"/>
            <a:ext cx="8344298" cy="1477328"/>
          </a:xfrm>
          <a:prstGeom prst="rect">
            <a:avLst/>
          </a:prstGeom>
        </p:spPr>
        <p:txBody>
          <a:bodyPr wrap="square">
            <a:spAutoFit/>
          </a:bodyPr>
          <a:lstStyle/>
          <a:p>
            <a:pP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The story of </a:t>
            </a:r>
            <a:r>
              <a:rPr lang="en-GB" dirty="0" err="1">
                <a:latin typeface="Garamond" panose="02020404030301010803" pitchFamily="18" charset="0"/>
                <a:ea typeface="Times New Roman" panose="02020603050405020304" pitchFamily="18" charset="0"/>
                <a:cs typeface="Arial" panose="020B0604020202020204" pitchFamily="34" charset="0"/>
              </a:rPr>
              <a:t>Zofia</a:t>
            </a:r>
            <a:r>
              <a:rPr lang="en-GB" dirty="0">
                <a:latin typeface="Garamond" panose="02020404030301010803" pitchFamily="18" charset="0"/>
                <a:ea typeface="Times New Roman" panose="02020603050405020304" pitchFamily="18" charset="0"/>
                <a:cs typeface="Arial" panose="020B0604020202020204" pitchFamily="34" charset="0"/>
              </a:rPr>
              <a:t> </a:t>
            </a:r>
            <a:r>
              <a:rPr lang="en-GB" dirty="0" err="1">
                <a:latin typeface="Garamond" panose="02020404030301010803" pitchFamily="18" charset="0"/>
                <a:ea typeface="Times New Roman" panose="02020603050405020304" pitchFamily="18" charset="0"/>
                <a:cs typeface="Arial" panose="020B0604020202020204" pitchFamily="34" charset="0"/>
              </a:rPr>
              <a:t>Kossak-Szczucka</a:t>
            </a:r>
            <a:r>
              <a:rPr lang="en-GB" dirty="0">
                <a:latin typeface="Garamond" panose="02020404030301010803" pitchFamily="18" charset="0"/>
                <a:ea typeface="Times New Roman" panose="02020603050405020304" pitchFamily="18" charset="0"/>
                <a:cs typeface="Arial" panose="020B0604020202020204" pitchFamily="34" charset="0"/>
              </a:rPr>
              <a:t> illustrates the complex relations between Jewish and non-Jewish Poles were before and during the German occupation of the country. Before the war she was well known for her intolerant views towards Jews but eventually became one of the main co-ordinators of an organisation that helped many hundreds of Jews escape the dangers of the Nazi regime and continue to support them when in hiding. </a:t>
            </a:r>
            <a:endParaRPr lang="en-GB" dirty="0">
              <a:effectLst/>
              <a:latin typeface="Times New Roman" panose="02020603050405020304" pitchFamily="18" charset="0"/>
              <a:ea typeface="Times New Roman" panose="02020603050405020304" pitchFamily="18" charset="0"/>
            </a:endParaRPr>
          </a:p>
        </p:txBody>
      </p:sp>
      <p:sp>
        <p:nvSpPr>
          <p:cNvPr id="2" name="Rectangle 1">
            <a:extLst>
              <a:ext uri="{FF2B5EF4-FFF2-40B4-BE49-F238E27FC236}">
                <a16:creationId xmlns:a16="http://schemas.microsoft.com/office/drawing/2014/main" id="{8C3CCEBA-0125-4F16-BC88-6B994E008279}"/>
              </a:ext>
            </a:extLst>
          </p:cNvPr>
          <p:cNvSpPr/>
          <p:nvPr/>
        </p:nvSpPr>
        <p:spPr>
          <a:xfrm>
            <a:off x="3211052" y="2852559"/>
            <a:ext cx="8423855" cy="1200329"/>
          </a:xfrm>
          <a:prstGeom prst="rect">
            <a:avLst/>
          </a:prstGeom>
        </p:spPr>
        <p:txBody>
          <a:bodyPr wrap="square">
            <a:spAutoFit/>
          </a:bodyPr>
          <a:lstStyle/>
          <a:p>
            <a:r>
              <a:rPr lang="en-GB" dirty="0">
                <a:latin typeface="Garamond" panose="02020404030301010803" pitchFamily="18" charset="0"/>
                <a:cs typeface="Arial" panose="020B0604020202020204" pitchFamily="34" charset="0"/>
              </a:rPr>
              <a:t>In 1936, three years before the German occupation, she wrote – </a:t>
            </a:r>
          </a:p>
          <a:p>
            <a:r>
              <a:rPr lang="en-GB" dirty="0">
                <a:latin typeface="Garamond" panose="02020404030301010803" pitchFamily="18" charset="0"/>
                <a:cs typeface="Arial" panose="020B0604020202020204" pitchFamily="34" charset="0"/>
              </a:rPr>
              <a:t>“Jews are so terribly alien to us… they are a race apart… Their argumentativeness, the set of their eyes, the shape of their ears, the winking of their eyelids, the line of their lips, everything…”</a:t>
            </a:r>
          </a:p>
        </p:txBody>
      </p:sp>
      <p:sp>
        <p:nvSpPr>
          <p:cNvPr id="4" name="Rectangle 3">
            <a:extLst>
              <a:ext uri="{FF2B5EF4-FFF2-40B4-BE49-F238E27FC236}">
                <a16:creationId xmlns:a16="http://schemas.microsoft.com/office/drawing/2014/main" id="{21448158-93A0-4FAF-AA16-0F9959705B3C}"/>
              </a:ext>
            </a:extLst>
          </p:cNvPr>
          <p:cNvSpPr/>
          <p:nvPr/>
        </p:nvSpPr>
        <p:spPr>
          <a:xfrm>
            <a:off x="3211052" y="4176385"/>
            <a:ext cx="8346961" cy="2031325"/>
          </a:xfrm>
          <a:prstGeom prst="rect">
            <a:avLst/>
          </a:prstGeom>
        </p:spPr>
        <p:txBody>
          <a:bodyPr wrap="square">
            <a:spAutoFit/>
          </a:bodyPr>
          <a:lstStyle/>
          <a:p>
            <a:r>
              <a:rPr lang="en-GB" dirty="0">
                <a:latin typeface="Garamond" panose="02020404030301010803" pitchFamily="18" charset="0"/>
                <a:cs typeface="Arial" panose="020B0604020202020204" pitchFamily="34" charset="0"/>
              </a:rPr>
              <a:t>In 1942, after the Nazis commenced the extermination of the inhabitants of the Warsaw ghetto, she wrote – </a:t>
            </a:r>
          </a:p>
          <a:p>
            <a:r>
              <a:rPr lang="en-GB" dirty="0">
                <a:latin typeface="Garamond" panose="02020404030301010803" pitchFamily="18" charset="0"/>
                <a:cs typeface="Arial" panose="020B0604020202020204" pitchFamily="34" charset="0"/>
              </a:rPr>
              <a:t>“The world is watching the most horrible crime that has ever taken place in history, and keeps silent. The slaughter of millions of defenceless people is being carried out amidst general and ominous silence… We must not tolerate this silence any longer. He who keeps silent in the face of slaughter becomes an accomplice to murder. He who doesn’t condemn, complies with the murder.”</a:t>
            </a:r>
          </a:p>
        </p:txBody>
      </p:sp>
      <p:sp>
        <p:nvSpPr>
          <p:cNvPr id="10" name="Rectangle 9">
            <a:extLst>
              <a:ext uri="{FF2B5EF4-FFF2-40B4-BE49-F238E27FC236}">
                <a16:creationId xmlns:a16="http://schemas.microsoft.com/office/drawing/2014/main" id="{25E280C2-08AA-4A7A-86DD-F92F0A065A65}"/>
              </a:ext>
            </a:extLst>
          </p:cNvPr>
          <p:cNvSpPr/>
          <p:nvPr/>
        </p:nvSpPr>
        <p:spPr>
          <a:xfrm>
            <a:off x="713734" y="4584883"/>
            <a:ext cx="2340677" cy="461665"/>
          </a:xfrm>
          <a:prstGeom prst="rect">
            <a:avLst/>
          </a:prstGeom>
        </p:spPr>
        <p:txBody>
          <a:bodyPr wrap="square">
            <a:spAutoFit/>
          </a:bodyPr>
          <a:lstStyle/>
          <a:p>
            <a:pPr algn="ctr">
              <a:spcAft>
                <a:spcPts val="2250"/>
              </a:spcAft>
            </a:pPr>
            <a:r>
              <a:rPr lang="en-GB" sz="1200" b="1" i="1" dirty="0">
                <a:solidFill>
                  <a:srgbClr val="333333"/>
                </a:solidFill>
                <a:latin typeface="Garamond" panose="02020404030301010803" pitchFamily="18" charset="0"/>
              </a:rPr>
              <a:t>ZOFIA KOSSAK-SZCZUCKA 1890 -1968</a:t>
            </a:r>
          </a:p>
        </p:txBody>
      </p:sp>
    </p:spTree>
    <p:extLst>
      <p:ext uri="{BB962C8B-B14F-4D97-AF65-F5344CB8AC3E}">
        <p14:creationId xmlns:p14="http://schemas.microsoft.com/office/powerpoint/2010/main" val="3660866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45" y="684373"/>
            <a:ext cx="12401689" cy="5959707"/>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ED85F5D-ABB1-4A01-8D2D-0CE1462A2B38}"/>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a:t>
            </a:r>
            <a:r>
              <a:rPr lang="en-GB" sz="3200" b="1" dirty="0">
                <a:latin typeface="Garamond" panose="02020404030301010803" pitchFamily="18" charset="0"/>
              </a:rPr>
              <a:t>ŻEGOTA</a:t>
            </a:r>
            <a:r>
              <a:rPr lang="en-GB" sz="3200" dirty="0"/>
              <a:t> </a:t>
            </a:r>
            <a:r>
              <a:rPr lang="en-GB" sz="3200" b="1" dirty="0">
                <a:ln w="12700">
                  <a:noFill/>
                  <a:prstDash val="solid"/>
                </a:ln>
                <a:latin typeface="Garamond" panose="02020404030301010803" pitchFamily="18" charset="0"/>
              </a:rPr>
              <a:t>NETWORK</a:t>
            </a:r>
          </a:p>
        </p:txBody>
      </p:sp>
      <p:sp>
        <p:nvSpPr>
          <p:cNvPr id="16" name="Rectangle 15">
            <a:extLst>
              <a:ext uri="{FF2B5EF4-FFF2-40B4-BE49-F238E27FC236}">
                <a16:creationId xmlns:a16="http://schemas.microsoft.com/office/drawing/2014/main" id="{364377D3-EE13-43CC-84DB-7FABB426D64C}"/>
              </a:ext>
            </a:extLst>
          </p:cNvPr>
          <p:cNvSpPr/>
          <p:nvPr/>
        </p:nvSpPr>
        <p:spPr>
          <a:xfrm>
            <a:off x="1258925" y="1008643"/>
            <a:ext cx="9685438" cy="1477328"/>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The organisation that </a:t>
            </a:r>
            <a:r>
              <a:rPr lang="en-GB" dirty="0" err="1">
                <a:latin typeface="Garamond" panose="02020404030301010803" pitchFamily="18" charset="0"/>
                <a:ea typeface="Times New Roman" panose="02020603050405020304" pitchFamily="18" charset="0"/>
                <a:cs typeface="Arial" panose="020B0604020202020204" pitchFamily="34" charset="0"/>
              </a:rPr>
              <a:t>Zofia</a:t>
            </a:r>
            <a:r>
              <a:rPr lang="en-GB" dirty="0">
                <a:latin typeface="Garamond" panose="02020404030301010803" pitchFamily="18" charset="0"/>
                <a:ea typeface="Times New Roman" panose="02020603050405020304" pitchFamily="18" charset="0"/>
                <a:cs typeface="Arial" panose="020B0604020202020204" pitchFamily="34" charset="0"/>
              </a:rPr>
              <a:t> </a:t>
            </a:r>
            <a:r>
              <a:rPr lang="en-GB" dirty="0" err="1">
                <a:latin typeface="Garamond" panose="02020404030301010803" pitchFamily="18" charset="0"/>
                <a:ea typeface="Times New Roman" panose="02020603050405020304" pitchFamily="18" charset="0"/>
                <a:cs typeface="Arial" panose="020B0604020202020204" pitchFamily="34" charset="0"/>
              </a:rPr>
              <a:t>Kossak-Szczucka</a:t>
            </a:r>
            <a:r>
              <a:rPr lang="en-GB" dirty="0">
                <a:latin typeface="Garamond" panose="02020404030301010803" pitchFamily="18" charset="0"/>
                <a:ea typeface="Times New Roman" panose="02020603050405020304" pitchFamily="18" charset="0"/>
                <a:cs typeface="Arial" panose="020B0604020202020204" pitchFamily="34" charset="0"/>
              </a:rPr>
              <a:t> helped to set up was known as </a:t>
            </a:r>
            <a:r>
              <a:rPr lang="en-GB" dirty="0">
                <a:latin typeface="Garamond" panose="02020404030301010803" pitchFamily="18" charset="0"/>
              </a:rPr>
              <a:t>“</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 the codename for the “Council to Aid Jews”. This was a secret underground network that resisted the German occupation in Poland.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was linked to the Polish Government in Exile,  which was made up of Polish political leaders who had escaped occupied Poland and who remotely coordinated acts of resistance in their homeland. When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was formed the Polish Government in Exile was based in London. </a:t>
            </a:r>
          </a:p>
        </p:txBody>
      </p:sp>
      <p:pic>
        <p:nvPicPr>
          <p:cNvPr id="1026" name="Picture 2" descr="005_Fot.PISM">
            <a:extLst>
              <a:ext uri="{FF2B5EF4-FFF2-40B4-BE49-F238E27FC236}">
                <a16:creationId xmlns:a16="http://schemas.microsoft.com/office/drawing/2014/main" id="{ABCA8389-8D7A-4E52-82DB-6F50169A98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420" t="34237" r="30234" b="5230"/>
          <a:stretch/>
        </p:blipFill>
        <p:spPr bwMode="auto">
          <a:xfrm>
            <a:off x="6584762" y="2681144"/>
            <a:ext cx="3014888" cy="313829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003_Fot.PISM">
            <a:extLst>
              <a:ext uri="{FF2B5EF4-FFF2-40B4-BE49-F238E27FC236}">
                <a16:creationId xmlns:a16="http://schemas.microsoft.com/office/drawing/2014/main" id="{491A1075-D19D-47A7-9A77-EB19E9B71EC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70" t="4934" b="10383"/>
          <a:stretch/>
        </p:blipFill>
        <p:spPr bwMode="auto">
          <a:xfrm>
            <a:off x="1083984" y="2669251"/>
            <a:ext cx="4899615" cy="298733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14CFA2E-5256-4264-859F-951FC1D9F97F}"/>
              </a:ext>
            </a:extLst>
          </p:cNvPr>
          <p:cNvSpPr/>
          <p:nvPr/>
        </p:nvSpPr>
        <p:spPr>
          <a:xfrm>
            <a:off x="9605394" y="3818817"/>
            <a:ext cx="2331822" cy="1015663"/>
          </a:xfrm>
          <a:prstGeom prst="rect">
            <a:avLst/>
          </a:prstGeom>
        </p:spPr>
        <p:txBody>
          <a:bodyPr wrap="square">
            <a:spAutoFit/>
          </a:bodyPr>
          <a:lstStyle/>
          <a:p>
            <a:pPr algn="ctr"/>
            <a:r>
              <a:rPr lang="en-GB" sz="1200" i="1" dirty="0">
                <a:latin typeface="Garamond" panose="02020404030301010803" pitchFamily="18" charset="0"/>
              </a:rPr>
              <a:t>(left) British Prime Minister Winston Churchill with </a:t>
            </a:r>
            <a:r>
              <a:rPr lang="en-GB" sz="1200" i="1" dirty="0" err="1">
                <a:latin typeface="Garamond" panose="02020404030301010803" pitchFamily="18" charset="0"/>
              </a:rPr>
              <a:t>Władysław</a:t>
            </a:r>
            <a:r>
              <a:rPr lang="en-GB" sz="1200" i="1" dirty="0">
                <a:latin typeface="Garamond" panose="02020404030301010803" pitchFamily="18" charset="0"/>
              </a:rPr>
              <a:t> Sikorski, the Prime Minister of the Polish Government in exile,  until he tragically died in an air crash in July 1943. </a:t>
            </a:r>
          </a:p>
        </p:txBody>
      </p:sp>
      <p:sp>
        <p:nvSpPr>
          <p:cNvPr id="4" name="Rectangle 3">
            <a:extLst>
              <a:ext uri="{FF2B5EF4-FFF2-40B4-BE49-F238E27FC236}">
                <a16:creationId xmlns:a16="http://schemas.microsoft.com/office/drawing/2014/main" id="{1202D483-8DF0-4D78-8E35-4F41F943C00E}"/>
              </a:ext>
            </a:extLst>
          </p:cNvPr>
          <p:cNvSpPr/>
          <p:nvPr/>
        </p:nvSpPr>
        <p:spPr>
          <a:xfrm>
            <a:off x="966965" y="5656584"/>
            <a:ext cx="4933709" cy="276999"/>
          </a:xfrm>
          <a:prstGeom prst="rect">
            <a:avLst/>
          </a:prstGeom>
        </p:spPr>
        <p:txBody>
          <a:bodyPr wrap="square">
            <a:spAutoFit/>
          </a:bodyPr>
          <a:lstStyle/>
          <a:p>
            <a:pPr algn="ctr"/>
            <a:r>
              <a:rPr lang="en-GB" sz="1200" i="1" dirty="0">
                <a:latin typeface="Garamond" panose="02020404030301010803" pitchFamily="18" charset="0"/>
              </a:rPr>
              <a:t>Members of the Polish Government in Exile that was based in London for most of the war</a:t>
            </a:r>
          </a:p>
        </p:txBody>
      </p:sp>
    </p:spTree>
    <p:extLst>
      <p:ext uri="{BB962C8B-B14F-4D97-AF65-F5344CB8AC3E}">
        <p14:creationId xmlns:p14="http://schemas.microsoft.com/office/powerpoint/2010/main" val="1126051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51" y="735994"/>
            <a:ext cx="12050210" cy="5950032"/>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ED85F5D-ABB1-4A01-8D2D-0CE1462A2B38}"/>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a:t>
            </a:r>
            <a:r>
              <a:rPr lang="en-GB" sz="3200" b="1" dirty="0">
                <a:latin typeface="Garamond" panose="02020404030301010803" pitchFamily="18" charset="0"/>
              </a:rPr>
              <a:t>ŻEGOTA</a:t>
            </a:r>
            <a:r>
              <a:rPr lang="en-GB" sz="3200" dirty="0"/>
              <a:t> </a:t>
            </a:r>
            <a:r>
              <a:rPr lang="en-GB" sz="3200" b="1" dirty="0">
                <a:ln w="12700">
                  <a:noFill/>
                  <a:prstDash val="solid"/>
                </a:ln>
                <a:latin typeface="Garamond" panose="02020404030301010803" pitchFamily="18" charset="0"/>
              </a:rPr>
              <a:t>NETWORK</a:t>
            </a:r>
          </a:p>
        </p:txBody>
      </p:sp>
      <p:sp>
        <p:nvSpPr>
          <p:cNvPr id="6" name="Rectangle 5">
            <a:extLst>
              <a:ext uri="{FF2B5EF4-FFF2-40B4-BE49-F238E27FC236}">
                <a16:creationId xmlns:a16="http://schemas.microsoft.com/office/drawing/2014/main" id="{738493FB-B431-4D62-B1BA-7E2318693CEF}"/>
              </a:ext>
            </a:extLst>
          </p:cNvPr>
          <p:cNvSpPr/>
          <p:nvPr/>
        </p:nvSpPr>
        <p:spPr>
          <a:xfrm>
            <a:off x="989618" y="3753685"/>
            <a:ext cx="8042560" cy="2308324"/>
          </a:xfrm>
          <a:prstGeom prst="rect">
            <a:avLst/>
          </a:prstGeom>
        </p:spPr>
        <p:txBody>
          <a:bodyPr wrap="square">
            <a:spAutoFit/>
          </a:bodyPr>
          <a:lstStyle/>
          <a:p>
            <a:pPr algn="ctr"/>
            <a:r>
              <a:rPr lang="en-GB" b="1" dirty="0">
                <a:latin typeface="Garamond" panose="02020404030301010803" pitchFamily="18" charset="0"/>
                <a:cs typeface="Arial" panose="020B0604020202020204" pitchFamily="34" charset="0"/>
              </a:rPr>
              <a:t>Julian </a:t>
            </a:r>
            <a:r>
              <a:rPr lang="en-GB" b="1" dirty="0" err="1">
                <a:latin typeface="Garamond" panose="02020404030301010803" pitchFamily="18" charset="0"/>
                <a:cs typeface="Arial" panose="020B0604020202020204" pitchFamily="34" charset="0"/>
              </a:rPr>
              <a:t>Grobelny</a:t>
            </a:r>
            <a:r>
              <a:rPr lang="en-GB" b="1" dirty="0">
                <a:latin typeface="Garamond" panose="02020404030301010803" pitchFamily="18" charset="0"/>
                <a:cs typeface="Arial" panose="020B0604020202020204" pitchFamily="34" charset="0"/>
              </a:rPr>
              <a:t> </a:t>
            </a:r>
            <a:r>
              <a:rPr lang="en-GB" dirty="0">
                <a:latin typeface="Garamond" panose="02020404030301010803" pitchFamily="18" charset="0"/>
                <a:cs typeface="Arial" panose="020B0604020202020204" pitchFamily="34" charset="0"/>
              </a:rPr>
              <a:t>(whose code name was Trojan) was the president of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since its establishment in 1942. Together with his wife, Halina, he was personally involved in the rescue of a large number of Jewish children. Both Julian and Halina devoted most of their time and energy to their rescue work, turning their small house in into a temporary shelter for Jewish children until they could move into more permanent accommodations. The </a:t>
            </a:r>
            <a:r>
              <a:rPr lang="en-GB" dirty="0" err="1">
                <a:latin typeface="Garamond" panose="02020404030301010803" pitchFamily="18" charset="0"/>
                <a:cs typeface="Arial" panose="020B0604020202020204" pitchFamily="34" charset="0"/>
              </a:rPr>
              <a:t>Grobelnys</a:t>
            </a:r>
            <a:r>
              <a:rPr lang="en-GB" dirty="0">
                <a:latin typeface="Garamond" panose="02020404030301010803" pitchFamily="18" charset="0"/>
                <a:cs typeface="Arial" panose="020B0604020202020204" pitchFamily="34" charset="0"/>
              </a:rPr>
              <a:t> were in close contact with Irena Sendler, who by then was the head of the children’s section of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They also helped Jewish adults who fled from the ghetto, by supplying them with “Aryan” documents, money and medicines. </a:t>
            </a:r>
          </a:p>
        </p:txBody>
      </p:sp>
      <p:pic>
        <p:nvPicPr>
          <p:cNvPr id="2050" name="Picture 2" descr="Image result for julian grobelny and wife">
            <a:extLst>
              <a:ext uri="{FF2B5EF4-FFF2-40B4-BE49-F238E27FC236}">
                <a16:creationId xmlns:a16="http://schemas.microsoft.com/office/drawing/2014/main" id="{1C584C17-C0F2-4ACC-8105-D9ED557C6A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16101" y="3153514"/>
            <a:ext cx="2150821" cy="300114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D8C6178-6B2D-4DCE-B4E7-07F874E65F10}"/>
              </a:ext>
            </a:extLst>
          </p:cNvPr>
          <p:cNvSpPr/>
          <p:nvPr/>
        </p:nvSpPr>
        <p:spPr>
          <a:xfrm>
            <a:off x="1124125" y="974502"/>
            <a:ext cx="9479986" cy="2031325"/>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At considerable personal risk, </a:t>
            </a:r>
            <a:r>
              <a:rPr lang="en-GB" dirty="0" err="1">
                <a:latin typeface="Garamond" panose="02020404030301010803" pitchFamily="18" charset="0"/>
                <a:ea typeface="Times New Roman" panose="02020603050405020304" pitchFamily="18" charset="0"/>
                <a:cs typeface="Arial" panose="020B0604020202020204" pitchFamily="34" charset="0"/>
              </a:rPr>
              <a:t>Zofia</a:t>
            </a:r>
            <a:r>
              <a:rPr lang="en-GB" dirty="0">
                <a:latin typeface="Garamond" panose="02020404030301010803" pitchFamily="18" charset="0"/>
                <a:ea typeface="Times New Roman" panose="02020603050405020304" pitchFamily="18" charset="0"/>
                <a:cs typeface="Arial" panose="020B0604020202020204" pitchFamily="34" charset="0"/>
              </a:rPr>
              <a:t> </a:t>
            </a:r>
            <a:r>
              <a:rPr lang="en-GB" dirty="0" err="1">
                <a:latin typeface="Garamond" panose="02020404030301010803" pitchFamily="18" charset="0"/>
                <a:ea typeface="Times New Roman" panose="02020603050405020304" pitchFamily="18" charset="0"/>
                <a:cs typeface="Arial" panose="020B0604020202020204" pitchFamily="34" charset="0"/>
              </a:rPr>
              <a:t>Kossak-Szczucka</a:t>
            </a:r>
            <a:r>
              <a:rPr lang="en-GB" dirty="0">
                <a:latin typeface="Garamond" panose="02020404030301010803" pitchFamily="18" charset="0"/>
                <a:ea typeface="Times New Roman" panose="02020603050405020304" pitchFamily="18" charset="0"/>
                <a:cs typeface="Arial" panose="020B0604020202020204" pitchFamily="34" charset="0"/>
              </a:rPr>
              <a:t> devoted her time and energy to bringing together a wide range of people to help organise rescue and assistance to Jews in occupied Poland. Half of the 6 million Jews who died during The Holocaust were Polish and in that context, despite </a:t>
            </a:r>
            <a:r>
              <a:rPr lang="en-GB" dirty="0" err="1">
                <a:latin typeface="Garamond" panose="02020404030301010803" pitchFamily="18" charset="0"/>
                <a:cs typeface="Arial" panose="020B0604020202020204" pitchFamily="34" charset="0"/>
              </a:rPr>
              <a:t>Żegota’s</a:t>
            </a:r>
            <a:r>
              <a:rPr lang="en-GB" dirty="0">
                <a:latin typeface="Garamond" panose="02020404030301010803" pitchFamily="18" charset="0"/>
                <a:cs typeface="Arial" panose="020B0604020202020204" pitchFamily="34" charset="0"/>
              </a:rPr>
              <a:t> best efforts, only a tiny number of people could be helped. But rather than judge its impact on purely numerical terms (approximately 5,000 people received, financial assistance, forged identity documents or a safe place to hide) it should be remembered that, in a time of such hopelessness, where the Jews of Europe felt abandoned,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was a symbol of humanity and resistance…</a:t>
            </a:r>
            <a:endParaRPr lang="en-GB" dirty="0">
              <a:effectLst/>
              <a:latin typeface="Times New Roman" panose="02020603050405020304" pitchFamily="18" charset="0"/>
              <a:ea typeface="Times New Roman" panose="02020603050405020304" pitchFamily="18" charset="0"/>
            </a:endParaRPr>
          </a:p>
        </p:txBody>
      </p:sp>
      <p:sp>
        <p:nvSpPr>
          <p:cNvPr id="22" name="Rectangle 21">
            <a:extLst>
              <a:ext uri="{FF2B5EF4-FFF2-40B4-BE49-F238E27FC236}">
                <a16:creationId xmlns:a16="http://schemas.microsoft.com/office/drawing/2014/main" id="{125B85BF-4D71-4059-8FF6-EA5C593149CE}"/>
              </a:ext>
            </a:extLst>
          </p:cNvPr>
          <p:cNvSpPr/>
          <p:nvPr/>
        </p:nvSpPr>
        <p:spPr>
          <a:xfrm>
            <a:off x="1273541" y="3244334"/>
            <a:ext cx="8042560" cy="369332"/>
          </a:xfrm>
          <a:prstGeom prst="rect">
            <a:avLst/>
          </a:prstGeom>
        </p:spPr>
        <p:txBody>
          <a:bodyPr wrap="square">
            <a:spAutoFit/>
          </a:bodyPr>
          <a:lstStyle/>
          <a:p>
            <a:pPr algn="ctr"/>
            <a:r>
              <a:rPr lang="en-GB" dirty="0">
                <a:latin typeface="Garamond" panose="02020404030301010803" pitchFamily="18" charset="0"/>
                <a:cs typeface="Arial" panose="020B0604020202020204" pitchFamily="34" charset="0"/>
              </a:rPr>
              <a:t>Here are some of the prominent members of this remarkable organisation…</a:t>
            </a:r>
          </a:p>
        </p:txBody>
      </p:sp>
    </p:spTree>
    <p:extLst>
      <p:ext uri="{BB962C8B-B14F-4D97-AF65-F5344CB8AC3E}">
        <p14:creationId xmlns:p14="http://schemas.microsoft.com/office/powerpoint/2010/main" val="4074484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08" y="902630"/>
            <a:ext cx="12050210" cy="5860942"/>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ED85F5D-ABB1-4A01-8D2D-0CE1462A2B38}"/>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a:t>
            </a:r>
            <a:r>
              <a:rPr lang="en-GB" sz="3200" b="1" dirty="0">
                <a:latin typeface="Garamond" panose="02020404030301010803" pitchFamily="18" charset="0"/>
              </a:rPr>
              <a:t>ŻEGOTA</a:t>
            </a:r>
            <a:r>
              <a:rPr lang="en-GB" sz="3200" dirty="0"/>
              <a:t> </a:t>
            </a:r>
            <a:r>
              <a:rPr lang="en-GB" sz="3200" b="1" dirty="0">
                <a:ln w="12700">
                  <a:noFill/>
                  <a:prstDash val="solid"/>
                </a:ln>
                <a:latin typeface="Garamond" panose="02020404030301010803" pitchFamily="18" charset="0"/>
              </a:rPr>
              <a:t>NETWORK</a:t>
            </a:r>
          </a:p>
        </p:txBody>
      </p:sp>
      <p:sp>
        <p:nvSpPr>
          <p:cNvPr id="2" name="Rectangle 1">
            <a:extLst>
              <a:ext uri="{FF2B5EF4-FFF2-40B4-BE49-F238E27FC236}">
                <a16:creationId xmlns:a16="http://schemas.microsoft.com/office/drawing/2014/main" id="{C567B684-197A-44A4-BD76-86C1FB6CD51E}"/>
              </a:ext>
            </a:extLst>
          </p:cNvPr>
          <p:cNvSpPr/>
          <p:nvPr/>
        </p:nvSpPr>
        <p:spPr>
          <a:xfrm>
            <a:off x="2751588" y="1197852"/>
            <a:ext cx="8635400" cy="2453942"/>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cs typeface="Arial" panose="020B0604020202020204" pitchFamily="34" charset="0"/>
              </a:rPr>
              <a:t>Another important figure in the organisation was </a:t>
            </a:r>
            <a:r>
              <a:rPr lang="en-GB" b="1" dirty="0">
                <a:latin typeface="Garamond" panose="02020404030301010803" pitchFamily="18" charset="0"/>
                <a:cs typeface="Arial" panose="020B0604020202020204" pitchFamily="34" charset="0"/>
              </a:rPr>
              <a:t>Wanda </a:t>
            </a:r>
            <a:r>
              <a:rPr lang="en-GB" b="1" dirty="0" err="1">
                <a:latin typeface="Garamond" panose="02020404030301010803" pitchFamily="18" charset="0"/>
                <a:cs typeface="Arial" panose="020B0604020202020204" pitchFamily="34" charset="0"/>
              </a:rPr>
              <a:t>Krahelska-Filipowicz</a:t>
            </a:r>
            <a:r>
              <a:rPr lang="en-GB" dirty="0">
                <a:latin typeface="Garamond" panose="02020404030301010803" pitchFamily="18" charset="0"/>
                <a:cs typeface="Arial" panose="020B0604020202020204" pitchFamily="34" charset="0"/>
              </a:rPr>
              <a:t>. She was not new to underground resistance activities, as in 1906, during the time when Poland was still partitioned among Russia, Germany and Austria, she participated in a bombing attack on the then Russian Governor-General of Warsaw. She was a Socialist activist and the wife of a former Ambassador to the United States. She used her considerable influence to persuade others to support the rescue operation both with their time and, if they were based outside Poland, with their financial support. Using the code-name ”Alicja,” as well as helping to coordinate the wider organisation, she offered shelter to Jews in her own home.</a:t>
            </a:r>
          </a:p>
        </p:txBody>
      </p:sp>
      <p:pic>
        <p:nvPicPr>
          <p:cNvPr id="3074" name="Picture 2" descr="Image result for Wanda Krahelska-Filipowicz">
            <a:extLst>
              <a:ext uri="{FF2B5EF4-FFF2-40B4-BE49-F238E27FC236}">
                <a16:creationId xmlns:a16="http://schemas.microsoft.com/office/drawing/2014/main" id="{F9C0C8FC-9855-473B-8DAB-96E2708C9DB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4798" t="11756" r="21180" b="27994"/>
          <a:stretch/>
        </p:blipFill>
        <p:spPr bwMode="auto">
          <a:xfrm>
            <a:off x="1122209" y="1201726"/>
            <a:ext cx="1629379" cy="241197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7DDB210A-A049-45D0-BCDD-691BAE33EA7B}"/>
              </a:ext>
            </a:extLst>
          </p:cNvPr>
          <p:cNvSpPr/>
          <p:nvPr/>
        </p:nvSpPr>
        <p:spPr>
          <a:xfrm>
            <a:off x="489569" y="3953184"/>
            <a:ext cx="9548028" cy="2308324"/>
          </a:xfrm>
          <a:prstGeom prst="rect">
            <a:avLst/>
          </a:prstGeom>
        </p:spPr>
        <p:txBody>
          <a:bodyPr wrap="square">
            <a:spAutoFit/>
          </a:bodyPr>
          <a:lstStyle/>
          <a:p>
            <a:pPr algn="ctr"/>
            <a:r>
              <a:rPr lang="en-GB" b="1" dirty="0">
                <a:latin typeface="Garamond" panose="02020404030301010803" pitchFamily="18" charset="0"/>
              </a:rPr>
              <a:t>Leon </a:t>
            </a:r>
            <a:r>
              <a:rPr lang="en-GB" b="1" dirty="0" err="1">
                <a:latin typeface="Garamond" panose="02020404030301010803" pitchFamily="18" charset="0"/>
              </a:rPr>
              <a:t>Feiner</a:t>
            </a:r>
            <a:r>
              <a:rPr lang="en-GB" b="1" dirty="0">
                <a:latin typeface="Garamond" panose="02020404030301010803" pitchFamily="18" charset="0"/>
              </a:rPr>
              <a:t> </a:t>
            </a:r>
            <a:r>
              <a:rPr lang="en-GB" dirty="0">
                <a:latin typeface="Garamond" panose="02020404030301010803" pitchFamily="18" charset="0"/>
              </a:rPr>
              <a:t>was chairman of </a:t>
            </a:r>
            <a:r>
              <a:rPr lang="en-GB" dirty="0" err="1">
                <a:latin typeface="Garamond" panose="02020404030301010803" pitchFamily="18" charset="0"/>
                <a:cs typeface="Arial" panose="020B0604020202020204" pitchFamily="34" charset="0"/>
              </a:rPr>
              <a:t>Żegota</a:t>
            </a:r>
            <a:r>
              <a:rPr lang="en-GB" dirty="0">
                <a:latin typeface="Garamond" panose="02020404030301010803" pitchFamily="18" charset="0"/>
                <a:cs typeface="Arial" panose="020B0604020202020204" pitchFamily="34" charset="0"/>
              </a:rPr>
              <a:t> from August ‘44 to January ‘45. </a:t>
            </a:r>
            <a:r>
              <a:rPr lang="en-GB" dirty="0">
                <a:latin typeface="Garamond" panose="02020404030301010803" pitchFamily="18" charset="0"/>
              </a:rPr>
              <a:t>He was imprisoned in the USSR when the Germans invaded in June 1941 and escaped to Warsaw where he joined the underground network. In October 1942 he managed to send a telegram to the Polish Government-in-Exile in London, with information of what was happening to Poland’s Jews. He also met with Jan </a:t>
            </a:r>
            <a:r>
              <a:rPr lang="en-GB" dirty="0" err="1">
                <a:latin typeface="Garamond" panose="02020404030301010803" pitchFamily="18" charset="0"/>
              </a:rPr>
              <a:t>Karski</a:t>
            </a:r>
            <a:r>
              <a:rPr lang="en-GB" dirty="0">
                <a:latin typeface="Garamond" panose="02020404030301010803" pitchFamily="18" charset="0"/>
              </a:rPr>
              <a:t> and made the following appeal - " The Germans are not trying to make us slaves as they are doing with other peoples - we are being systematically murdered. Our entire people will be destroyed. A few can probably be saved, but the fate of three million Jews is sealed… the earth should be shaken to its very foundations and the world needs to be roused. Maybe then, it will wake up, understand and see".</a:t>
            </a:r>
            <a:endParaRPr lang="en-GB" dirty="0"/>
          </a:p>
        </p:txBody>
      </p:sp>
      <p:pic>
        <p:nvPicPr>
          <p:cNvPr id="1026" name="Picture 2" descr="https://sprawiedliwi.org.pl/sites/default/files/styles/gallery_rescue_story/public/feiner_leon.jpg?itok=JZTEDxZv">
            <a:extLst>
              <a:ext uri="{FF2B5EF4-FFF2-40B4-BE49-F238E27FC236}">
                <a16:creationId xmlns:a16="http://schemas.microsoft.com/office/drawing/2014/main" id="{2F6B72A9-5F8D-476F-BCD3-15DEB39C05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37597" y="3947016"/>
            <a:ext cx="1587681" cy="2323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8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422" y="819678"/>
            <a:ext cx="12183181" cy="602240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ED85F5D-ABB1-4A01-8D2D-0CE1462A2B38}"/>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a:t>
            </a:r>
            <a:r>
              <a:rPr lang="en-GB" sz="3200" b="1" dirty="0">
                <a:latin typeface="Garamond" panose="02020404030301010803" pitchFamily="18" charset="0"/>
              </a:rPr>
              <a:t>ŻEGOTA</a:t>
            </a:r>
            <a:r>
              <a:rPr lang="en-GB" sz="3200" dirty="0"/>
              <a:t> </a:t>
            </a:r>
            <a:r>
              <a:rPr lang="en-GB" sz="3200" b="1" dirty="0">
                <a:ln w="12700">
                  <a:noFill/>
                  <a:prstDash val="solid"/>
                </a:ln>
                <a:latin typeface="Garamond" panose="02020404030301010803" pitchFamily="18" charset="0"/>
              </a:rPr>
              <a:t>NETWORK</a:t>
            </a:r>
          </a:p>
        </p:txBody>
      </p:sp>
      <p:sp>
        <p:nvSpPr>
          <p:cNvPr id="2" name="Rectangle 1">
            <a:extLst>
              <a:ext uri="{FF2B5EF4-FFF2-40B4-BE49-F238E27FC236}">
                <a16:creationId xmlns:a16="http://schemas.microsoft.com/office/drawing/2014/main" id="{36B61E99-E4B9-4AB9-94FA-E7DFB8BE69B0}"/>
              </a:ext>
            </a:extLst>
          </p:cNvPr>
          <p:cNvSpPr/>
          <p:nvPr/>
        </p:nvSpPr>
        <p:spPr>
          <a:xfrm>
            <a:off x="902101" y="1257836"/>
            <a:ext cx="8552164" cy="2308324"/>
          </a:xfrm>
          <a:prstGeom prst="rect">
            <a:avLst/>
          </a:prstGeom>
        </p:spPr>
        <p:txBody>
          <a:bodyPr wrap="square">
            <a:spAutoFit/>
          </a:bodyPr>
          <a:lstStyle/>
          <a:p>
            <a:pPr algn="ctr"/>
            <a:r>
              <a:rPr lang="en-GB" b="1" dirty="0" err="1">
                <a:latin typeface="Garamond" panose="02020404030301010803" pitchFamily="18" charset="0"/>
              </a:rPr>
              <a:t>Władysław</a:t>
            </a:r>
            <a:r>
              <a:rPr lang="en-GB" b="1" dirty="0">
                <a:latin typeface="Garamond" panose="02020404030301010803" pitchFamily="18" charset="0"/>
              </a:rPr>
              <a:t> Bartoszewski </a:t>
            </a:r>
            <a:r>
              <a:rPr lang="en-GB" dirty="0">
                <a:latin typeface="Garamond" panose="02020404030301010803" pitchFamily="18" charset="0"/>
              </a:rPr>
              <a:t>was in Auschwitz as a Polish prisoner from the autumn of 1940 to the spring of 1941. From then on her resolved never to turn his back on suffering. </a:t>
            </a:r>
            <a:r>
              <a:rPr lang="en-GB" dirty="0" err="1">
                <a:latin typeface="Garamond" panose="02020404030301010803" pitchFamily="18" charset="0"/>
              </a:rPr>
              <a:t>Zofia</a:t>
            </a:r>
            <a:r>
              <a:rPr lang="en-GB" dirty="0">
                <a:latin typeface="Garamond" panose="02020404030301010803" pitchFamily="18" charset="0"/>
              </a:rPr>
              <a:t> </a:t>
            </a:r>
            <a:r>
              <a:rPr lang="en-GB" dirty="0" err="1">
                <a:latin typeface="Garamond" panose="02020404030301010803" pitchFamily="18" charset="0"/>
              </a:rPr>
              <a:t>Kossak</a:t>
            </a:r>
            <a:r>
              <a:rPr lang="en-GB" dirty="0">
                <a:latin typeface="Garamond" panose="02020404030301010803" pitchFamily="18" charset="0"/>
              </a:rPr>
              <a:t> persuaded him to join the underground and he began to use his close contacts in the Jewish community to help ghetto escapees find employment and obtained medical assistance for children. He also organised over 50,000 forged identity documents. “Did every document save a life? Who knows? We didn’t keep those statistics. People needed to be rescued. We did whatever we could”. After the war he worked as a historian, journalist and diplomat and when Poland regained independence he served as Minister of Foreign Affairs.</a:t>
            </a:r>
          </a:p>
        </p:txBody>
      </p:sp>
      <p:pic>
        <p:nvPicPr>
          <p:cNvPr id="1026" name="Picture 2" descr="https://sprawiedliwi.org.pl/sites/default/files/styles/photo/public/wladyslaw_bartoszewski_fot._muzeum_historii_zydow_polskich_polin_07.png?itok=20MAzRvv">
            <a:extLst>
              <a:ext uri="{FF2B5EF4-FFF2-40B4-BE49-F238E27FC236}">
                <a16:creationId xmlns:a16="http://schemas.microsoft.com/office/drawing/2014/main" id="{F7407132-5EB3-4952-B500-38FCC2E8B6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579" t="2878" r="9264" b="14866"/>
          <a:stretch/>
        </p:blipFill>
        <p:spPr bwMode="auto">
          <a:xfrm>
            <a:off x="9535981" y="1290788"/>
            <a:ext cx="1643435" cy="24513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adolf berman zegota">
            <a:extLst>
              <a:ext uri="{FF2B5EF4-FFF2-40B4-BE49-F238E27FC236}">
                <a16:creationId xmlns:a16="http://schemas.microsoft.com/office/drawing/2014/main" id="{EFA6F78F-6076-4763-A99C-CCE86080F8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8845" y="3988403"/>
            <a:ext cx="1564541" cy="2133465"/>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1D9A48DE-AB41-4F6B-AA1D-8F80FDB2204D}"/>
              </a:ext>
            </a:extLst>
          </p:cNvPr>
          <p:cNvSpPr/>
          <p:nvPr/>
        </p:nvSpPr>
        <p:spPr>
          <a:xfrm>
            <a:off x="3061856" y="3961972"/>
            <a:ext cx="7807053" cy="2308324"/>
          </a:xfrm>
          <a:prstGeom prst="rect">
            <a:avLst/>
          </a:prstGeom>
        </p:spPr>
        <p:txBody>
          <a:bodyPr wrap="square">
            <a:spAutoFit/>
          </a:bodyPr>
          <a:lstStyle/>
          <a:p>
            <a:pPr algn="ctr"/>
            <a:r>
              <a:rPr lang="en-GB" dirty="0">
                <a:latin typeface="Garamond" panose="02020404030301010803" pitchFamily="18" charset="0"/>
              </a:rPr>
              <a:t>Until the deportations to Treblinka in the summer of 1942 </a:t>
            </a:r>
            <a:r>
              <a:rPr lang="en-GB" b="1" dirty="0">
                <a:latin typeface="Garamond" panose="02020404030301010803" pitchFamily="18" charset="0"/>
              </a:rPr>
              <a:t>Dr Adolf </a:t>
            </a:r>
            <a:r>
              <a:rPr lang="en-GB" b="1" dirty="0" err="1">
                <a:latin typeface="Garamond" panose="02020404030301010803" pitchFamily="18" charset="0"/>
              </a:rPr>
              <a:t>Bermann</a:t>
            </a:r>
            <a:r>
              <a:rPr lang="en-GB" b="1" dirty="0">
                <a:latin typeface="Garamond" panose="02020404030301010803" pitchFamily="18" charset="0"/>
              </a:rPr>
              <a:t> </a:t>
            </a:r>
            <a:r>
              <a:rPr lang="en-GB" dirty="0">
                <a:latin typeface="Garamond" panose="02020404030301010803" pitchFamily="18" charset="0"/>
              </a:rPr>
              <a:t>was involved in providing help for Jewish children in the Warsaw Ghetto. He managed to escape to the “Aryan” side of the city and forged links between the Polish and Jewish Underground networks. Although he had a new non-Jewish identity it was still highly risky to move about the city. Eventually he was denounced to the Germans by blackmailers and captured by the Gestapo. Zegota paid a bride to secure his release and </a:t>
            </a:r>
            <a:r>
              <a:rPr lang="en-GB" dirty="0" err="1">
                <a:latin typeface="Garamond" panose="02020404030301010803" pitchFamily="18" charset="0"/>
              </a:rPr>
              <a:t>Bermann</a:t>
            </a:r>
            <a:r>
              <a:rPr lang="en-GB" dirty="0">
                <a:latin typeface="Garamond" panose="02020404030301010803" pitchFamily="18" charset="0"/>
              </a:rPr>
              <a:t> resumed his clandestine work. After the war he devoted his time to supporting fellow Holocaust survivors and eventually moved to Israel.</a:t>
            </a:r>
          </a:p>
        </p:txBody>
      </p:sp>
    </p:spTree>
    <p:extLst>
      <p:ext uri="{BB962C8B-B14F-4D97-AF65-F5344CB8AC3E}">
        <p14:creationId xmlns:p14="http://schemas.microsoft.com/office/powerpoint/2010/main" val="1991967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89" y="853988"/>
            <a:ext cx="12050210" cy="581526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FED85F5D-ABB1-4A01-8D2D-0CE1462A2B38}"/>
              </a:ext>
            </a:extLst>
          </p:cNvPr>
          <p:cNvSpPr/>
          <p:nvPr/>
        </p:nvSpPr>
        <p:spPr>
          <a:xfrm>
            <a:off x="-284145" y="99599"/>
            <a:ext cx="12942317" cy="584775"/>
          </a:xfrm>
          <a:prstGeom prst="rect">
            <a:avLst/>
          </a:prstGeom>
          <a:noFill/>
        </p:spPr>
        <p:txBody>
          <a:bodyPr wrap="square" lIns="91440" tIns="45720" rIns="91440" bIns="45720">
            <a:spAutoFit/>
          </a:bodyPr>
          <a:lstStyle/>
          <a:p>
            <a:pPr algn="ctr"/>
            <a:r>
              <a:rPr lang="en-GB" sz="3200" b="1" dirty="0">
                <a:ln w="12700">
                  <a:noFill/>
                  <a:prstDash val="solid"/>
                </a:ln>
                <a:latin typeface="Garamond" panose="02020404030301010803" pitchFamily="18" charset="0"/>
              </a:rPr>
              <a:t>ZOFIA KOSSAK-SZCZUCKA &amp; THE </a:t>
            </a:r>
            <a:r>
              <a:rPr lang="en-GB" sz="3200" b="1" dirty="0">
                <a:latin typeface="Garamond" panose="02020404030301010803" pitchFamily="18" charset="0"/>
              </a:rPr>
              <a:t>ŻEGOTA</a:t>
            </a:r>
            <a:r>
              <a:rPr lang="en-GB" sz="3200" dirty="0"/>
              <a:t> </a:t>
            </a:r>
            <a:r>
              <a:rPr lang="en-GB" sz="3200" b="1" dirty="0">
                <a:ln w="12700">
                  <a:noFill/>
                  <a:prstDash val="solid"/>
                </a:ln>
                <a:latin typeface="Garamond" panose="02020404030301010803" pitchFamily="18" charset="0"/>
              </a:rPr>
              <a:t>NETWORK</a:t>
            </a:r>
          </a:p>
        </p:txBody>
      </p:sp>
      <p:sp>
        <p:nvSpPr>
          <p:cNvPr id="2" name="Rectangle 1">
            <a:extLst>
              <a:ext uri="{FF2B5EF4-FFF2-40B4-BE49-F238E27FC236}">
                <a16:creationId xmlns:a16="http://schemas.microsoft.com/office/drawing/2014/main" id="{47DBEA05-D297-41F6-81F7-6319CB748429}"/>
              </a:ext>
            </a:extLst>
          </p:cNvPr>
          <p:cNvSpPr/>
          <p:nvPr/>
        </p:nvSpPr>
        <p:spPr>
          <a:xfrm>
            <a:off x="953951" y="1481382"/>
            <a:ext cx="10288085" cy="646331"/>
          </a:xfrm>
          <a:prstGeom prst="rect">
            <a:avLst/>
          </a:prstGeom>
        </p:spPr>
        <p:txBody>
          <a:bodyPr wrap="square">
            <a:spAutoFit/>
          </a:bodyPr>
          <a:lstStyle/>
          <a:p>
            <a:r>
              <a:rPr lang="en-GB" dirty="0">
                <a:latin typeface="Garamond" panose="02020404030301010803" pitchFamily="18" charset="0"/>
              </a:rPr>
              <a:t>A memorial to </a:t>
            </a:r>
            <a:r>
              <a:rPr lang="en-GB" dirty="0" err="1">
                <a:latin typeface="Garamond" panose="02020404030301010803" pitchFamily="18" charset="0"/>
              </a:rPr>
              <a:t>Żegota</a:t>
            </a:r>
            <a:r>
              <a:rPr lang="en-GB" dirty="0">
                <a:latin typeface="Garamond" panose="02020404030301010803" pitchFamily="18" charset="0"/>
              </a:rPr>
              <a:t> is situated outside POLIN, the Museum to the History of Poland’s Jews in Warsaw and a special tree of remembrance has been planted in the Garden of the Righteous at Yad Vashem in Jerusalem. </a:t>
            </a:r>
          </a:p>
        </p:txBody>
      </p:sp>
      <p:pic>
        <p:nvPicPr>
          <p:cNvPr id="10" name="Picture 9">
            <a:extLst>
              <a:ext uri="{FF2B5EF4-FFF2-40B4-BE49-F238E27FC236}">
                <a16:creationId xmlns:a16="http://schemas.microsoft.com/office/drawing/2014/main" id="{EEB237E1-4F99-41E8-BBD5-E315340191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4565" y="2567946"/>
            <a:ext cx="4384465" cy="3288348"/>
          </a:xfrm>
          <a:prstGeom prst="rect">
            <a:avLst/>
          </a:prstGeom>
        </p:spPr>
      </p:pic>
      <p:pic>
        <p:nvPicPr>
          <p:cNvPr id="12" name="Picture 11">
            <a:extLst>
              <a:ext uri="{FF2B5EF4-FFF2-40B4-BE49-F238E27FC236}">
                <a16:creationId xmlns:a16="http://schemas.microsoft.com/office/drawing/2014/main" id="{71FE8F52-5E39-4CEC-A708-68B748012C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2970" y="2592724"/>
            <a:ext cx="4971758" cy="3313126"/>
          </a:xfrm>
          <a:prstGeom prst="rect">
            <a:avLst/>
          </a:prstGeom>
        </p:spPr>
      </p:pic>
    </p:spTree>
    <p:extLst>
      <p:ext uri="{BB962C8B-B14F-4D97-AF65-F5344CB8AC3E}">
        <p14:creationId xmlns:p14="http://schemas.microsoft.com/office/powerpoint/2010/main" val="395194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63825</TotalTime>
  <Words>1358</Words>
  <Application>Microsoft Office PowerPoint</Application>
  <PresentationFormat>Widescreen</PresentationFormat>
  <Paragraphs>62</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Garamond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552</cp:revision>
  <cp:lastPrinted>2018-08-24T10:25:56Z</cp:lastPrinted>
  <dcterms:created xsi:type="dcterms:W3CDTF">2017-11-02T07:19:56Z</dcterms:created>
  <dcterms:modified xsi:type="dcterms:W3CDTF">2019-10-03T10:06:38Z</dcterms:modified>
</cp:coreProperties>
</file>