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645" r:id="rId2"/>
    <p:sldId id="629" r:id="rId3"/>
    <p:sldId id="598" r:id="rId4"/>
    <p:sldId id="366" r:id="rId5"/>
    <p:sldId id="585" r:id="rId6"/>
    <p:sldId id="586" r:id="rId7"/>
  </p:sldIdLst>
  <p:sldSz cx="12192000" cy="6858000"/>
  <p:notesSz cx="687546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4F6B"/>
    <a:srgbClr val="64BEBD"/>
    <a:srgbClr val="AB0068"/>
    <a:srgbClr val="82AF6E"/>
    <a:srgbClr val="BF5850"/>
    <a:srgbClr val="C8884B"/>
    <a:srgbClr val="B02575"/>
    <a:srgbClr val="BE4A8C"/>
    <a:srgbClr val="97677F"/>
    <a:srgbClr val="2320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98" autoAdjust="0"/>
    <p:restoredTop sz="94660"/>
  </p:normalViewPr>
  <p:slideViewPr>
    <p:cSldViewPr snapToGrid="0">
      <p:cViewPr varScale="1">
        <p:scale>
          <a:sx n="114" d="100"/>
          <a:sy n="114" d="100"/>
        </p:scale>
        <p:origin x="414" y="72"/>
      </p:cViewPr>
      <p:guideLst/>
    </p:cSldViewPr>
  </p:slideViewPr>
  <p:notesTextViewPr>
    <p:cViewPr>
      <p:scale>
        <a:sx n="1" d="1"/>
        <a:sy n="1" d="1"/>
      </p:scale>
      <p:origin x="0" y="0"/>
    </p:cViewPr>
  </p:notesTextViewPr>
  <p:sorterViewPr>
    <p:cViewPr>
      <p:scale>
        <a:sx n="53" d="100"/>
        <a:sy n="5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CD4DD34-EF4E-42B0-A14D-4F98812AAB10}"/>
              </a:ext>
            </a:extLst>
          </p:cNvPr>
          <p:cNvSpPr>
            <a:spLocks noGrp="1"/>
          </p:cNvSpPr>
          <p:nvPr>
            <p:ph type="hdr" sz="quarter"/>
          </p:nvPr>
        </p:nvSpPr>
        <p:spPr>
          <a:xfrm>
            <a:off x="0" y="0"/>
            <a:ext cx="2979367" cy="501879"/>
          </a:xfrm>
          <a:prstGeom prst="rect">
            <a:avLst/>
          </a:prstGeom>
        </p:spPr>
        <p:txBody>
          <a:bodyPr vert="horz" lIns="96442" tIns="48221" rIns="96442" bIns="48221" rtlCol="0"/>
          <a:lstStyle>
            <a:lvl1pPr algn="l">
              <a:defRPr sz="1300"/>
            </a:lvl1pPr>
          </a:lstStyle>
          <a:p>
            <a:endParaRPr lang="en-GB"/>
          </a:p>
        </p:txBody>
      </p:sp>
      <p:sp>
        <p:nvSpPr>
          <p:cNvPr id="3" name="Date Placeholder 2">
            <a:extLst>
              <a:ext uri="{FF2B5EF4-FFF2-40B4-BE49-F238E27FC236}">
                <a16:creationId xmlns:a16="http://schemas.microsoft.com/office/drawing/2014/main" id="{434F2A3D-3BD6-4370-AF25-C49F9019F708}"/>
              </a:ext>
            </a:extLst>
          </p:cNvPr>
          <p:cNvSpPr>
            <a:spLocks noGrp="1"/>
          </p:cNvSpPr>
          <p:nvPr>
            <p:ph type="dt" sz="quarter" idx="1"/>
          </p:nvPr>
        </p:nvSpPr>
        <p:spPr>
          <a:xfrm>
            <a:off x="3894505" y="0"/>
            <a:ext cx="2979367" cy="501879"/>
          </a:xfrm>
          <a:prstGeom prst="rect">
            <a:avLst/>
          </a:prstGeom>
        </p:spPr>
        <p:txBody>
          <a:bodyPr vert="horz" lIns="96442" tIns="48221" rIns="96442" bIns="48221" rtlCol="0"/>
          <a:lstStyle>
            <a:lvl1pPr algn="r">
              <a:defRPr sz="1300"/>
            </a:lvl1pPr>
          </a:lstStyle>
          <a:p>
            <a:fld id="{4A415BA7-C708-4F8F-B8BA-8DCE55335976}" type="datetimeFigureOut">
              <a:rPr lang="en-GB" smtClean="0"/>
              <a:t>03/10/2019</a:t>
            </a:fld>
            <a:endParaRPr lang="en-GB"/>
          </a:p>
        </p:txBody>
      </p:sp>
      <p:sp>
        <p:nvSpPr>
          <p:cNvPr id="4" name="Footer Placeholder 3">
            <a:extLst>
              <a:ext uri="{FF2B5EF4-FFF2-40B4-BE49-F238E27FC236}">
                <a16:creationId xmlns:a16="http://schemas.microsoft.com/office/drawing/2014/main" id="{17A5C020-7F82-4EE7-9C2D-39B3050FC236}"/>
              </a:ext>
            </a:extLst>
          </p:cNvPr>
          <p:cNvSpPr>
            <a:spLocks noGrp="1"/>
          </p:cNvSpPr>
          <p:nvPr>
            <p:ph type="ftr" sz="quarter" idx="2"/>
          </p:nvPr>
        </p:nvSpPr>
        <p:spPr>
          <a:xfrm>
            <a:off x="0" y="9500961"/>
            <a:ext cx="2979367" cy="501878"/>
          </a:xfrm>
          <a:prstGeom prst="rect">
            <a:avLst/>
          </a:prstGeom>
        </p:spPr>
        <p:txBody>
          <a:bodyPr vert="horz" lIns="96442" tIns="48221" rIns="96442" bIns="48221"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ED6CE541-C48D-42D6-9008-9E908C27CA83}"/>
              </a:ext>
            </a:extLst>
          </p:cNvPr>
          <p:cNvSpPr>
            <a:spLocks noGrp="1"/>
          </p:cNvSpPr>
          <p:nvPr>
            <p:ph type="sldNum" sz="quarter" idx="3"/>
          </p:nvPr>
        </p:nvSpPr>
        <p:spPr>
          <a:xfrm>
            <a:off x="3894505" y="9500961"/>
            <a:ext cx="2979367" cy="501878"/>
          </a:xfrm>
          <a:prstGeom prst="rect">
            <a:avLst/>
          </a:prstGeom>
        </p:spPr>
        <p:txBody>
          <a:bodyPr vert="horz" lIns="96442" tIns="48221" rIns="96442" bIns="48221" rtlCol="0" anchor="b"/>
          <a:lstStyle>
            <a:lvl1pPr algn="r">
              <a:defRPr sz="1300"/>
            </a:lvl1pPr>
          </a:lstStyle>
          <a:p>
            <a:fld id="{0C280BF6-4103-43B5-9375-137579D301A1}" type="slidenum">
              <a:rPr lang="en-GB" smtClean="0"/>
              <a:t>‹#›</a:t>
            </a:fld>
            <a:endParaRPr lang="en-GB"/>
          </a:p>
        </p:txBody>
      </p:sp>
    </p:spTree>
    <p:extLst>
      <p:ext uri="{BB962C8B-B14F-4D97-AF65-F5344CB8AC3E}">
        <p14:creationId xmlns:p14="http://schemas.microsoft.com/office/powerpoint/2010/main" val="7091792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94138" y="0"/>
            <a:ext cx="2979737" cy="501650"/>
          </a:xfrm>
          <a:prstGeom prst="rect">
            <a:avLst/>
          </a:prstGeom>
        </p:spPr>
        <p:txBody>
          <a:bodyPr vert="horz" lIns="91440" tIns="45720" rIns="91440" bIns="45720" rtlCol="0"/>
          <a:lstStyle>
            <a:lvl1pPr algn="r">
              <a:defRPr sz="1200"/>
            </a:lvl1pPr>
          </a:lstStyle>
          <a:p>
            <a:fld id="{DB985473-F3E2-4306-AB41-F07CEAEE570D}" type="datetimeFigureOut">
              <a:rPr lang="en-GB" smtClean="0"/>
              <a:t>03/10/2019</a:t>
            </a:fld>
            <a:endParaRPr lang="en-GB"/>
          </a:p>
        </p:txBody>
      </p:sp>
      <p:sp>
        <p:nvSpPr>
          <p:cNvPr id="4" name="Slide Image Placeholder 3"/>
          <p:cNvSpPr>
            <a:spLocks noGrp="1" noRot="1" noChangeAspect="1"/>
          </p:cNvSpPr>
          <p:nvPr>
            <p:ph type="sldImg" idx="2"/>
          </p:nvPr>
        </p:nvSpPr>
        <p:spPr>
          <a:xfrm>
            <a:off x="438150" y="1250950"/>
            <a:ext cx="5999163" cy="33750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7388" y="4813300"/>
            <a:ext cx="5500687" cy="393858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01188"/>
            <a:ext cx="2979738" cy="5016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94138" y="9501188"/>
            <a:ext cx="2979737" cy="501650"/>
          </a:xfrm>
          <a:prstGeom prst="rect">
            <a:avLst/>
          </a:prstGeom>
        </p:spPr>
        <p:txBody>
          <a:bodyPr vert="horz" lIns="91440" tIns="45720" rIns="91440" bIns="45720" rtlCol="0" anchor="b"/>
          <a:lstStyle>
            <a:lvl1pPr algn="r">
              <a:defRPr sz="1200"/>
            </a:lvl1pPr>
          </a:lstStyle>
          <a:p>
            <a:fld id="{F5CBA1B4-F936-4893-852E-185FFCE563D3}" type="slidenum">
              <a:rPr lang="en-GB" smtClean="0"/>
              <a:t>‹#›</a:t>
            </a:fld>
            <a:endParaRPr lang="en-GB"/>
          </a:p>
        </p:txBody>
      </p:sp>
    </p:spTree>
    <p:extLst>
      <p:ext uri="{BB962C8B-B14F-4D97-AF65-F5344CB8AC3E}">
        <p14:creationId xmlns:p14="http://schemas.microsoft.com/office/powerpoint/2010/main" val="2166871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1</a:t>
            </a:fld>
            <a:endParaRPr lang="en-GB"/>
          </a:p>
        </p:txBody>
      </p:sp>
    </p:spTree>
    <p:extLst>
      <p:ext uri="{BB962C8B-B14F-4D97-AF65-F5344CB8AC3E}">
        <p14:creationId xmlns:p14="http://schemas.microsoft.com/office/powerpoint/2010/main" val="667208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2</a:t>
            </a:fld>
            <a:endParaRPr lang="en-GB"/>
          </a:p>
        </p:txBody>
      </p:sp>
    </p:spTree>
    <p:extLst>
      <p:ext uri="{BB962C8B-B14F-4D97-AF65-F5344CB8AC3E}">
        <p14:creationId xmlns:p14="http://schemas.microsoft.com/office/powerpoint/2010/main" val="2895772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3</a:t>
            </a:fld>
            <a:endParaRPr lang="en-GB"/>
          </a:p>
        </p:txBody>
      </p:sp>
    </p:spTree>
    <p:extLst>
      <p:ext uri="{BB962C8B-B14F-4D97-AF65-F5344CB8AC3E}">
        <p14:creationId xmlns:p14="http://schemas.microsoft.com/office/powerpoint/2010/main" val="3037340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4</a:t>
            </a:fld>
            <a:endParaRPr lang="en-GB"/>
          </a:p>
        </p:txBody>
      </p:sp>
    </p:spTree>
    <p:extLst>
      <p:ext uri="{BB962C8B-B14F-4D97-AF65-F5344CB8AC3E}">
        <p14:creationId xmlns:p14="http://schemas.microsoft.com/office/powerpoint/2010/main" val="8739253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5</a:t>
            </a:fld>
            <a:endParaRPr lang="en-GB"/>
          </a:p>
        </p:txBody>
      </p:sp>
    </p:spTree>
    <p:extLst>
      <p:ext uri="{BB962C8B-B14F-4D97-AF65-F5344CB8AC3E}">
        <p14:creationId xmlns:p14="http://schemas.microsoft.com/office/powerpoint/2010/main" val="2491403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6</a:t>
            </a:fld>
            <a:endParaRPr lang="en-GB"/>
          </a:p>
        </p:txBody>
      </p:sp>
    </p:spTree>
    <p:extLst>
      <p:ext uri="{BB962C8B-B14F-4D97-AF65-F5344CB8AC3E}">
        <p14:creationId xmlns:p14="http://schemas.microsoft.com/office/powerpoint/2010/main" val="3975452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4FA74-9D2A-48C0-BF58-53E763E744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4E5AEBE-C506-4DF7-8908-63EEBF5C2FE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46EB518-4860-4C56-90B9-3EF1B404662E}"/>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19897618-86D1-4DF0-8357-1ADC307BBD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2A7ADB-9CE8-4152-BFD2-FF34BE9D0753}"/>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252233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53D19-D013-4019-A669-40A0B084721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8C43FBF-9DAC-4E97-8934-344BF29B6EF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A69ADC-569F-42E7-9CD9-8069009B5B6F}"/>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45F7351F-5B4B-425B-978F-CF91A2822F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37ECDF-D8A0-4FF5-BE25-F91ACCB2D807}"/>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85005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D8882E-0F68-4BF2-A037-A9F2949A51A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52EFE11-C24D-4099-A1D1-D555542118F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9B5E43-490A-40CF-AFFC-1C93BB13C8AA}"/>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9377137A-88DE-4B79-8C6E-6B78D7E6C6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D9FEFA-F489-4E86-AD46-7B65CA4AB185}"/>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460678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42A3C-F4C2-46DE-A1B3-99BAD2B1E3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7E358CA-6F96-4454-838F-7E3F5FF3537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4D5272-59CA-49CE-AB64-6C3403D2A00C}"/>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C814ACB0-3E23-44AA-B66A-BBDFD3566D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894511-7A2C-4BEE-9497-7EF4292AC7D3}"/>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4167695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3F7A7-CCB3-4833-80A4-D10F9848E1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17B2CB5-9CB3-4DFC-AEBA-3C6CE1ACA1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F7CB973-C857-4343-A03E-51F1EC8233C3}"/>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89EDFD35-E85C-4816-A152-E995B3CAA1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1AD64BF-43EB-42DA-A54F-777CE021534D}"/>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72187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D0820-4094-4297-97D7-731B4EA9A71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D701A5E-8BFC-4114-99A6-5E57E13B1AF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2618393-8458-45BB-BCE6-C7AD83F9C68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BDE7F1A-73AF-4E43-A778-B95011BFD697}"/>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658A9325-768B-4E90-BE48-F613B62E9B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A5728D-357E-4A2E-8055-B4CC0643995C}"/>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074028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6CA04-9ACB-4BE5-AEB8-41E51496576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713E9E-3963-4257-A454-77615010DD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03609F7-CB77-42C4-B2B5-841295E33AE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DAE64B8-468B-4345-BE96-D09584F350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6783D92-FEFE-41A5-BB34-60243B9E5AC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25FDA3D-73E4-451B-829D-CA276D97E798}"/>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8" name="Footer Placeholder 7">
            <a:extLst>
              <a:ext uri="{FF2B5EF4-FFF2-40B4-BE49-F238E27FC236}">
                <a16:creationId xmlns:a16="http://schemas.microsoft.com/office/drawing/2014/main" id="{838D4452-9D0E-4301-AAB9-4147CDA0620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225B26C-25D7-4A66-8C70-69C988B98A86}"/>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927471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B308F-095C-4F8C-BA41-E06E3E214D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5868517-C9F0-41DD-BC8D-6C0806DD5162}"/>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4" name="Footer Placeholder 3">
            <a:extLst>
              <a:ext uri="{FF2B5EF4-FFF2-40B4-BE49-F238E27FC236}">
                <a16:creationId xmlns:a16="http://schemas.microsoft.com/office/drawing/2014/main" id="{734A40E4-9A69-4678-B4DC-2AC09E4986E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94B3E30-4D7A-4004-AEF1-65A8626D5209}"/>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2997854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D19E05-17CC-4C3F-868C-7711A15A8ACF}"/>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3" name="Footer Placeholder 2">
            <a:extLst>
              <a:ext uri="{FF2B5EF4-FFF2-40B4-BE49-F238E27FC236}">
                <a16:creationId xmlns:a16="http://schemas.microsoft.com/office/drawing/2014/main" id="{47874444-B9BA-4194-A393-05866994F27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E8CA963-2F7F-4C5B-AE6E-C44220080699}"/>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980323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CF613-73BB-4AE3-8561-D9C1B3FF8C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B957DD2-6F0E-4511-8018-1442FB575F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BEEE221-E4FA-4A27-B442-5818A2D4EC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3CA90E0-681C-4198-87E5-AC80384AEC1A}"/>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2DF744D7-B1D5-4EF8-8D8C-2CE9BC0EC51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5CAB780-AD4D-4B9F-8E01-BF1E132B7E80}"/>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443058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E7CF3-07EA-4DE4-912C-EE75980C4B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6974C88-D814-447C-B847-EB55EACEC5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A0A1EEB-7948-42FD-A0DF-906A3CE5AF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8D73D3D-6719-4C35-BF53-B775F2790549}"/>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6E96E20E-4F26-48A4-94C1-E8DEAA413D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A577E0-2FF5-44A5-A6A7-0B88D861AA1E}"/>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072001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74F6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22CF89-DA26-4E69-AF3D-164784D384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EDC76B3-BD41-4052-897C-2B0BA2A077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A9E1A8-DA9A-48E7-A2E1-192190E98E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82630C8F-7D64-4442-A95B-4E4B40BCFC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E1DF19F-FBDB-41FF-9089-52C36F176F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6956D6-C4EC-43E5-9342-252A2D06BBE7}" type="slidenum">
              <a:rPr lang="en-GB" smtClean="0"/>
              <a:t>‹#›</a:t>
            </a:fld>
            <a:endParaRPr lang="en-GB"/>
          </a:p>
        </p:txBody>
      </p:sp>
    </p:spTree>
    <p:extLst>
      <p:ext uri="{BB962C8B-B14F-4D97-AF65-F5344CB8AC3E}">
        <p14:creationId xmlns:p14="http://schemas.microsoft.com/office/powerpoint/2010/main" val="3902274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9.jpeg"/><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image" Target="../media/image3.png"/><Relationship Id="rId15" Type="http://schemas.openxmlformats.org/officeDocument/2006/relationships/image" Target="../media/image12.jpeg"/><Relationship Id="rId10" Type="http://schemas.microsoft.com/office/2007/relationships/hdphoto" Target="../media/hdphoto1.wdp"/><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1.jpeg"/></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9.jpeg"/><Relationship Id="rId2" Type="http://schemas.openxmlformats.org/officeDocument/2006/relationships/notesSlide" Target="../notesSlides/notesSlide2.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image" Target="../media/image3.png"/><Relationship Id="rId15" Type="http://schemas.openxmlformats.org/officeDocument/2006/relationships/image" Target="../media/image12.jpeg"/><Relationship Id="rId10" Type="http://schemas.microsoft.com/office/2007/relationships/hdphoto" Target="../media/hdphoto1.wdp"/><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4.jpg"/><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6.jpg"/><Relationship Id="rId4" Type="http://schemas.openxmlformats.org/officeDocument/2006/relationships/image" Target="../media/image15.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7.jp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7085636" y="358136"/>
            <a:ext cx="5068933"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07" y="707922"/>
            <a:ext cx="7119964" cy="5475391"/>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3024A8B3-B550-44EE-9079-30411289BFA5}"/>
              </a:ext>
            </a:extLst>
          </p:cNvPr>
          <p:cNvGrpSpPr/>
          <p:nvPr/>
        </p:nvGrpSpPr>
        <p:grpSpPr>
          <a:xfrm>
            <a:off x="324834" y="967245"/>
            <a:ext cx="6404855" cy="3998431"/>
            <a:chOff x="291133" y="1127519"/>
            <a:chExt cx="6404855" cy="3998431"/>
          </a:xfrm>
        </p:grpSpPr>
        <p:pic>
          <p:nvPicPr>
            <p:cNvPr id="23" name="Picture 22">
              <a:extLst>
                <a:ext uri="{FF2B5EF4-FFF2-40B4-BE49-F238E27FC236}">
                  <a16:creationId xmlns:a16="http://schemas.microsoft.com/office/drawing/2014/main" id="{985310DA-B607-4BDD-B7B0-AD0A9B497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953" y="1160861"/>
              <a:ext cx="1072636" cy="173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https://upload.wikimedia.org/wikipedia/commons/7/72/Janusz_Korczak.PNG">
              <a:extLst>
                <a:ext uri="{FF2B5EF4-FFF2-40B4-BE49-F238E27FC236}">
                  <a16:creationId xmlns:a16="http://schemas.microsoft.com/office/drawing/2014/main" id="{725771D8-B9BC-4C43-A68D-0A6DA00272A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91133" y="3628208"/>
              <a:ext cx="1090231" cy="1497742"/>
            </a:xfrm>
            <a:prstGeom prst="rect">
              <a:avLst/>
            </a:prstGeom>
            <a:noFill/>
            <a:ln>
              <a:noFill/>
            </a:ln>
          </p:spPr>
        </p:pic>
        <p:pic>
          <p:nvPicPr>
            <p:cNvPr id="28" name="Picture 27" descr="https://sprawiedliwi.org.pl/sites/default/files/styles/photo/public/obraz_1390.jpg?itok=ydJwyb-w">
              <a:extLst>
                <a:ext uri="{FF2B5EF4-FFF2-40B4-BE49-F238E27FC236}">
                  <a16:creationId xmlns:a16="http://schemas.microsoft.com/office/drawing/2014/main" id="{B3FA7A1A-D3D2-4A9A-B8A3-CBE3661F3A97}"/>
                </a:ext>
              </a:extLst>
            </p:cNvPr>
            <p:cNvPicPr/>
            <p:nvPr/>
          </p:nvPicPr>
          <p:blipFill rotWithShape="1">
            <a:blip r:embed="rId6" cstate="print">
              <a:extLst>
                <a:ext uri="{28A0092B-C50C-407E-A947-70E740481C1C}">
                  <a14:useLocalDpi xmlns:a14="http://schemas.microsoft.com/office/drawing/2010/main" val="0"/>
                </a:ext>
              </a:extLst>
            </a:blip>
            <a:srcRect l="14477" t="1" r="21879" b="1581"/>
            <a:stretch/>
          </p:blipFill>
          <p:spPr bwMode="auto">
            <a:xfrm>
              <a:off x="1504092" y="3628206"/>
              <a:ext cx="927541" cy="1497741"/>
            </a:xfrm>
            <a:prstGeom prst="rect">
              <a:avLst/>
            </a:prstGeom>
            <a:noFill/>
            <a:ln>
              <a:noFill/>
            </a:ln>
            <a:extLst>
              <a:ext uri="{53640926-AAD7-44D8-BBD7-CCE9431645EC}">
                <a14:shadowObscured xmlns:a14="http://schemas.microsoft.com/office/drawing/2010/main"/>
              </a:ext>
            </a:extLst>
          </p:spPr>
        </p:pic>
        <p:pic>
          <p:nvPicPr>
            <p:cNvPr id="30" name="Picture 29" descr="http://www.archives.jdc.org/wp-content/uploads/2017/02/emanuel-ringelblum.jpg">
              <a:extLst>
                <a:ext uri="{FF2B5EF4-FFF2-40B4-BE49-F238E27FC236}">
                  <a16:creationId xmlns:a16="http://schemas.microsoft.com/office/drawing/2014/main" id="{96BAB1E3-7160-4747-BBD2-829220E3BDF6}"/>
                </a:ext>
              </a:extLst>
            </p:cNvPr>
            <p:cNvPicPr/>
            <p:nvPr/>
          </p:nvPicPr>
          <p:blipFill rotWithShape="1">
            <a:blip r:embed="rId7">
              <a:extLst>
                <a:ext uri="{28A0092B-C50C-407E-A947-70E740481C1C}">
                  <a14:useLocalDpi xmlns:a14="http://schemas.microsoft.com/office/drawing/2010/main" val="0"/>
                </a:ext>
              </a:extLst>
            </a:blip>
            <a:srcRect l="15194" t="3928" r="32710" b="47631"/>
            <a:stretch/>
          </p:blipFill>
          <p:spPr bwMode="auto">
            <a:xfrm>
              <a:off x="2931678" y="1142766"/>
              <a:ext cx="1246664" cy="1728497"/>
            </a:xfrm>
            <a:prstGeom prst="rect">
              <a:avLst/>
            </a:prstGeom>
            <a:noFill/>
            <a:ln>
              <a:noFill/>
            </a:ln>
            <a:extLst>
              <a:ext uri="{53640926-AAD7-44D8-BBD7-CCE9431645EC}">
                <a14:shadowObscured xmlns:a14="http://schemas.microsoft.com/office/drawing/2010/main"/>
              </a:ext>
            </a:extLst>
          </p:spPr>
        </p:pic>
        <p:pic>
          <p:nvPicPr>
            <p:cNvPr id="31" name="Picture 30" descr="https://dirkdeklein.files.wordpress.com/2016/12/poland-holocaust-a-su_sham-2-930x1183.jpg?w=750">
              <a:extLst>
                <a:ext uri="{FF2B5EF4-FFF2-40B4-BE49-F238E27FC236}">
                  <a16:creationId xmlns:a16="http://schemas.microsoft.com/office/drawing/2014/main" id="{FCD9ACA9-D444-4C02-AE85-D2F5570BE894}"/>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65380" y="3628207"/>
              <a:ext cx="939822" cy="1492062"/>
            </a:xfrm>
            <a:prstGeom prst="rect">
              <a:avLst/>
            </a:prstGeom>
            <a:noFill/>
            <a:ln>
              <a:noFill/>
            </a:ln>
          </p:spPr>
        </p:pic>
        <p:pic>
          <p:nvPicPr>
            <p:cNvPr id="32" name="Picture 31" descr="http://www.nmketrzyn.pl/wp-content/uploads/2015/08/pilecki.jpg">
              <a:extLst>
                <a:ext uri="{FF2B5EF4-FFF2-40B4-BE49-F238E27FC236}">
                  <a16:creationId xmlns:a16="http://schemas.microsoft.com/office/drawing/2014/main" id="{85339EE4-675B-4569-A415-74A994CC8896}"/>
                </a:ext>
              </a:extLst>
            </p:cNvPr>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11740" r="8124" b="25423"/>
            <a:stretch/>
          </p:blipFill>
          <p:spPr bwMode="auto">
            <a:xfrm>
              <a:off x="5547120" y="1127519"/>
              <a:ext cx="1148868" cy="1773859"/>
            </a:xfrm>
            <a:prstGeom prst="rect">
              <a:avLst/>
            </a:prstGeom>
            <a:noFill/>
            <a:ln>
              <a:noFill/>
            </a:ln>
            <a:extLst>
              <a:ext uri="{53640926-AAD7-44D8-BBD7-CCE9431645EC}">
                <a14:shadowObscured xmlns:a14="http://schemas.microsoft.com/office/drawing/2010/main"/>
              </a:ext>
            </a:extLst>
          </p:spPr>
        </p:pic>
        <p:pic>
          <p:nvPicPr>
            <p:cNvPr id="33" name="Picture 32" descr="Image result for warsaw ghetto uprising mordecai anielewicz">
              <a:extLst>
                <a:ext uri="{FF2B5EF4-FFF2-40B4-BE49-F238E27FC236}">
                  <a16:creationId xmlns:a16="http://schemas.microsoft.com/office/drawing/2014/main" id="{8505ACB8-D6F9-42CC-8C0E-EA9036FCD952}"/>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4157064" y="1150991"/>
              <a:ext cx="1356377" cy="1707406"/>
            </a:xfrm>
            <a:prstGeom prst="rect">
              <a:avLst/>
            </a:prstGeom>
            <a:noFill/>
            <a:ln>
              <a:noFill/>
            </a:ln>
          </p:spPr>
        </p:pic>
        <p:pic>
          <p:nvPicPr>
            <p:cNvPr id="34" name="Picture 33" descr="https://i2.wp.com/bezkompleksow.com.pl/wp-content/uploads/2016/04/zofia-kossak.jpg">
              <a:extLst>
                <a:ext uri="{FF2B5EF4-FFF2-40B4-BE49-F238E27FC236}">
                  <a16:creationId xmlns:a16="http://schemas.microsoft.com/office/drawing/2014/main" id="{54215C79-3C17-410D-9D58-5333C273F034}"/>
                </a:ext>
              </a:extLst>
            </p:cNvPr>
            <p:cNvPicPr/>
            <p:nvPr/>
          </p:nvPicPr>
          <p:blipFill rotWithShape="1">
            <a:blip r:embed="rId12">
              <a:extLst>
                <a:ext uri="{28A0092B-C50C-407E-A947-70E740481C1C}">
                  <a14:useLocalDpi xmlns:a14="http://schemas.microsoft.com/office/drawing/2010/main" val="0"/>
                </a:ext>
              </a:extLst>
            </a:blip>
            <a:srcRect l="29156" r="15165" b="20371"/>
            <a:stretch/>
          </p:blipFill>
          <p:spPr bwMode="auto">
            <a:xfrm>
              <a:off x="2438399" y="3689605"/>
              <a:ext cx="940848" cy="1430664"/>
            </a:xfrm>
            <a:prstGeom prst="rect">
              <a:avLst/>
            </a:prstGeom>
            <a:noFill/>
            <a:ln>
              <a:noFill/>
            </a:ln>
            <a:extLst>
              <a:ext uri="{53640926-AAD7-44D8-BBD7-CCE9431645EC}">
                <a14:shadowObscured xmlns:a14="http://schemas.microsoft.com/office/drawing/2010/main"/>
              </a:ext>
            </a:extLst>
          </p:spPr>
        </p:pic>
        <p:pic>
          <p:nvPicPr>
            <p:cNvPr id="35" name="Picture 34" descr="http://prawy.pl/wp-content/uploads/2015/12/historia_marceligodlewski.jpg">
              <a:extLst>
                <a:ext uri="{FF2B5EF4-FFF2-40B4-BE49-F238E27FC236}">
                  <a16:creationId xmlns:a16="http://schemas.microsoft.com/office/drawing/2014/main" id="{3690CFE2-BC25-4B2C-8615-97B856F43866}"/>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456225" y="3570473"/>
              <a:ext cx="987800" cy="1549795"/>
            </a:xfrm>
            <a:prstGeom prst="rect">
              <a:avLst/>
            </a:prstGeom>
            <a:noFill/>
            <a:ln>
              <a:noFill/>
            </a:ln>
          </p:spPr>
        </p:pic>
        <p:pic>
          <p:nvPicPr>
            <p:cNvPr id="1026" name="Picture 2" descr="Image result for JÃ³zef &amp; Wiktoria Ulma">
              <a:extLst>
                <a:ext uri="{FF2B5EF4-FFF2-40B4-BE49-F238E27FC236}">
                  <a16:creationId xmlns:a16="http://schemas.microsoft.com/office/drawing/2014/main" id="{91F7C438-F55A-41C4-93B8-A01130CA9D3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5970" t="10003" r="25156" b="35094"/>
            <a:stretch/>
          </p:blipFill>
          <p:spPr bwMode="auto">
            <a:xfrm>
              <a:off x="5509543" y="3598511"/>
              <a:ext cx="1135505" cy="1521759"/>
            </a:xfrm>
            <a:prstGeom prst="rect">
              <a:avLst/>
            </a:prstGeom>
            <a:noFill/>
            <a:extLst>
              <a:ext uri="{909E8E84-426E-40DD-AFC4-6F175D3DCCD1}">
                <a14:hiddenFill xmlns:a14="http://schemas.microsoft.com/office/drawing/2010/main">
                  <a:solidFill>
                    <a:srgbClr val="FFFFFF"/>
                  </a:solidFill>
                </a14:hiddenFill>
              </a:ext>
            </a:extLst>
          </p:spPr>
        </p:pic>
      </p:grpSp>
      <p:sp>
        <p:nvSpPr>
          <p:cNvPr id="36" name="Rectangle 35">
            <a:extLst>
              <a:ext uri="{FF2B5EF4-FFF2-40B4-BE49-F238E27FC236}">
                <a16:creationId xmlns:a16="http://schemas.microsoft.com/office/drawing/2014/main" id="{961F37AF-F4AC-4E76-89DC-842514D1CDE3}"/>
              </a:ext>
            </a:extLst>
          </p:cNvPr>
          <p:cNvSpPr/>
          <p:nvPr/>
        </p:nvSpPr>
        <p:spPr>
          <a:xfrm>
            <a:off x="352837" y="990437"/>
            <a:ext cx="1129857"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 descr="Image result for Maximilian Kolbe">
            <a:extLst>
              <a:ext uri="{FF2B5EF4-FFF2-40B4-BE49-F238E27FC236}">
                <a16:creationId xmlns:a16="http://schemas.microsoft.com/office/drawing/2014/main" id="{CAA13BDE-3B62-48B6-B0C5-3924D1A0F30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72652" y="1044828"/>
            <a:ext cx="1332353" cy="171590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a:extLst>
              <a:ext uri="{FF2B5EF4-FFF2-40B4-BE49-F238E27FC236}">
                <a16:creationId xmlns:a16="http://schemas.microsoft.com/office/drawing/2014/main" id="{907E8B59-CE1B-4AF8-8983-C8A84917C24F}"/>
              </a:ext>
            </a:extLst>
          </p:cNvPr>
          <p:cNvSpPr/>
          <p:nvPr/>
        </p:nvSpPr>
        <p:spPr>
          <a:xfrm>
            <a:off x="1591204" y="1002106"/>
            <a:ext cx="1225204"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8E75D776-37E6-4314-BABC-A3D2AB978B11}"/>
              </a:ext>
            </a:extLst>
          </p:cNvPr>
          <p:cNvSpPr/>
          <p:nvPr/>
        </p:nvSpPr>
        <p:spPr>
          <a:xfrm>
            <a:off x="2905005" y="1000587"/>
            <a:ext cx="1225205"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1406EC11-C868-4A97-B83C-0CD2D8651FB0}"/>
              </a:ext>
            </a:extLst>
          </p:cNvPr>
          <p:cNvSpPr/>
          <p:nvPr/>
        </p:nvSpPr>
        <p:spPr>
          <a:xfrm>
            <a:off x="3456518" y="3409323"/>
            <a:ext cx="1053462"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61D5D9C2-6AA8-4BA7-93A9-50F61ABEEFF9}"/>
              </a:ext>
            </a:extLst>
          </p:cNvPr>
          <p:cNvSpPr/>
          <p:nvPr/>
        </p:nvSpPr>
        <p:spPr>
          <a:xfrm>
            <a:off x="4538389" y="3416442"/>
            <a:ext cx="1009988"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58C840D3-B181-4151-B370-AFD4C02D61C2}"/>
              </a:ext>
            </a:extLst>
          </p:cNvPr>
          <p:cNvSpPr/>
          <p:nvPr/>
        </p:nvSpPr>
        <p:spPr>
          <a:xfrm>
            <a:off x="2523063" y="3409323"/>
            <a:ext cx="930071" cy="1607718"/>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9EA4A97D-0B6A-4D23-B57B-D8D6D18AE709}"/>
              </a:ext>
            </a:extLst>
          </p:cNvPr>
          <p:cNvSpPr/>
          <p:nvPr/>
        </p:nvSpPr>
        <p:spPr>
          <a:xfrm>
            <a:off x="315604" y="3423947"/>
            <a:ext cx="1097250" cy="1594838"/>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584CF1BD-F79C-431F-90ED-807ED063FDCE}"/>
              </a:ext>
            </a:extLst>
          </p:cNvPr>
          <p:cNvSpPr/>
          <p:nvPr/>
        </p:nvSpPr>
        <p:spPr>
          <a:xfrm>
            <a:off x="5571653" y="3416443"/>
            <a:ext cx="1150326" cy="160234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43A84E18-01B2-4C04-A083-2CCEC970A9DE}"/>
              </a:ext>
            </a:extLst>
          </p:cNvPr>
          <p:cNvSpPr/>
          <p:nvPr/>
        </p:nvSpPr>
        <p:spPr>
          <a:xfrm>
            <a:off x="5552521" y="972541"/>
            <a:ext cx="1177168" cy="177368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38D1AE3B-B95B-4D3E-8D5A-69772A23BF1B}"/>
              </a:ext>
            </a:extLst>
          </p:cNvPr>
          <p:cNvSpPr/>
          <p:nvPr/>
        </p:nvSpPr>
        <p:spPr>
          <a:xfrm>
            <a:off x="1498472" y="3416443"/>
            <a:ext cx="1059112"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C977A84D-9D37-4613-896C-BED59579ECB7}"/>
              </a:ext>
            </a:extLst>
          </p:cNvPr>
          <p:cNvSpPr/>
          <p:nvPr/>
        </p:nvSpPr>
        <p:spPr>
          <a:xfrm>
            <a:off x="4156886" y="981512"/>
            <a:ext cx="1405769" cy="1770006"/>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587F924-CC6F-47CD-A8FE-D089AF672E59}"/>
              </a:ext>
            </a:extLst>
          </p:cNvPr>
          <p:cNvSpPr/>
          <p:nvPr/>
        </p:nvSpPr>
        <p:spPr>
          <a:xfrm>
            <a:off x="571130" y="-57362"/>
            <a:ext cx="10691431"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STORIES OF POLISH RESISTANCE</a:t>
            </a:r>
          </a:p>
        </p:txBody>
      </p:sp>
      <p:sp>
        <p:nvSpPr>
          <p:cNvPr id="48" name="Rectangle 47">
            <a:extLst>
              <a:ext uri="{FF2B5EF4-FFF2-40B4-BE49-F238E27FC236}">
                <a16:creationId xmlns:a16="http://schemas.microsoft.com/office/drawing/2014/main" id="{7690F498-03A1-4701-A938-DC7FAF359983}"/>
              </a:ext>
            </a:extLst>
          </p:cNvPr>
          <p:cNvSpPr/>
          <p:nvPr/>
        </p:nvSpPr>
        <p:spPr>
          <a:xfrm>
            <a:off x="5413988" y="5063585"/>
            <a:ext cx="1347026" cy="830997"/>
          </a:xfrm>
          <a:prstGeom prst="rect">
            <a:avLst/>
          </a:prstGeom>
        </p:spPr>
        <p:txBody>
          <a:bodyPr wrap="square">
            <a:spAutoFit/>
          </a:bodyPr>
          <a:lstStyle/>
          <a:p>
            <a:pPr algn="ctr"/>
            <a:r>
              <a:rPr lang="en-US" sz="1600" b="1" dirty="0">
                <a:solidFill>
                  <a:srgbClr val="AB0068"/>
                </a:solidFill>
                <a:latin typeface="Garamond" panose="02020404030301010803" pitchFamily="18" charset="0"/>
              </a:rPr>
              <a:t>Józef &amp; </a:t>
            </a:r>
            <a:r>
              <a:rPr lang="en-US" sz="1600" b="1" dirty="0" err="1">
                <a:solidFill>
                  <a:srgbClr val="AB0068"/>
                </a:solidFill>
                <a:latin typeface="Garamond" panose="02020404030301010803" pitchFamily="18" charset="0"/>
              </a:rPr>
              <a:t>Wiktoria</a:t>
            </a:r>
            <a:r>
              <a:rPr lang="en-US" sz="1600" b="1" dirty="0">
                <a:solidFill>
                  <a:srgbClr val="AB0068"/>
                </a:solidFill>
                <a:latin typeface="Garamond" panose="02020404030301010803" pitchFamily="18" charset="0"/>
              </a:rPr>
              <a:t> </a:t>
            </a:r>
            <a:r>
              <a:rPr lang="en-US" sz="1600" b="1" dirty="0" err="1">
                <a:solidFill>
                  <a:srgbClr val="AB0068"/>
                </a:solidFill>
                <a:latin typeface="Garamond" panose="02020404030301010803" pitchFamily="18" charset="0"/>
              </a:rPr>
              <a:t>Ulma</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49" name="Rectangle 48">
            <a:extLst>
              <a:ext uri="{FF2B5EF4-FFF2-40B4-BE49-F238E27FC236}">
                <a16:creationId xmlns:a16="http://schemas.microsoft.com/office/drawing/2014/main" id="{ACE9B36B-405D-41B9-A916-29F5BA5477DB}"/>
              </a:ext>
            </a:extLst>
          </p:cNvPr>
          <p:cNvSpPr/>
          <p:nvPr/>
        </p:nvSpPr>
        <p:spPr>
          <a:xfrm>
            <a:off x="225626" y="2762937"/>
            <a:ext cx="1246664"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Irena Sendler </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1" name="Rectangle 50">
            <a:extLst>
              <a:ext uri="{FF2B5EF4-FFF2-40B4-BE49-F238E27FC236}">
                <a16:creationId xmlns:a16="http://schemas.microsoft.com/office/drawing/2014/main" id="{D6810484-99CA-4318-8F2D-D96EA74DDFA1}"/>
              </a:ext>
            </a:extLst>
          </p:cNvPr>
          <p:cNvSpPr/>
          <p:nvPr/>
        </p:nvSpPr>
        <p:spPr>
          <a:xfrm>
            <a:off x="1388738" y="2763840"/>
            <a:ext cx="1527433"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Maximilian Kolbe </a:t>
            </a:r>
          </a:p>
        </p:txBody>
      </p:sp>
      <p:sp>
        <p:nvSpPr>
          <p:cNvPr id="52" name="Rectangle 51">
            <a:extLst>
              <a:ext uri="{FF2B5EF4-FFF2-40B4-BE49-F238E27FC236}">
                <a16:creationId xmlns:a16="http://schemas.microsoft.com/office/drawing/2014/main" id="{4D75F3BE-E668-4A38-AFBC-8E4A9C7F8979}"/>
              </a:ext>
            </a:extLst>
          </p:cNvPr>
          <p:cNvSpPr/>
          <p:nvPr/>
        </p:nvSpPr>
        <p:spPr>
          <a:xfrm>
            <a:off x="2597132" y="2757869"/>
            <a:ext cx="1790805"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Emanuel </a:t>
            </a:r>
            <a:r>
              <a:rPr lang="en-GB" sz="1600" b="1" dirty="0" err="1">
                <a:solidFill>
                  <a:srgbClr val="AB0068"/>
                </a:solidFill>
                <a:latin typeface="Garamond" panose="02020404030301010803" pitchFamily="18" charset="0"/>
              </a:rPr>
              <a:t>Ringelblum</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3" name="Rectangle 52">
            <a:extLst>
              <a:ext uri="{FF2B5EF4-FFF2-40B4-BE49-F238E27FC236}">
                <a16:creationId xmlns:a16="http://schemas.microsoft.com/office/drawing/2014/main" id="{67AD59CA-E0AC-4E30-A280-2A7CC318B451}"/>
              </a:ext>
            </a:extLst>
          </p:cNvPr>
          <p:cNvSpPr/>
          <p:nvPr/>
        </p:nvSpPr>
        <p:spPr>
          <a:xfrm>
            <a:off x="3866019" y="2757869"/>
            <a:ext cx="2005871"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Mordechai </a:t>
            </a:r>
            <a:r>
              <a:rPr lang="en-GB" sz="1600" b="1" dirty="0" err="1">
                <a:solidFill>
                  <a:srgbClr val="AB0068"/>
                </a:solidFill>
                <a:latin typeface="Garamond" panose="02020404030301010803" pitchFamily="18" charset="0"/>
              </a:rPr>
              <a:t>Anielewicz</a:t>
            </a:r>
            <a:endParaRPr lang="en-GB" sz="1600" dirty="0">
              <a:solidFill>
                <a:srgbClr val="AB0068"/>
              </a:solidFill>
              <a:latin typeface="Garamond" panose="02020404030301010803" pitchFamily="18" charset="0"/>
            </a:endParaRPr>
          </a:p>
        </p:txBody>
      </p:sp>
      <p:sp>
        <p:nvSpPr>
          <p:cNvPr id="54" name="Rectangle 53">
            <a:extLst>
              <a:ext uri="{FF2B5EF4-FFF2-40B4-BE49-F238E27FC236}">
                <a16:creationId xmlns:a16="http://schemas.microsoft.com/office/drawing/2014/main" id="{5A2F60DA-DD70-4267-9B2A-263444FD3B57}"/>
              </a:ext>
            </a:extLst>
          </p:cNvPr>
          <p:cNvSpPr/>
          <p:nvPr/>
        </p:nvSpPr>
        <p:spPr>
          <a:xfrm>
            <a:off x="5469190" y="2733440"/>
            <a:ext cx="1307211"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Witold </a:t>
            </a:r>
            <a:r>
              <a:rPr lang="en-GB" sz="1600" b="1" dirty="0" err="1">
                <a:solidFill>
                  <a:srgbClr val="AB0068"/>
                </a:solidFill>
                <a:latin typeface="Garamond" panose="02020404030301010803" pitchFamily="18" charset="0"/>
              </a:rPr>
              <a:t>Pilecki</a:t>
            </a:r>
            <a:r>
              <a:rPr lang="en-GB" sz="1600" b="1" dirty="0">
                <a:solidFill>
                  <a:srgbClr val="AB0068"/>
                </a:solidFill>
                <a:latin typeface="Garamond" panose="02020404030301010803" pitchFamily="18" charset="0"/>
              </a:rPr>
              <a:t> </a:t>
            </a:r>
          </a:p>
        </p:txBody>
      </p:sp>
      <p:sp>
        <p:nvSpPr>
          <p:cNvPr id="55" name="Rectangle 54">
            <a:extLst>
              <a:ext uri="{FF2B5EF4-FFF2-40B4-BE49-F238E27FC236}">
                <a16:creationId xmlns:a16="http://schemas.microsoft.com/office/drawing/2014/main" id="{79AC2131-9822-42D3-9C3E-63E87ABACB14}"/>
              </a:ext>
            </a:extLst>
          </p:cNvPr>
          <p:cNvSpPr/>
          <p:nvPr/>
        </p:nvSpPr>
        <p:spPr>
          <a:xfrm>
            <a:off x="225626" y="5120714"/>
            <a:ext cx="1223652" cy="584775"/>
          </a:xfrm>
          <a:prstGeom prst="rect">
            <a:avLst/>
          </a:prstGeom>
        </p:spPr>
        <p:txBody>
          <a:bodyPr wrap="square">
            <a:spAutoFit/>
          </a:bodyPr>
          <a:lstStyle/>
          <a:p>
            <a:pPr algn="ctr"/>
            <a:r>
              <a:rPr lang="en-GB" sz="1600" b="1" dirty="0" err="1">
                <a:solidFill>
                  <a:srgbClr val="AB0068"/>
                </a:solidFill>
                <a:latin typeface="Garamond" panose="02020404030301010803" pitchFamily="18" charset="0"/>
              </a:rPr>
              <a:t>Janusz</a:t>
            </a:r>
            <a:r>
              <a:rPr lang="en-GB" sz="1600" b="1" dirty="0">
                <a:solidFill>
                  <a:srgbClr val="AB0068"/>
                </a:solidFill>
                <a:latin typeface="Garamond" panose="02020404030301010803" pitchFamily="18" charset="0"/>
              </a:rPr>
              <a:t> Korczak </a:t>
            </a:r>
            <a:endParaRPr lang="en-GB" sz="14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6" name="Rectangle 55">
            <a:extLst>
              <a:ext uri="{FF2B5EF4-FFF2-40B4-BE49-F238E27FC236}">
                <a16:creationId xmlns:a16="http://schemas.microsoft.com/office/drawing/2014/main" id="{076A1C2F-6B79-4BB0-B2E2-5F785C05549B}"/>
              </a:ext>
            </a:extLst>
          </p:cNvPr>
          <p:cNvSpPr/>
          <p:nvPr/>
        </p:nvSpPr>
        <p:spPr>
          <a:xfrm>
            <a:off x="1397857" y="5120714"/>
            <a:ext cx="1017864"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Jan </a:t>
            </a:r>
            <a:r>
              <a:rPr lang="en-GB" sz="1600" b="1" dirty="0" err="1">
                <a:solidFill>
                  <a:srgbClr val="AB0068"/>
                </a:solidFill>
                <a:latin typeface="Garamond" panose="02020404030301010803" pitchFamily="18" charset="0"/>
              </a:rPr>
              <a:t>Karski</a:t>
            </a:r>
            <a:endParaRPr lang="en-GB" sz="1600" b="1" dirty="0">
              <a:solidFill>
                <a:srgbClr val="AB0068"/>
              </a:solidFill>
              <a:latin typeface="Garamond" panose="02020404030301010803" pitchFamily="18" charset="0"/>
            </a:endParaRPr>
          </a:p>
        </p:txBody>
      </p:sp>
      <p:sp>
        <p:nvSpPr>
          <p:cNvPr id="57" name="Rectangle 56">
            <a:extLst>
              <a:ext uri="{FF2B5EF4-FFF2-40B4-BE49-F238E27FC236}">
                <a16:creationId xmlns:a16="http://schemas.microsoft.com/office/drawing/2014/main" id="{EC7556B4-104A-48B6-B5B7-49356452B1C1}"/>
              </a:ext>
            </a:extLst>
          </p:cNvPr>
          <p:cNvSpPr/>
          <p:nvPr/>
        </p:nvSpPr>
        <p:spPr>
          <a:xfrm>
            <a:off x="3240521" y="5074068"/>
            <a:ext cx="1441012" cy="830997"/>
          </a:xfrm>
          <a:prstGeom prst="rect">
            <a:avLst/>
          </a:prstGeom>
        </p:spPr>
        <p:txBody>
          <a:bodyPr wrap="square">
            <a:spAutoFit/>
          </a:bodyPr>
          <a:lstStyle/>
          <a:p>
            <a:pPr algn="ctr"/>
            <a:r>
              <a:rPr lang="en-GB" sz="1600" b="1" dirty="0">
                <a:solidFill>
                  <a:srgbClr val="AB0068"/>
                </a:solidFill>
                <a:latin typeface="Garamond" panose="02020404030301010803" pitchFamily="18" charset="0"/>
              </a:rPr>
              <a:t>Father </a:t>
            </a:r>
            <a:r>
              <a:rPr lang="en-GB" sz="1600" b="1" dirty="0" err="1">
                <a:solidFill>
                  <a:srgbClr val="AB0068"/>
                </a:solidFill>
                <a:latin typeface="Garamond" panose="02020404030301010803" pitchFamily="18" charset="0"/>
              </a:rPr>
              <a:t>Marceli</a:t>
            </a:r>
            <a:r>
              <a:rPr lang="en-GB" sz="1600" b="1" dirty="0">
                <a:solidFill>
                  <a:srgbClr val="AB0068"/>
                </a:solidFill>
                <a:latin typeface="Garamond" panose="02020404030301010803" pitchFamily="18" charset="0"/>
              </a:rPr>
              <a:t> </a:t>
            </a:r>
            <a:r>
              <a:rPr lang="en-GB" sz="1600" b="1" dirty="0" err="1">
                <a:solidFill>
                  <a:srgbClr val="AB0068"/>
                </a:solidFill>
                <a:latin typeface="Garamond" panose="02020404030301010803" pitchFamily="18" charset="0"/>
              </a:rPr>
              <a:t>Godlewski</a:t>
            </a:r>
            <a:r>
              <a:rPr lang="en-GB" sz="1600" dirty="0">
                <a:solidFill>
                  <a:srgbClr val="AB0068"/>
                </a:solidFill>
                <a:latin typeface="Garamond" panose="02020404030301010803" pitchFamily="18" charset="0"/>
              </a:rPr>
              <a:t> </a:t>
            </a:r>
          </a:p>
        </p:txBody>
      </p:sp>
      <p:sp>
        <p:nvSpPr>
          <p:cNvPr id="58" name="Rectangle 57">
            <a:extLst>
              <a:ext uri="{FF2B5EF4-FFF2-40B4-BE49-F238E27FC236}">
                <a16:creationId xmlns:a16="http://schemas.microsoft.com/office/drawing/2014/main" id="{0D7F929F-321C-4ECA-81D6-EBFFC4BB2949}"/>
              </a:ext>
            </a:extLst>
          </p:cNvPr>
          <p:cNvSpPr/>
          <p:nvPr/>
        </p:nvSpPr>
        <p:spPr>
          <a:xfrm>
            <a:off x="2319165" y="5068773"/>
            <a:ext cx="1223653" cy="830997"/>
          </a:xfrm>
          <a:prstGeom prst="rect">
            <a:avLst/>
          </a:prstGeom>
        </p:spPr>
        <p:txBody>
          <a:bodyPr wrap="square">
            <a:spAutoFit/>
          </a:bodyPr>
          <a:lstStyle/>
          <a:p>
            <a:pPr algn="ctr"/>
            <a:r>
              <a:rPr lang="en-GB" sz="1600" b="1" dirty="0" err="1">
                <a:solidFill>
                  <a:srgbClr val="AB0068"/>
                </a:solidFill>
                <a:latin typeface="Garamond" panose="02020404030301010803" pitchFamily="18" charset="0"/>
              </a:rPr>
              <a:t>Zofia</a:t>
            </a:r>
            <a:r>
              <a:rPr lang="en-GB" sz="1600" b="1" dirty="0">
                <a:solidFill>
                  <a:srgbClr val="AB0068"/>
                </a:solidFill>
                <a:latin typeface="Garamond" panose="02020404030301010803" pitchFamily="18" charset="0"/>
              </a:rPr>
              <a:t> </a:t>
            </a:r>
            <a:r>
              <a:rPr lang="en-GB" sz="1600" b="1" dirty="0" err="1">
                <a:solidFill>
                  <a:srgbClr val="AB0068"/>
                </a:solidFill>
                <a:latin typeface="Garamond" panose="02020404030301010803" pitchFamily="18" charset="0"/>
              </a:rPr>
              <a:t>Kossak-Szczucka</a:t>
            </a:r>
            <a:endParaRPr lang="en-GB" sz="1600" b="1" dirty="0">
              <a:solidFill>
                <a:srgbClr val="AB0068"/>
              </a:solidFill>
              <a:latin typeface="Garamond" panose="02020404030301010803" pitchFamily="18" charset="0"/>
            </a:endParaRPr>
          </a:p>
        </p:txBody>
      </p:sp>
      <p:sp>
        <p:nvSpPr>
          <p:cNvPr id="59" name="Rectangle 58">
            <a:extLst>
              <a:ext uri="{FF2B5EF4-FFF2-40B4-BE49-F238E27FC236}">
                <a16:creationId xmlns:a16="http://schemas.microsoft.com/office/drawing/2014/main" id="{6049EB8B-9E74-4769-AC90-2D9E50EC997C}"/>
              </a:ext>
            </a:extLst>
          </p:cNvPr>
          <p:cNvSpPr/>
          <p:nvPr/>
        </p:nvSpPr>
        <p:spPr>
          <a:xfrm>
            <a:off x="4358840" y="5076181"/>
            <a:ext cx="1373032" cy="830997"/>
          </a:xfrm>
          <a:prstGeom prst="rect">
            <a:avLst/>
          </a:prstGeom>
        </p:spPr>
        <p:txBody>
          <a:bodyPr wrap="square">
            <a:spAutoFit/>
          </a:bodyPr>
          <a:lstStyle/>
          <a:p>
            <a:pPr algn="ctr"/>
            <a:r>
              <a:rPr lang="en-GB" sz="1600" b="1" dirty="0">
                <a:solidFill>
                  <a:srgbClr val="AB0068"/>
                </a:solidFill>
                <a:latin typeface="Garamond" panose="02020404030301010803" pitchFamily="18" charset="0"/>
              </a:rPr>
              <a:t>Jan &amp; Antonina </a:t>
            </a:r>
            <a:r>
              <a:rPr lang="en-GB" sz="1600" b="1" dirty="0" err="1">
                <a:solidFill>
                  <a:srgbClr val="AB0068"/>
                </a:solidFill>
                <a:latin typeface="Garamond" panose="02020404030301010803" pitchFamily="18" charset="0"/>
              </a:rPr>
              <a:t>Zabinski</a:t>
            </a:r>
            <a:endParaRPr lang="en-GB" sz="14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60" name="Rectangle 59">
            <a:extLst>
              <a:ext uri="{FF2B5EF4-FFF2-40B4-BE49-F238E27FC236}">
                <a16:creationId xmlns:a16="http://schemas.microsoft.com/office/drawing/2014/main" id="{47B95357-A64E-4C35-8838-639BBAB1D84A}"/>
              </a:ext>
            </a:extLst>
          </p:cNvPr>
          <p:cNvSpPr/>
          <p:nvPr/>
        </p:nvSpPr>
        <p:spPr>
          <a:xfrm>
            <a:off x="7387975" y="747840"/>
            <a:ext cx="4510489" cy="6001643"/>
          </a:xfrm>
          <a:prstGeom prst="rect">
            <a:avLst/>
          </a:prstGeom>
        </p:spPr>
        <p:txBody>
          <a:bodyPr wrap="square">
            <a:spAutoFit/>
          </a:bodyPr>
          <a:lstStyle/>
          <a:p>
            <a:pPr algn="ctr"/>
            <a:r>
              <a:rPr lang="en-GB" sz="1600" b="1" dirty="0">
                <a:solidFill>
                  <a:srgbClr val="AB0068"/>
                </a:solidFill>
                <a:latin typeface="Garamond" panose="02020404030301010803" pitchFamily="18" charset="0"/>
              </a:rPr>
              <a:t>About half of the six million European Jews killed in the Holocaust were Polish. In 1939 a third of the capital city Warsaw, and 10% of the entire country was Jewish. By 1945 97% of Poland's Jews were dead.</a:t>
            </a:r>
          </a:p>
          <a:p>
            <a:pPr algn="ctr"/>
            <a:endParaRPr lang="en-GB" sz="1600" b="1" dirty="0">
              <a:solidFill>
                <a:srgbClr val="AB0068"/>
              </a:solidFill>
              <a:latin typeface="Garamond" panose="02020404030301010803" pitchFamily="18" charset="0"/>
            </a:endParaRPr>
          </a:p>
          <a:p>
            <a:pPr algn="ctr"/>
            <a:r>
              <a:rPr lang="en-GB" sz="1600" b="1" dirty="0">
                <a:solidFill>
                  <a:srgbClr val="AB0068"/>
                </a:solidFill>
                <a:latin typeface="Garamond" panose="02020404030301010803" pitchFamily="18" charset="0"/>
              </a:rPr>
              <a:t>These eleven examples of Polish resistance </a:t>
            </a:r>
            <a:r>
              <a:rPr lang="en-GB" sz="1600" b="1" i="1" dirty="0">
                <a:solidFill>
                  <a:srgbClr val="AB0068"/>
                </a:solidFill>
                <a:latin typeface="Garamond" panose="02020404030301010803" pitchFamily="18" charset="0"/>
              </a:rPr>
              <a:t>do not </a:t>
            </a:r>
            <a:r>
              <a:rPr lang="en-GB" sz="1600" b="1" dirty="0">
                <a:solidFill>
                  <a:srgbClr val="AB0068"/>
                </a:solidFill>
                <a:latin typeface="Garamond" panose="02020404030301010803" pitchFamily="18" charset="0"/>
              </a:rPr>
              <a:t>proport to give an overview of what happened in Poland during The Holocaust. They have been chosen to reflect the unimaginably difficult choices made by both Jews and non-Jews under German occupation – where every Jew was marked for death and all non-Jews who assisted their Jewish neighbours were subject to the same fate. </a:t>
            </a:r>
          </a:p>
          <a:p>
            <a:pPr algn="ctr"/>
            <a:endParaRPr lang="en-GB" sz="1600" b="1" dirty="0">
              <a:solidFill>
                <a:srgbClr val="AB0068"/>
              </a:solidFill>
              <a:latin typeface="Garamond" panose="02020404030301010803" pitchFamily="18" charset="0"/>
            </a:endParaRPr>
          </a:p>
          <a:p>
            <a:pPr algn="ctr"/>
            <a:r>
              <a:rPr lang="en-GB" sz="1600" b="1" dirty="0">
                <a:solidFill>
                  <a:srgbClr val="AB0068"/>
                </a:solidFill>
                <a:latin typeface="Garamond" panose="02020404030301010803" pitchFamily="18" charset="0"/>
              </a:rPr>
              <a:t>These individuals </a:t>
            </a:r>
            <a:r>
              <a:rPr lang="en-GB" sz="1600" b="1" i="1" dirty="0">
                <a:solidFill>
                  <a:srgbClr val="AB0068"/>
                </a:solidFill>
                <a:latin typeface="Garamond" panose="02020404030301010803" pitchFamily="18" charset="0"/>
              </a:rPr>
              <a:t>were not </a:t>
            </a:r>
            <a:r>
              <a:rPr lang="en-GB" sz="1600" b="1" dirty="0">
                <a:solidFill>
                  <a:srgbClr val="AB0068"/>
                </a:solidFill>
                <a:latin typeface="Garamond" panose="02020404030301010803" pitchFamily="18" charset="0"/>
              </a:rPr>
              <a:t>typical; they were exceptional, reflecting the relatively small proportion of the population who refused to be bystanders. But neither were they super-human. They would recoil from being labelled as heroes. They symbolise the power of the human spirit – their actions show that in even the darkest of times, good can shine through…</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pic>
        <p:nvPicPr>
          <p:cNvPr id="47" name="Picture 46">
            <a:extLst>
              <a:ext uri="{FF2B5EF4-FFF2-40B4-BE49-F238E27FC236}">
                <a16:creationId xmlns:a16="http://schemas.microsoft.com/office/drawing/2014/main" id="{06395E64-821C-4A4D-9017-C4863C4ECE81}"/>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341558" y="5872914"/>
            <a:ext cx="2242341" cy="961158"/>
          </a:xfrm>
          <a:prstGeom prst="rect">
            <a:avLst/>
          </a:prstGeom>
        </p:spPr>
      </p:pic>
      <p:sp>
        <p:nvSpPr>
          <p:cNvPr id="50" name="Rectangle 49">
            <a:extLst>
              <a:ext uri="{FF2B5EF4-FFF2-40B4-BE49-F238E27FC236}">
                <a16:creationId xmlns:a16="http://schemas.microsoft.com/office/drawing/2014/main" id="{7BED9C3E-D6AC-42C0-938E-6AA31B618590}"/>
              </a:ext>
            </a:extLst>
          </p:cNvPr>
          <p:cNvSpPr/>
          <p:nvPr/>
        </p:nvSpPr>
        <p:spPr>
          <a:xfrm>
            <a:off x="1831452" y="6236902"/>
            <a:ext cx="1606685" cy="369332"/>
          </a:xfrm>
          <a:prstGeom prst="rect">
            <a:avLst/>
          </a:prstGeom>
        </p:spPr>
        <p:txBody>
          <a:bodyPr wrap="square">
            <a:spAutoFit/>
          </a:bodyPr>
          <a:lstStyle/>
          <a:p>
            <a:r>
              <a:rPr lang="en-GB" b="1" dirty="0">
                <a:solidFill>
                  <a:schemeClr val="bg1"/>
                </a:solidFill>
                <a:effectLst>
                  <a:outerShdw blurRad="38100" dist="38100" dir="2700000" algn="tl">
                    <a:srgbClr val="000000">
                      <a:alpha val="43137"/>
                    </a:srgbClr>
                  </a:outerShdw>
                </a:effectLst>
                <a:latin typeface="Garamond" panose="02020404030301010803" pitchFamily="18" charset="0"/>
                <a:ea typeface="Calibri" panose="020F0502020204030204" pitchFamily="34" charset="0"/>
                <a:cs typeface="Times New Roman" panose="02020603050405020304" pitchFamily="18" charset="0"/>
              </a:rPr>
              <a:t>Created by</a:t>
            </a:r>
            <a:endParaRPr lang="en-GB" dirty="0">
              <a:solidFill>
                <a:schemeClr val="bg1"/>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138532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6818062" y="358136"/>
            <a:ext cx="5336508"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07" y="707923"/>
            <a:ext cx="6997234" cy="4150286"/>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3024A8B3-B550-44EE-9079-30411289BFA5}"/>
              </a:ext>
            </a:extLst>
          </p:cNvPr>
          <p:cNvGrpSpPr/>
          <p:nvPr/>
        </p:nvGrpSpPr>
        <p:grpSpPr>
          <a:xfrm>
            <a:off x="362124" y="990437"/>
            <a:ext cx="6353915" cy="3336914"/>
            <a:chOff x="343420" y="1017725"/>
            <a:chExt cx="6353915" cy="3336914"/>
          </a:xfrm>
        </p:grpSpPr>
        <p:pic>
          <p:nvPicPr>
            <p:cNvPr id="23" name="Picture 22">
              <a:extLst>
                <a:ext uri="{FF2B5EF4-FFF2-40B4-BE49-F238E27FC236}">
                  <a16:creationId xmlns:a16="http://schemas.microsoft.com/office/drawing/2014/main" id="{985310DA-B607-4BDD-B7B0-AD0A9B497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583" y="1017725"/>
              <a:ext cx="1072636" cy="173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https://upload.wikimedia.org/wikipedia/commons/7/72/Janusz_Korczak.PNG">
              <a:extLst>
                <a:ext uri="{FF2B5EF4-FFF2-40B4-BE49-F238E27FC236}">
                  <a16:creationId xmlns:a16="http://schemas.microsoft.com/office/drawing/2014/main" id="{725771D8-B9BC-4C43-A68D-0A6DA00272A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43420" y="2929448"/>
              <a:ext cx="1090231" cy="1425191"/>
            </a:xfrm>
            <a:prstGeom prst="rect">
              <a:avLst/>
            </a:prstGeom>
            <a:noFill/>
            <a:ln>
              <a:noFill/>
            </a:ln>
          </p:spPr>
        </p:pic>
        <p:pic>
          <p:nvPicPr>
            <p:cNvPr id="28" name="Picture 27" descr="https://sprawiedliwi.org.pl/sites/default/files/styles/photo/public/obraz_1390.jpg?itok=ydJwyb-w">
              <a:extLst>
                <a:ext uri="{FF2B5EF4-FFF2-40B4-BE49-F238E27FC236}">
                  <a16:creationId xmlns:a16="http://schemas.microsoft.com/office/drawing/2014/main" id="{B3FA7A1A-D3D2-4A9A-B8A3-CBE3661F3A97}"/>
                </a:ext>
              </a:extLst>
            </p:cNvPr>
            <p:cNvPicPr/>
            <p:nvPr/>
          </p:nvPicPr>
          <p:blipFill rotWithShape="1">
            <a:blip r:embed="rId6" cstate="print">
              <a:extLst>
                <a:ext uri="{28A0092B-C50C-407E-A947-70E740481C1C}">
                  <a14:useLocalDpi xmlns:a14="http://schemas.microsoft.com/office/drawing/2010/main" val="0"/>
                </a:ext>
              </a:extLst>
            </a:blip>
            <a:srcRect l="14477" t="1" r="21879" b="1581"/>
            <a:stretch/>
          </p:blipFill>
          <p:spPr bwMode="auto">
            <a:xfrm>
              <a:off x="1556379" y="2808528"/>
              <a:ext cx="927541" cy="1546110"/>
            </a:xfrm>
            <a:prstGeom prst="rect">
              <a:avLst/>
            </a:prstGeom>
            <a:noFill/>
            <a:ln>
              <a:noFill/>
            </a:ln>
            <a:extLst>
              <a:ext uri="{53640926-AAD7-44D8-BBD7-CCE9431645EC}">
                <a14:shadowObscured xmlns:a14="http://schemas.microsoft.com/office/drawing/2010/main"/>
              </a:ext>
            </a:extLst>
          </p:spPr>
        </p:pic>
        <p:pic>
          <p:nvPicPr>
            <p:cNvPr id="30" name="Picture 29" descr="http://www.archives.jdc.org/wp-content/uploads/2017/02/emanuel-ringelblum.jpg">
              <a:extLst>
                <a:ext uri="{FF2B5EF4-FFF2-40B4-BE49-F238E27FC236}">
                  <a16:creationId xmlns:a16="http://schemas.microsoft.com/office/drawing/2014/main" id="{96BAB1E3-7160-4747-BBD2-829220E3BDF6}"/>
                </a:ext>
              </a:extLst>
            </p:cNvPr>
            <p:cNvPicPr/>
            <p:nvPr/>
          </p:nvPicPr>
          <p:blipFill rotWithShape="1">
            <a:blip r:embed="rId7">
              <a:extLst>
                <a:ext uri="{28A0092B-C50C-407E-A947-70E740481C1C}">
                  <a14:useLocalDpi xmlns:a14="http://schemas.microsoft.com/office/drawing/2010/main" val="0"/>
                </a:ext>
              </a:extLst>
            </a:blip>
            <a:srcRect l="15194" t="3928" r="32710" b="47631"/>
            <a:stretch/>
          </p:blipFill>
          <p:spPr bwMode="auto">
            <a:xfrm>
              <a:off x="2940127" y="1076352"/>
              <a:ext cx="1246664" cy="1728497"/>
            </a:xfrm>
            <a:prstGeom prst="rect">
              <a:avLst/>
            </a:prstGeom>
            <a:noFill/>
            <a:ln>
              <a:noFill/>
            </a:ln>
            <a:extLst>
              <a:ext uri="{53640926-AAD7-44D8-BBD7-CCE9431645EC}">
                <a14:shadowObscured xmlns:a14="http://schemas.microsoft.com/office/drawing/2010/main"/>
              </a:ext>
            </a:extLst>
          </p:spPr>
        </p:pic>
        <p:pic>
          <p:nvPicPr>
            <p:cNvPr id="31" name="Picture 30" descr="https://dirkdeklein.files.wordpress.com/2016/12/poland-holocaust-a-su_sham-2-930x1183.jpg?w=750">
              <a:extLst>
                <a:ext uri="{FF2B5EF4-FFF2-40B4-BE49-F238E27FC236}">
                  <a16:creationId xmlns:a16="http://schemas.microsoft.com/office/drawing/2014/main" id="{FCD9ACA9-D444-4C02-AE85-D2F5570BE894}"/>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17667" y="2856897"/>
              <a:ext cx="939822" cy="1492062"/>
            </a:xfrm>
            <a:prstGeom prst="rect">
              <a:avLst/>
            </a:prstGeom>
            <a:noFill/>
            <a:ln>
              <a:noFill/>
            </a:ln>
          </p:spPr>
        </p:pic>
        <p:pic>
          <p:nvPicPr>
            <p:cNvPr id="32" name="Picture 31" descr="http://www.nmketrzyn.pl/wp-content/uploads/2015/08/pilecki.jpg">
              <a:extLst>
                <a:ext uri="{FF2B5EF4-FFF2-40B4-BE49-F238E27FC236}">
                  <a16:creationId xmlns:a16="http://schemas.microsoft.com/office/drawing/2014/main" id="{85339EE4-675B-4569-A415-74A994CC8896}"/>
                </a:ext>
              </a:extLst>
            </p:cNvPr>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11740" r="8124" b="25423"/>
            <a:stretch/>
          </p:blipFill>
          <p:spPr bwMode="auto">
            <a:xfrm>
              <a:off x="5547120" y="1103873"/>
              <a:ext cx="1148868" cy="1697861"/>
            </a:xfrm>
            <a:prstGeom prst="rect">
              <a:avLst/>
            </a:prstGeom>
            <a:noFill/>
            <a:ln>
              <a:noFill/>
            </a:ln>
            <a:extLst>
              <a:ext uri="{53640926-AAD7-44D8-BBD7-CCE9431645EC}">
                <a14:shadowObscured xmlns:a14="http://schemas.microsoft.com/office/drawing/2010/main"/>
              </a:ext>
            </a:extLst>
          </p:spPr>
        </p:pic>
        <p:pic>
          <p:nvPicPr>
            <p:cNvPr id="33" name="Picture 32" descr="Image result for warsaw ghetto uprising mordecai anielewicz">
              <a:extLst>
                <a:ext uri="{FF2B5EF4-FFF2-40B4-BE49-F238E27FC236}">
                  <a16:creationId xmlns:a16="http://schemas.microsoft.com/office/drawing/2014/main" id="{8505ACB8-D6F9-42CC-8C0E-EA9036FCD952}"/>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4206899" y="1053625"/>
              <a:ext cx="1251634" cy="1649942"/>
            </a:xfrm>
            <a:prstGeom prst="rect">
              <a:avLst/>
            </a:prstGeom>
            <a:noFill/>
            <a:ln>
              <a:noFill/>
            </a:ln>
          </p:spPr>
        </p:pic>
        <p:pic>
          <p:nvPicPr>
            <p:cNvPr id="34" name="Picture 33" descr="https://i2.wp.com/bezkompleksow.com.pl/wp-content/uploads/2016/04/zofia-kossak.jpg">
              <a:extLst>
                <a:ext uri="{FF2B5EF4-FFF2-40B4-BE49-F238E27FC236}">
                  <a16:creationId xmlns:a16="http://schemas.microsoft.com/office/drawing/2014/main" id="{54215C79-3C17-410D-9D58-5333C273F034}"/>
                </a:ext>
              </a:extLst>
            </p:cNvPr>
            <p:cNvPicPr/>
            <p:nvPr/>
          </p:nvPicPr>
          <p:blipFill rotWithShape="1">
            <a:blip r:embed="rId12">
              <a:extLst>
                <a:ext uri="{28A0092B-C50C-407E-A947-70E740481C1C}">
                  <a14:useLocalDpi xmlns:a14="http://schemas.microsoft.com/office/drawing/2010/main" val="0"/>
                </a:ext>
              </a:extLst>
            </a:blip>
            <a:srcRect l="29156" r="15165" b="20371"/>
            <a:stretch/>
          </p:blipFill>
          <p:spPr bwMode="auto">
            <a:xfrm>
              <a:off x="2490686" y="2918295"/>
              <a:ext cx="940848" cy="1415814"/>
            </a:xfrm>
            <a:prstGeom prst="rect">
              <a:avLst/>
            </a:prstGeom>
            <a:noFill/>
            <a:ln>
              <a:noFill/>
            </a:ln>
            <a:extLst>
              <a:ext uri="{53640926-AAD7-44D8-BBD7-CCE9431645EC}">
                <a14:shadowObscured xmlns:a14="http://schemas.microsoft.com/office/drawing/2010/main"/>
              </a:ext>
            </a:extLst>
          </p:spPr>
        </p:pic>
        <p:pic>
          <p:nvPicPr>
            <p:cNvPr id="35" name="Picture 34" descr="http://prawy.pl/wp-content/uploads/2015/12/historia_marceligodlewski.jpg">
              <a:extLst>
                <a:ext uri="{FF2B5EF4-FFF2-40B4-BE49-F238E27FC236}">
                  <a16:creationId xmlns:a16="http://schemas.microsoft.com/office/drawing/2014/main" id="{3690CFE2-BC25-4B2C-8615-97B856F43866}"/>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508511" y="2799164"/>
              <a:ext cx="1065989" cy="1534946"/>
            </a:xfrm>
            <a:prstGeom prst="rect">
              <a:avLst/>
            </a:prstGeom>
            <a:noFill/>
            <a:ln>
              <a:noFill/>
            </a:ln>
          </p:spPr>
        </p:pic>
        <p:pic>
          <p:nvPicPr>
            <p:cNvPr id="1026" name="Picture 2" descr="Image result for JÃ³zef &amp; Wiktoria Ulma">
              <a:extLst>
                <a:ext uri="{FF2B5EF4-FFF2-40B4-BE49-F238E27FC236}">
                  <a16:creationId xmlns:a16="http://schemas.microsoft.com/office/drawing/2014/main" id="{91F7C438-F55A-41C4-93B8-A01130CA9D3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5970" t="10003" r="25156" b="35094"/>
            <a:stretch/>
          </p:blipFill>
          <p:spPr bwMode="auto">
            <a:xfrm>
              <a:off x="5561830" y="2827201"/>
              <a:ext cx="1135505" cy="1521759"/>
            </a:xfrm>
            <a:prstGeom prst="rect">
              <a:avLst/>
            </a:prstGeom>
            <a:noFill/>
            <a:extLst>
              <a:ext uri="{909E8E84-426E-40DD-AFC4-6F175D3DCCD1}">
                <a14:hiddenFill xmlns:a14="http://schemas.microsoft.com/office/drawing/2010/main">
                  <a:solidFill>
                    <a:srgbClr val="FFFFFF"/>
                  </a:solidFill>
                </a14:hiddenFill>
              </a:ext>
            </a:extLst>
          </p:spPr>
        </p:pic>
      </p:grpSp>
      <p:pic>
        <p:nvPicPr>
          <p:cNvPr id="26" name="Picture 2" descr="Image result for Maximilian Kolbe">
            <a:extLst>
              <a:ext uri="{FF2B5EF4-FFF2-40B4-BE49-F238E27FC236}">
                <a16:creationId xmlns:a16="http://schemas.microsoft.com/office/drawing/2014/main" id="{CAA13BDE-3B62-48B6-B0C5-3924D1A0F30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72653" y="1044828"/>
            <a:ext cx="1297592" cy="171590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a:extLst>
              <a:ext uri="{FF2B5EF4-FFF2-40B4-BE49-F238E27FC236}">
                <a16:creationId xmlns:a16="http://schemas.microsoft.com/office/drawing/2014/main" id="{907E8B59-CE1B-4AF8-8983-C8A84917C24F}"/>
              </a:ext>
            </a:extLst>
          </p:cNvPr>
          <p:cNvSpPr/>
          <p:nvPr/>
        </p:nvSpPr>
        <p:spPr>
          <a:xfrm>
            <a:off x="1591204" y="1002106"/>
            <a:ext cx="1225204"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587F924-CC6F-47CD-A8FE-D089AF672E59}"/>
              </a:ext>
            </a:extLst>
          </p:cNvPr>
          <p:cNvSpPr/>
          <p:nvPr/>
        </p:nvSpPr>
        <p:spPr>
          <a:xfrm>
            <a:off x="571130" y="-57362"/>
            <a:ext cx="10691431"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STORIES OF POLISH RESISTANCE</a:t>
            </a:r>
          </a:p>
        </p:txBody>
      </p:sp>
      <p:sp>
        <p:nvSpPr>
          <p:cNvPr id="47" name="Rectangle 46">
            <a:extLst>
              <a:ext uri="{FF2B5EF4-FFF2-40B4-BE49-F238E27FC236}">
                <a16:creationId xmlns:a16="http://schemas.microsoft.com/office/drawing/2014/main" id="{3ABE6FFA-14E7-4614-8A92-26154ABF5520}"/>
              </a:ext>
            </a:extLst>
          </p:cNvPr>
          <p:cNvSpPr/>
          <p:nvPr/>
        </p:nvSpPr>
        <p:spPr>
          <a:xfrm>
            <a:off x="7099857" y="783688"/>
            <a:ext cx="4898468" cy="5755422"/>
          </a:xfrm>
          <a:prstGeom prst="rect">
            <a:avLst/>
          </a:prstGeom>
        </p:spPr>
        <p:txBody>
          <a:bodyPr wrap="square">
            <a:spAutoFit/>
          </a:bodyPr>
          <a:lstStyle/>
          <a:p>
            <a:pPr algn="ctr"/>
            <a:r>
              <a:rPr lang="en-GB" sz="3200" b="1" dirty="0">
                <a:solidFill>
                  <a:srgbClr val="AB0068"/>
                </a:solidFill>
                <a:latin typeface="Garamond" panose="02020404030301010803" pitchFamily="18" charset="0"/>
              </a:rPr>
              <a:t>Irena Sendler </a:t>
            </a:r>
          </a:p>
          <a:p>
            <a:pPr algn="ctr"/>
            <a:r>
              <a:rPr lang="en-GB" sz="3200" b="1" dirty="0">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rPr>
              <a:t>Maximilian Kolbe </a:t>
            </a:r>
          </a:p>
          <a:p>
            <a:pPr algn="ctr"/>
            <a:r>
              <a:rPr lang="en-GB" sz="3200" b="1" dirty="0">
                <a:solidFill>
                  <a:srgbClr val="AB0068"/>
                </a:solidFill>
                <a:latin typeface="Garamond" panose="02020404030301010803" pitchFamily="18" charset="0"/>
              </a:rPr>
              <a:t>Emanuel </a:t>
            </a:r>
            <a:r>
              <a:rPr lang="en-GB" sz="3200" b="1" dirty="0" err="1">
                <a:solidFill>
                  <a:srgbClr val="AB0068"/>
                </a:solidFill>
                <a:latin typeface="Garamond" panose="02020404030301010803" pitchFamily="18" charset="0"/>
              </a:rPr>
              <a:t>Ringelblum</a:t>
            </a:r>
            <a:endParaRPr lang="en-GB" sz="3200" b="1" dirty="0">
              <a:solidFill>
                <a:srgbClr val="AB0068"/>
              </a:solidFill>
              <a:latin typeface="Garamond" panose="02020404030301010803" pitchFamily="18" charset="0"/>
            </a:endParaRPr>
          </a:p>
          <a:p>
            <a:pPr algn="ctr"/>
            <a:r>
              <a:rPr lang="en-GB" sz="3200" b="1" dirty="0">
                <a:solidFill>
                  <a:srgbClr val="AB0068"/>
                </a:solidFill>
                <a:latin typeface="Garamond" panose="02020404030301010803" pitchFamily="18" charset="0"/>
              </a:rPr>
              <a:t>Mordechai </a:t>
            </a:r>
            <a:r>
              <a:rPr lang="en-GB" sz="3200" b="1" dirty="0" err="1">
                <a:solidFill>
                  <a:srgbClr val="AB0068"/>
                </a:solidFill>
                <a:latin typeface="Garamond" panose="02020404030301010803" pitchFamily="18" charset="0"/>
              </a:rPr>
              <a:t>Anielewicz</a:t>
            </a:r>
            <a:endParaRPr lang="en-GB" sz="3200" dirty="0">
              <a:solidFill>
                <a:srgbClr val="AB0068"/>
              </a:solidFill>
              <a:latin typeface="Garamond" panose="02020404030301010803" pitchFamily="18" charset="0"/>
            </a:endParaRPr>
          </a:p>
          <a:p>
            <a:pPr algn="ctr"/>
            <a:r>
              <a:rPr lang="en-GB" sz="3200" b="1" dirty="0">
                <a:solidFill>
                  <a:srgbClr val="AB0068"/>
                </a:solidFill>
                <a:latin typeface="Garamond" panose="02020404030301010803" pitchFamily="18" charset="0"/>
              </a:rPr>
              <a:t>Witold </a:t>
            </a:r>
            <a:r>
              <a:rPr lang="en-GB" sz="3200" b="1" dirty="0" err="1">
                <a:solidFill>
                  <a:srgbClr val="AB0068"/>
                </a:solidFill>
                <a:latin typeface="Garamond" panose="02020404030301010803" pitchFamily="18" charset="0"/>
              </a:rPr>
              <a:t>Pilecki</a:t>
            </a:r>
            <a:r>
              <a:rPr lang="en-GB" sz="3200" b="1" dirty="0">
                <a:solidFill>
                  <a:srgbClr val="AB0068"/>
                </a:solidFill>
                <a:latin typeface="Garamond" panose="02020404030301010803" pitchFamily="18" charset="0"/>
              </a:rPr>
              <a:t> </a:t>
            </a:r>
          </a:p>
          <a:p>
            <a:pPr algn="ctr"/>
            <a:r>
              <a:rPr lang="en-GB" sz="3200" b="1" dirty="0" err="1">
                <a:solidFill>
                  <a:srgbClr val="AB0068"/>
                </a:solidFill>
                <a:latin typeface="Garamond" panose="02020404030301010803" pitchFamily="18" charset="0"/>
              </a:rPr>
              <a:t>Janusz</a:t>
            </a:r>
            <a:r>
              <a:rPr lang="en-GB" sz="3200" b="1" dirty="0">
                <a:solidFill>
                  <a:srgbClr val="AB0068"/>
                </a:solidFill>
                <a:latin typeface="Garamond" panose="02020404030301010803" pitchFamily="18" charset="0"/>
              </a:rPr>
              <a:t> Korczak </a:t>
            </a:r>
            <a:endParaRPr lang="en-GB" sz="28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a:p>
            <a:pPr algn="ctr"/>
            <a:r>
              <a:rPr lang="en-GB" sz="3200" b="1" dirty="0">
                <a:solidFill>
                  <a:srgbClr val="AB0068"/>
                </a:solidFill>
                <a:latin typeface="Garamond" panose="02020404030301010803" pitchFamily="18" charset="0"/>
              </a:rPr>
              <a:t>Jan </a:t>
            </a:r>
            <a:r>
              <a:rPr lang="en-GB" sz="3200" b="1" dirty="0" err="1">
                <a:solidFill>
                  <a:srgbClr val="AB0068"/>
                </a:solidFill>
                <a:latin typeface="Garamond" panose="02020404030301010803" pitchFamily="18" charset="0"/>
              </a:rPr>
              <a:t>Karski</a:t>
            </a:r>
            <a:endParaRPr lang="en-GB" sz="3200" b="1" dirty="0">
              <a:solidFill>
                <a:srgbClr val="AB0068"/>
              </a:solidFill>
              <a:latin typeface="Garamond" panose="02020404030301010803" pitchFamily="18" charset="0"/>
            </a:endParaRPr>
          </a:p>
          <a:p>
            <a:pPr algn="ctr"/>
            <a:r>
              <a:rPr lang="en-GB" sz="3200" b="1" dirty="0" err="1">
                <a:solidFill>
                  <a:srgbClr val="AB0068"/>
                </a:solidFill>
                <a:latin typeface="Garamond" panose="02020404030301010803" pitchFamily="18" charset="0"/>
              </a:rPr>
              <a:t>Zofia</a:t>
            </a:r>
            <a:r>
              <a:rPr lang="en-GB" sz="3200" b="1" dirty="0">
                <a:solidFill>
                  <a:srgbClr val="AB0068"/>
                </a:solidFill>
                <a:latin typeface="Garamond" panose="02020404030301010803" pitchFamily="18" charset="0"/>
              </a:rPr>
              <a:t> </a:t>
            </a:r>
            <a:r>
              <a:rPr lang="en-GB" sz="3200" b="1" dirty="0" err="1">
                <a:solidFill>
                  <a:srgbClr val="AB0068"/>
                </a:solidFill>
                <a:latin typeface="Garamond" panose="02020404030301010803" pitchFamily="18" charset="0"/>
              </a:rPr>
              <a:t>Kossak-Szczucka</a:t>
            </a:r>
            <a:endParaRPr lang="en-GB" sz="3200" b="1" dirty="0">
              <a:solidFill>
                <a:srgbClr val="AB0068"/>
              </a:solidFill>
              <a:latin typeface="Garamond" panose="02020404030301010803" pitchFamily="18" charset="0"/>
            </a:endParaRPr>
          </a:p>
          <a:p>
            <a:pPr algn="ctr"/>
            <a:r>
              <a:rPr lang="en-GB" sz="3200" b="1" dirty="0">
                <a:solidFill>
                  <a:srgbClr val="AB0068"/>
                </a:solidFill>
                <a:latin typeface="Garamond" panose="02020404030301010803" pitchFamily="18" charset="0"/>
              </a:rPr>
              <a:t>Father </a:t>
            </a:r>
            <a:r>
              <a:rPr lang="en-GB" sz="3200" b="1" dirty="0" err="1">
                <a:solidFill>
                  <a:srgbClr val="AB0068"/>
                </a:solidFill>
                <a:latin typeface="Garamond" panose="02020404030301010803" pitchFamily="18" charset="0"/>
              </a:rPr>
              <a:t>Marceli</a:t>
            </a:r>
            <a:r>
              <a:rPr lang="en-GB" sz="3200" b="1" dirty="0">
                <a:solidFill>
                  <a:srgbClr val="AB0068"/>
                </a:solidFill>
                <a:latin typeface="Garamond" panose="02020404030301010803" pitchFamily="18" charset="0"/>
              </a:rPr>
              <a:t> </a:t>
            </a:r>
            <a:r>
              <a:rPr lang="en-GB" sz="3200" b="1" dirty="0" err="1">
                <a:solidFill>
                  <a:srgbClr val="AB0068"/>
                </a:solidFill>
                <a:latin typeface="Garamond" panose="02020404030301010803" pitchFamily="18" charset="0"/>
              </a:rPr>
              <a:t>Godlewski</a:t>
            </a:r>
            <a:r>
              <a:rPr lang="en-GB" sz="3200" dirty="0">
                <a:solidFill>
                  <a:srgbClr val="AB0068"/>
                </a:solidFill>
                <a:latin typeface="Garamond" panose="02020404030301010803" pitchFamily="18" charset="0"/>
              </a:rPr>
              <a:t> </a:t>
            </a:r>
          </a:p>
          <a:p>
            <a:pPr algn="ctr"/>
            <a:r>
              <a:rPr lang="en-GB" sz="3200" b="1" dirty="0">
                <a:solidFill>
                  <a:srgbClr val="AB0068"/>
                </a:solidFill>
                <a:latin typeface="Garamond" panose="02020404030301010803" pitchFamily="18" charset="0"/>
              </a:rPr>
              <a:t>Jan and Antonina </a:t>
            </a:r>
            <a:r>
              <a:rPr lang="en-GB" sz="3200" b="1" dirty="0" err="1">
                <a:solidFill>
                  <a:srgbClr val="AB0068"/>
                </a:solidFill>
                <a:latin typeface="Garamond" panose="02020404030301010803" pitchFamily="18" charset="0"/>
              </a:rPr>
              <a:t>Zabinski</a:t>
            </a:r>
            <a:endParaRPr lang="en-GB" sz="28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a:p>
            <a:pPr algn="ctr"/>
            <a:r>
              <a:rPr lang="en-US" sz="3200" b="1" dirty="0">
                <a:solidFill>
                  <a:srgbClr val="AB0068"/>
                </a:solidFill>
                <a:latin typeface="Garamond" panose="02020404030301010803" pitchFamily="18" charset="0"/>
              </a:rPr>
              <a:t>Józef &amp; </a:t>
            </a:r>
            <a:r>
              <a:rPr lang="en-US" sz="3200" b="1" dirty="0" err="1">
                <a:solidFill>
                  <a:srgbClr val="AB0068"/>
                </a:solidFill>
                <a:latin typeface="Garamond" panose="02020404030301010803" pitchFamily="18" charset="0"/>
              </a:rPr>
              <a:t>Wiktoria</a:t>
            </a:r>
            <a:r>
              <a:rPr lang="en-US" sz="3200" b="1" dirty="0">
                <a:solidFill>
                  <a:srgbClr val="AB0068"/>
                </a:solidFill>
                <a:latin typeface="Garamond" panose="02020404030301010803" pitchFamily="18" charset="0"/>
              </a:rPr>
              <a:t> </a:t>
            </a:r>
            <a:r>
              <a:rPr lang="en-US" sz="3200" b="1" dirty="0" err="1">
                <a:solidFill>
                  <a:srgbClr val="AB0068"/>
                </a:solidFill>
                <a:latin typeface="Garamond" panose="02020404030301010803" pitchFamily="18" charset="0"/>
              </a:rPr>
              <a:t>Ulma</a:t>
            </a:r>
            <a:endParaRPr lang="en-GB" sz="3200" b="1" dirty="0">
              <a:solidFill>
                <a:srgbClr val="AB0068"/>
              </a:solidFill>
              <a:latin typeface="Garamond" panose="02020404030301010803" pitchFamily="18" charset="0"/>
            </a:endParaRPr>
          </a:p>
          <a:p>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pic>
        <p:nvPicPr>
          <p:cNvPr id="36" name="Picture 35">
            <a:extLst>
              <a:ext uri="{FF2B5EF4-FFF2-40B4-BE49-F238E27FC236}">
                <a16:creationId xmlns:a16="http://schemas.microsoft.com/office/drawing/2014/main" id="{A8586830-0B4F-419B-889E-86554A0175DB}"/>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234896" y="5294885"/>
            <a:ext cx="2242341" cy="961158"/>
          </a:xfrm>
          <a:prstGeom prst="rect">
            <a:avLst/>
          </a:prstGeom>
        </p:spPr>
      </p:pic>
      <p:sp>
        <p:nvSpPr>
          <p:cNvPr id="37" name="Rectangle 36">
            <a:extLst>
              <a:ext uri="{FF2B5EF4-FFF2-40B4-BE49-F238E27FC236}">
                <a16:creationId xmlns:a16="http://schemas.microsoft.com/office/drawing/2014/main" id="{653D354B-BD50-4FEB-ADA8-3184BFF689C0}"/>
              </a:ext>
            </a:extLst>
          </p:cNvPr>
          <p:cNvSpPr/>
          <p:nvPr/>
        </p:nvSpPr>
        <p:spPr>
          <a:xfrm>
            <a:off x="1724790" y="5658873"/>
            <a:ext cx="1606685" cy="369332"/>
          </a:xfrm>
          <a:prstGeom prst="rect">
            <a:avLst/>
          </a:prstGeom>
        </p:spPr>
        <p:txBody>
          <a:bodyPr wrap="square">
            <a:spAutoFit/>
          </a:bodyPr>
          <a:lstStyle/>
          <a:p>
            <a:r>
              <a:rPr lang="en-GB" b="1" dirty="0">
                <a:solidFill>
                  <a:schemeClr val="bg1"/>
                </a:solidFill>
                <a:effectLst>
                  <a:outerShdw blurRad="38100" dist="38100" dir="2700000" algn="tl">
                    <a:srgbClr val="000000">
                      <a:alpha val="43137"/>
                    </a:srgbClr>
                  </a:outerShdw>
                </a:effectLst>
                <a:latin typeface="Garamond" panose="02020404030301010803" pitchFamily="18" charset="0"/>
                <a:ea typeface="Calibri" panose="020F0502020204030204" pitchFamily="34" charset="0"/>
                <a:cs typeface="Times New Roman" panose="02020603050405020304" pitchFamily="18" charset="0"/>
              </a:rPr>
              <a:t>Created by</a:t>
            </a:r>
            <a:endParaRPr lang="en-GB" dirty="0">
              <a:solidFill>
                <a:schemeClr val="bg1"/>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260537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757" y="824478"/>
            <a:ext cx="11807301" cy="5752730"/>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59474" y="-6519"/>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Father Maximilian Kolbe 1894 - 1941</a:t>
            </a:r>
          </a:p>
        </p:txBody>
      </p:sp>
      <p:pic>
        <p:nvPicPr>
          <p:cNvPr id="1026" name="Picture 2" descr="Image result for Maximilian Kolbe">
            <a:extLst>
              <a:ext uri="{FF2B5EF4-FFF2-40B4-BE49-F238E27FC236}">
                <a16:creationId xmlns:a16="http://schemas.microsoft.com/office/drawing/2014/main" id="{CE4A9516-F0FF-4EA3-8A16-41175502B5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9124" y="1180916"/>
            <a:ext cx="2440342" cy="314286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5CC80397-14E1-4A79-83D4-AF624A0BAE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9124" y="4394061"/>
            <a:ext cx="2440342" cy="1499445"/>
          </a:xfrm>
          <a:prstGeom prst="rect">
            <a:avLst/>
          </a:prstGeom>
        </p:spPr>
      </p:pic>
      <p:sp>
        <p:nvSpPr>
          <p:cNvPr id="12" name="Rectangle 11">
            <a:extLst>
              <a:ext uri="{FF2B5EF4-FFF2-40B4-BE49-F238E27FC236}">
                <a16:creationId xmlns:a16="http://schemas.microsoft.com/office/drawing/2014/main" id="{ACDB98E5-D54E-4660-8838-9569D2F03B79}"/>
              </a:ext>
            </a:extLst>
          </p:cNvPr>
          <p:cNvSpPr/>
          <p:nvPr/>
        </p:nvSpPr>
        <p:spPr>
          <a:xfrm>
            <a:off x="4127384" y="1616409"/>
            <a:ext cx="7173783" cy="3935757"/>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rPr>
              <a:t>Raymond Kolbe was born in </a:t>
            </a:r>
            <a:r>
              <a:rPr lang="en-GB" dirty="0" err="1">
                <a:latin typeface="Garamond" panose="02020404030301010803" pitchFamily="18" charset="0"/>
              </a:rPr>
              <a:t>Zdunska</a:t>
            </a:r>
            <a:r>
              <a:rPr lang="en-GB" dirty="0">
                <a:latin typeface="Garamond" panose="02020404030301010803" pitchFamily="18" charset="0"/>
              </a:rPr>
              <a:t> </a:t>
            </a:r>
            <a:r>
              <a:rPr lang="en-GB" dirty="0" err="1">
                <a:latin typeface="Garamond" panose="02020404030301010803" pitchFamily="18" charset="0"/>
              </a:rPr>
              <a:t>Wola</a:t>
            </a:r>
            <a:r>
              <a:rPr lang="en-GB" dirty="0">
                <a:latin typeface="Garamond" panose="02020404030301010803" pitchFamily="18" charset="0"/>
              </a:rPr>
              <a:t>, Poland, to a devout Roman Catholic family. When he was 12 he had a vision of the Virgin Mary which changed his life, when he learned that he was to become a martyr. He entered a seminary at Lvov in 1910 and was ordained as a priest in 1918. He formed a group called “Knights of the Immaculate” which was dedicated to fighting for goodness, encouraging people to have an interest in religion and to perform charitable works. They published a journal which was designed to ‘illuminate the truth and show the way to true happiness.’ In 1930 he travelled to Nagasaki, Japan and published the journal in Japanese. Here, he did not try to impose Christianity, but respected Buddhism and Shintoism looking for ways to engage in dialogue. He returned to Poland in 1936 and three years later, when the Germans invaded, he resumed his pamphleteering work and offered assistance to Polish refugees, both Jewish and non-Jewish.  </a:t>
            </a:r>
            <a:endParaRPr lang="en-GB" dirty="0">
              <a:latin typeface="Garamond" panose="02020404030301010803" pitchFamily="18" charset="0"/>
              <a:ea typeface="Calibri" panose="020F0502020204030204" pitchFamily="34" charset="0"/>
              <a:cs typeface="Times New Roman" panose="02020603050405020304" pitchFamily="18" charset="0"/>
            </a:endParaRPr>
          </a:p>
        </p:txBody>
      </p:sp>
      <p:sp>
        <p:nvSpPr>
          <p:cNvPr id="14" name="Rectangle 13">
            <a:extLst>
              <a:ext uri="{FF2B5EF4-FFF2-40B4-BE49-F238E27FC236}">
                <a16:creationId xmlns:a16="http://schemas.microsoft.com/office/drawing/2014/main" id="{296E8842-F87F-432E-99C7-625118017F6F}"/>
              </a:ext>
            </a:extLst>
          </p:cNvPr>
          <p:cNvSpPr/>
          <p:nvPr/>
        </p:nvSpPr>
        <p:spPr>
          <a:xfrm>
            <a:off x="1041809" y="5951403"/>
            <a:ext cx="2440342" cy="276999"/>
          </a:xfrm>
          <a:prstGeom prst="rect">
            <a:avLst/>
          </a:prstGeom>
        </p:spPr>
        <p:txBody>
          <a:bodyPr wrap="square">
            <a:spAutoFit/>
          </a:bodyPr>
          <a:lstStyle/>
          <a:p>
            <a:pPr algn="ctr" eaLnBrk="0" fontAlgn="base" hangingPunct="0"/>
            <a:r>
              <a:rPr lang="en-GB" sz="1200" b="1" i="1" dirty="0">
                <a:latin typeface="Garamond" panose="02020404030301010803" pitchFamily="18" charset="0"/>
              </a:rPr>
              <a:t>Kolbe with student priests</a:t>
            </a:r>
          </a:p>
        </p:txBody>
      </p:sp>
    </p:spTree>
    <p:extLst>
      <p:ext uri="{BB962C8B-B14F-4D97-AF65-F5344CB8AC3E}">
        <p14:creationId xmlns:p14="http://schemas.microsoft.com/office/powerpoint/2010/main" val="558669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14443"/>
            <a:ext cx="12308264" cy="5948517"/>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4389E40A-8954-4CF1-BC39-3BBAF7B9329A}"/>
              </a:ext>
            </a:extLst>
          </p:cNvPr>
          <p:cNvSpPr/>
          <p:nvPr/>
        </p:nvSpPr>
        <p:spPr>
          <a:xfrm>
            <a:off x="4869238" y="1173222"/>
            <a:ext cx="6915225" cy="2453942"/>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His work agitated the Nazi regime and he was imprisoned on many occasions, eventually being deported to Auschwitz-Birkenau. This was the most notorious concentration camp that the Nazi’s built on Polish soil – more than a million of the six million European Jews that were murdered in the Holocaust died there. It was also were approximately 70,000 non-Jewish Poles were murdered. Although it was a terrible place of death, many remarkable stories of heroism have emerged from the testimony of survivors, - one such example is that of prisoner 16770 - Maximilian Kolbe.</a:t>
            </a:r>
          </a:p>
        </p:txBody>
      </p:sp>
      <p:sp>
        <p:nvSpPr>
          <p:cNvPr id="12" name="Rectangle 11">
            <a:extLst>
              <a:ext uri="{FF2B5EF4-FFF2-40B4-BE49-F238E27FC236}">
                <a16:creationId xmlns:a16="http://schemas.microsoft.com/office/drawing/2014/main" id="{914205C4-697C-43EE-A43E-81435F93793D}"/>
              </a:ext>
            </a:extLst>
          </p:cNvPr>
          <p:cNvSpPr/>
          <p:nvPr/>
        </p:nvSpPr>
        <p:spPr>
          <a:xfrm>
            <a:off x="59474" y="-6519"/>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Father Maximilian Kolbe 1894 - 1941</a:t>
            </a:r>
          </a:p>
        </p:txBody>
      </p:sp>
      <p:sp>
        <p:nvSpPr>
          <p:cNvPr id="14" name="Rectangle 13">
            <a:extLst>
              <a:ext uri="{FF2B5EF4-FFF2-40B4-BE49-F238E27FC236}">
                <a16:creationId xmlns:a16="http://schemas.microsoft.com/office/drawing/2014/main" id="{C86AE383-EBF6-4DD5-9EF4-6FD0C57D7F35}"/>
              </a:ext>
            </a:extLst>
          </p:cNvPr>
          <p:cNvSpPr/>
          <p:nvPr/>
        </p:nvSpPr>
        <p:spPr>
          <a:xfrm>
            <a:off x="824285" y="4131365"/>
            <a:ext cx="7127734" cy="1563954"/>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Kolbe was incarcerated in a part of the camp where Polish non-Jewish prisoners were kept. Even in these dreadful surroundings his instinct was to reach out to his fellow men. Auschwitz Survivors have reported that he shared his rations of soup or bread with others and, at night-time, moved from bunk to bunk, saying: 'I am a Catholic priest. Can I do anything for you?' </a:t>
            </a:r>
            <a:r>
              <a:rPr lang="en-GB" dirty="0">
                <a:latin typeface="Calibri" panose="020F0502020204030204" pitchFamily="34" charset="0"/>
                <a:ea typeface="Calibri" panose="020F0502020204030204" pitchFamily="34" charset="0"/>
                <a:cs typeface="Times New Roman" panose="02020603050405020304" pitchFamily="18" charset="0"/>
              </a:rPr>
              <a:t>  </a:t>
            </a:r>
          </a:p>
        </p:txBody>
      </p:sp>
      <p:pic>
        <p:nvPicPr>
          <p:cNvPr id="16" name="Picture 15">
            <a:extLst>
              <a:ext uri="{FF2B5EF4-FFF2-40B4-BE49-F238E27FC236}">
                <a16:creationId xmlns:a16="http://schemas.microsoft.com/office/drawing/2014/main" id="{7D1E9164-F018-40DB-AB13-7B3E40719C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2555" y="1212124"/>
            <a:ext cx="3684177" cy="2453942"/>
          </a:xfrm>
          <a:prstGeom prst="rect">
            <a:avLst/>
          </a:prstGeom>
        </p:spPr>
      </p:pic>
      <p:pic>
        <p:nvPicPr>
          <p:cNvPr id="18" name="Picture 17">
            <a:extLst>
              <a:ext uri="{FF2B5EF4-FFF2-40B4-BE49-F238E27FC236}">
                <a16:creationId xmlns:a16="http://schemas.microsoft.com/office/drawing/2014/main" id="{7D905DD5-6E18-4507-A502-17E5F71ED5DA}"/>
              </a:ext>
            </a:extLst>
          </p:cNvPr>
          <p:cNvPicPr>
            <a:picLocks noChangeAspect="1"/>
          </p:cNvPicPr>
          <p:nvPr/>
        </p:nvPicPr>
        <p:blipFill rotWithShape="1">
          <a:blip r:embed="rId5">
            <a:extLst>
              <a:ext uri="{28A0092B-C50C-407E-A947-70E740481C1C}">
                <a14:useLocalDpi xmlns:a14="http://schemas.microsoft.com/office/drawing/2010/main" val="0"/>
              </a:ext>
            </a:extLst>
          </a:blip>
          <a:srcRect b="17051"/>
          <a:stretch/>
        </p:blipFill>
        <p:spPr>
          <a:xfrm>
            <a:off x="8380720" y="3962106"/>
            <a:ext cx="3199838" cy="1687143"/>
          </a:xfrm>
          <a:prstGeom prst="rect">
            <a:avLst/>
          </a:prstGeom>
        </p:spPr>
      </p:pic>
      <p:sp>
        <p:nvSpPr>
          <p:cNvPr id="22" name="Rectangle 21">
            <a:extLst>
              <a:ext uri="{FF2B5EF4-FFF2-40B4-BE49-F238E27FC236}">
                <a16:creationId xmlns:a16="http://schemas.microsoft.com/office/drawing/2014/main" id="{B357E894-F03E-435A-923D-ECF7949BF978}"/>
              </a:ext>
            </a:extLst>
          </p:cNvPr>
          <p:cNvSpPr/>
          <p:nvPr/>
        </p:nvSpPr>
        <p:spPr>
          <a:xfrm>
            <a:off x="8233343" y="5695319"/>
            <a:ext cx="3494593" cy="461665"/>
          </a:xfrm>
          <a:prstGeom prst="rect">
            <a:avLst/>
          </a:prstGeom>
        </p:spPr>
        <p:txBody>
          <a:bodyPr wrap="square">
            <a:spAutoFit/>
          </a:bodyPr>
          <a:lstStyle/>
          <a:p>
            <a:pPr algn="ctr" eaLnBrk="0" fontAlgn="base" hangingPunct="0"/>
            <a:r>
              <a:rPr lang="en-GB" sz="1200" b="1" i="1" dirty="0">
                <a:latin typeface="Garamond" panose="02020404030301010803" pitchFamily="18" charset="0"/>
              </a:rPr>
              <a:t>The prisoner bunks at Auschwitz </a:t>
            </a:r>
          </a:p>
          <a:p>
            <a:pPr algn="ctr" eaLnBrk="0" fontAlgn="base" hangingPunct="0"/>
            <a:r>
              <a:rPr lang="en-GB" sz="1200" b="1" i="1" dirty="0">
                <a:latin typeface="Garamond" panose="02020404030301010803" pitchFamily="18" charset="0"/>
              </a:rPr>
              <a:t>(this photo  was taken many years after the war)</a:t>
            </a:r>
          </a:p>
        </p:txBody>
      </p:sp>
    </p:spTree>
    <p:extLst>
      <p:ext uri="{BB962C8B-B14F-4D97-AF65-F5344CB8AC3E}">
        <p14:creationId xmlns:p14="http://schemas.microsoft.com/office/powerpoint/2010/main" val="2963050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92" y="869579"/>
            <a:ext cx="12183181" cy="5757724"/>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4389E40A-8954-4CF1-BC39-3BBAF7B9329A}"/>
              </a:ext>
            </a:extLst>
          </p:cNvPr>
          <p:cNvSpPr/>
          <p:nvPr/>
        </p:nvSpPr>
        <p:spPr>
          <a:xfrm>
            <a:off x="788194" y="5214099"/>
            <a:ext cx="10696423" cy="972126"/>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After the war the prisoner that Kolbe replaced said 'I could only thank him with my eyes. I was stunned and could hardly grasp what was going on. The immensity of it: I, the condemned, am to live and someone else willingly and voluntarily offers his life for me - a stranger. Was this some dream?’</a:t>
            </a:r>
          </a:p>
        </p:txBody>
      </p:sp>
      <p:sp>
        <p:nvSpPr>
          <p:cNvPr id="12" name="Rectangle 11">
            <a:extLst>
              <a:ext uri="{FF2B5EF4-FFF2-40B4-BE49-F238E27FC236}">
                <a16:creationId xmlns:a16="http://schemas.microsoft.com/office/drawing/2014/main" id="{5F48EBDE-0180-43A4-AD75-03AE85AEB47C}"/>
              </a:ext>
            </a:extLst>
          </p:cNvPr>
          <p:cNvSpPr/>
          <p:nvPr/>
        </p:nvSpPr>
        <p:spPr>
          <a:xfrm>
            <a:off x="59474" y="-6519"/>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Father Maximilian Kolbe 1894 - 1941</a:t>
            </a:r>
          </a:p>
        </p:txBody>
      </p:sp>
      <p:pic>
        <p:nvPicPr>
          <p:cNvPr id="14" name="Picture 13">
            <a:extLst>
              <a:ext uri="{FF2B5EF4-FFF2-40B4-BE49-F238E27FC236}">
                <a16:creationId xmlns:a16="http://schemas.microsoft.com/office/drawing/2014/main" id="{AB6AB8D1-C23A-4137-BF58-5285887C51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02590" y="2684281"/>
            <a:ext cx="5452635" cy="2369300"/>
          </a:xfrm>
          <a:prstGeom prst="rect">
            <a:avLst/>
          </a:prstGeom>
        </p:spPr>
      </p:pic>
      <p:sp>
        <p:nvSpPr>
          <p:cNvPr id="16" name="Rectangle 15">
            <a:extLst>
              <a:ext uri="{FF2B5EF4-FFF2-40B4-BE49-F238E27FC236}">
                <a16:creationId xmlns:a16="http://schemas.microsoft.com/office/drawing/2014/main" id="{75731675-D0B7-45A3-A17B-8807BD8B1F40}"/>
              </a:ext>
            </a:extLst>
          </p:cNvPr>
          <p:cNvSpPr/>
          <p:nvPr/>
        </p:nvSpPr>
        <p:spPr>
          <a:xfrm>
            <a:off x="788195" y="1157838"/>
            <a:ext cx="10696423" cy="1268489"/>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When it was reported that another prisoner had escaped from the camp, the Nazis decide to starve 10 others in retaliation.  One of the selected men broke down and cried “My wife! My children! I will never see them again!” Hearing this, Maximilian Kolbe stepped forward and asked to die in his place. The Germans granted this request, probably because the young prisoner was more useful to them as a slave labourer than the much older, frailer Kolbe. </a:t>
            </a:r>
          </a:p>
        </p:txBody>
      </p:sp>
    </p:spTree>
    <p:extLst>
      <p:ext uri="{BB962C8B-B14F-4D97-AF65-F5344CB8AC3E}">
        <p14:creationId xmlns:p14="http://schemas.microsoft.com/office/powerpoint/2010/main" val="380437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07" y="888541"/>
            <a:ext cx="11995812" cy="5671650"/>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4389E40A-8954-4CF1-BC39-3BBAF7B9329A}"/>
              </a:ext>
            </a:extLst>
          </p:cNvPr>
          <p:cNvSpPr/>
          <p:nvPr/>
        </p:nvSpPr>
        <p:spPr>
          <a:xfrm>
            <a:off x="1243853" y="1654892"/>
            <a:ext cx="5752565" cy="3548215"/>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Father Maximilian Kolbe died on 14 August, 1941 and his body was removed to the crematorium, without dignity or ceremony, like hundreds of thousands who had gone before him, and hundreds of thousands more who would follow. </a:t>
            </a:r>
          </a:p>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Another survivor declared that the when the news and circumstances of Father Kolbe's death became known it was like 'a shock filled with hope - like a powerful shaft of light in the darkness of the camp.'</a:t>
            </a:r>
          </a:p>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The cell in Auschwitz where Father Kolbe died is now a shrine and he was made a saint by Pope John Paul II in 1981. His story continues to inspire many people today.</a:t>
            </a:r>
          </a:p>
        </p:txBody>
      </p:sp>
      <p:sp>
        <p:nvSpPr>
          <p:cNvPr id="12" name="Rectangle 11">
            <a:extLst>
              <a:ext uri="{FF2B5EF4-FFF2-40B4-BE49-F238E27FC236}">
                <a16:creationId xmlns:a16="http://schemas.microsoft.com/office/drawing/2014/main" id="{DB81BD67-B6DE-495C-870D-02C1898FD15B}"/>
              </a:ext>
            </a:extLst>
          </p:cNvPr>
          <p:cNvSpPr/>
          <p:nvPr/>
        </p:nvSpPr>
        <p:spPr>
          <a:xfrm>
            <a:off x="59474" y="-6519"/>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Father Maximilian Kolbe 1894 - 1941</a:t>
            </a:r>
          </a:p>
        </p:txBody>
      </p:sp>
      <p:pic>
        <p:nvPicPr>
          <p:cNvPr id="14" name="Picture 13">
            <a:extLst>
              <a:ext uri="{FF2B5EF4-FFF2-40B4-BE49-F238E27FC236}">
                <a16:creationId xmlns:a16="http://schemas.microsoft.com/office/drawing/2014/main" id="{4E97427B-E15A-4625-A419-8507AFE269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0783" y="1566835"/>
            <a:ext cx="2675762" cy="3998649"/>
          </a:xfrm>
          <a:prstGeom prst="rect">
            <a:avLst/>
          </a:prstGeom>
        </p:spPr>
      </p:pic>
    </p:spTree>
    <p:extLst>
      <p:ext uri="{BB962C8B-B14F-4D97-AF65-F5344CB8AC3E}">
        <p14:creationId xmlns:p14="http://schemas.microsoft.com/office/powerpoint/2010/main" val="1991115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63821</TotalTime>
  <Words>915</Words>
  <Application>Microsoft Office PowerPoint</Application>
  <PresentationFormat>Widescreen</PresentationFormat>
  <Paragraphs>52</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Garamond</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Antony Lishak</dc:creator>
  <cp:lastModifiedBy>Antony Lishak</cp:lastModifiedBy>
  <cp:revision>546</cp:revision>
  <cp:lastPrinted>2018-08-24T10:25:56Z</cp:lastPrinted>
  <dcterms:created xsi:type="dcterms:W3CDTF">2017-11-02T07:19:56Z</dcterms:created>
  <dcterms:modified xsi:type="dcterms:W3CDTF">2019-10-03T10:02:17Z</dcterms:modified>
</cp:coreProperties>
</file>