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645" r:id="rId2"/>
    <p:sldId id="638" r:id="rId3"/>
    <p:sldId id="388" r:id="rId4"/>
    <p:sldId id="607" r:id="rId5"/>
    <p:sldId id="605" r:id="rId6"/>
    <p:sldId id="608" r:id="rId7"/>
    <p:sldId id="609" r:id="rId8"/>
    <p:sldId id="610" r:id="rId9"/>
    <p:sldId id="382" r:id="rId10"/>
  </p:sldIdLst>
  <p:sldSz cx="12192000" cy="6858000"/>
  <p:notesSz cx="687546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F6B"/>
    <a:srgbClr val="64BEBD"/>
    <a:srgbClr val="AB0068"/>
    <a:srgbClr val="82AF6E"/>
    <a:srgbClr val="BF5850"/>
    <a:srgbClr val="C8884B"/>
    <a:srgbClr val="B02575"/>
    <a:srgbClr val="BE4A8C"/>
    <a:srgbClr val="97677F"/>
    <a:srgbClr val="232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8" autoAdjust="0"/>
    <p:restoredTop sz="94660"/>
  </p:normalViewPr>
  <p:slideViewPr>
    <p:cSldViewPr snapToGrid="0">
      <p:cViewPr varScale="1">
        <p:scale>
          <a:sx n="112" d="100"/>
          <a:sy n="112" d="100"/>
        </p:scale>
        <p:origin x="498" y="102"/>
      </p:cViewPr>
      <p:guideLst/>
    </p:cSldViewPr>
  </p:slideViewPr>
  <p:notesTextViewPr>
    <p:cViewPr>
      <p:scale>
        <a:sx n="1" d="1"/>
        <a:sy n="1" d="1"/>
      </p:scale>
      <p:origin x="0" y="0"/>
    </p:cViewPr>
  </p:notesTextViewPr>
  <p:sorterViewPr>
    <p:cViewPr>
      <p:scale>
        <a:sx n="53" d="100"/>
        <a:sy n="5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D4DD34-EF4E-42B0-A14D-4F98812AAB10}"/>
              </a:ext>
            </a:extLst>
          </p:cNvPr>
          <p:cNvSpPr>
            <a:spLocks noGrp="1"/>
          </p:cNvSpPr>
          <p:nvPr>
            <p:ph type="hdr" sz="quarter"/>
          </p:nvPr>
        </p:nvSpPr>
        <p:spPr>
          <a:xfrm>
            <a:off x="0" y="0"/>
            <a:ext cx="2979367" cy="501879"/>
          </a:xfrm>
          <a:prstGeom prst="rect">
            <a:avLst/>
          </a:prstGeom>
        </p:spPr>
        <p:txBody>
          <a:bodyPr vert="horz" lIns="96442" tIns="48221" rIns="96442" bIns="48221" rtlCol="0"/>
          <a:lstStyle>
            <a:lvl1pPr algn="l">
              <a:defRPr sz="1300"/>
            </a:lvl1pPr>
          </a:lstStyle>
          <a:p>
            <a:endParaRPr lang="en-GB"/>
          </a:p>
        </p:txBody>
      </p:sp>
      <p:sp>
        <p:nvSpPr>
          <p:cNvPr id="3" name="Date Placeholder 2">
            <a:extLst>
              <a:ext uri="{FF2B5EF4-FFF2-40B4-BE49-F238E27FC236}">
                <a16:creationId xmlns:a16="http://schemas.microsoft.com/office/drawing/2014/main" id="{434F2A3D-3BD6-4370-AF25-C49F9019F708}"/>
              </a:ext>
            </a:extLst>
          </p:cNvPr>
          <p:cNvSpPr>
            <a:spLocks noGrp="1"/>
          </p:cNvSpPr>
          <p:nvPr>
            <p:ph type="dt" sz="quarter" idx="1"/>
          </p:nvPr>
        </p:nvSpPr>
        <p:spPr>
          <a:xfrm>
            <a:off x="3894505" y="0"/>
            <a:ext cx="2979367" cy="501879"/>
          </a:xfrm>
          <a:prstGeom prst="rect">
            <a:avLst/>
          </a:prstGeom>
        </p:spPr>
        <p:txBody>
          <a:bodyPr vert="horz" lIns="96442" tIns="48221" rIns="96442" bIns="48221" rtlCol="0"/>
          <a:lstStyle>
            <a:lvl1pPr algn="r">
              <a:defRPr sz="1300"/>
            </a:lvl1pPr>
          </a:lstStyle>
          <a:p>
            <a:fld id="{4A415BA7-C708-4F8F-B8BA-8DCE55335976}" type="datetimeFigureOut">
              <a:rPr lang="en-GB" smtClean="0"/>
              <a:t>03/10/2019</a:t>
            </a:fld>
            <a:endParaRPr lang="en-GB"/>
          </a:p>
        </p:txBody>
      </p:sp>
      <p:sp>
        <p:nvSpPr>
          <p:cNvPr id="4" name="Footer Placeholder 3">
            <a:extLst>
              <a:ext uri="{FF2B5EF4-FFF2-40B4-BE49-F238E27FC236}">
                <a16:creationId xmlns:a16="http://schemas.microsoft.com/office/drawing/2014/main" id="{17A5C020-7F82-4EE7-9C2D-39B3050FC236}"/>
              </a:ext>
            </a:extLst>
          </p:cNvPr>
          <p:cNvSpPr>
            <a:spLocks noGrp="1"/>
          </p:cNvSpPr>
          <p:nvPr>
            <p:ph type="ftr" sz="quarter" idx="2"/>
          </p:nvPr>
        </p:nvSpPr>
        <p:spPr>
          <a:xfrm>
            <a:off x="0" y="9500961"/>
            <a:ext cx="2979367" cy="501878"/>
          </a:xfrm>
          <a:prstGeom prst="rect">
            <a:avLst/>
          </a:prstGeom>
        </p:spPr>
        <p:txBody>
          <a:bodyPr vert="horz" lIns="96442" tIns="48221" rIns="96442" bIns="48221"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ED6CE541-C48D-42D6-9008-9E908C27CA83}"/>
              </a:ext>
            </a:extLst>
          </p:cNvPr>
          <p:cNvSpPr>
            <a:spLocks noGrp="1"/>
          </p:cNvSpPr>
          <p:nvPr>
            <p:ph type="sldNum" sz="quarter" idx="3"/>
          </p:nvPr>
        </p:nvSpPr>
        <p:spPr>
          <a:xfrm>
            <a:off x="3894505" y="9500961"/>
            <a:ext cx="2979367" cy="501878"/>
          </a:xfrm>
          <a:prstGeom prst="rect">
            <a:avLst/>
          </a:prstGeom>
        </p:spPr>
        <p:txBody>
          <a:bodyPr vert="horz" lIns="96442" tIns="48221" rIns="96442" bIns="48221" rtlCol="0" anchor="b"/>
          <a:lstStyle>
            <a:lvl1pPr algn="r">
              <a:defRPr sz="1300"/>
            </a:lvl1pPr>
          </a:lstStyle>
          <a:p>
            <a:fld id="{0C280BF6-4103-43B5-9375-137579D301A1}" type="slidenum">
              <a:rPr lang="en-GB" smtClean="0"/>
              <a:t>‹#›</a:t>
            </a:fld>
            <a:endParaRPr lang="en-GB"/>
          </a:p>
        </p:txBody>
      </p:sp>
    </p:spTree>
    <p:extLst>
      <p:ext uri="{BB962C8B-B14F-4D97-AF65-F5344CB8AC3E}">
        <p14:creationId xmlns:p14="http://schemas.microsoft.com/office/powerpoint/2010/main" val="709179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9738"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94138" y="0"/>
            <a:ext cx="2979737" cy="501650"/>
          </a:xfrm>
          <a:prstGeom prst="rect">
            <a:avLst/>
          </a:prstGeom>
        </p:spPr>
        <p:txBody>
          <a:bodyPr vert="horz" lIns="91440" tIns="45720" rIns="91440" bIns="45720" rtlCol="0"/>
          <a:lstStyle>
            <a:lvl1pPr algn="r">
              <a:defRPr sz="1200"/>
            </a:lvl1pPr>
          </a:lstStyle>
          <a:p>
            <a:fld id="{DB985473-F3E2-4306-AB41-F07CEAEE570D}" type="datetimeFigureOut">
              <a:rPr lang="en-GB" smtClean="0"/>
              <a:t>03/10/2019</a:t>
            </a:fld>
            <a:endParaRPr lang="en-GB"/>
          </a:p>
        </p:txBody>
      </p:sp>
      <p:sp>
        <p:nvSpPr>
          <p:cNvPr id="4" name="Slide Image Placeholder 3"/>
          <p:cNvSpPr>
            <a:spLocks noGrp="1" noRot="1" noChangeAspect="1"/>
          </p:cNvSpPr>
          <p:nvPr>
            <p:ph type="sldImg" idx="2"/>
          </p:nvPr>
        </p:nvSpPr>
        <p:spPr>
          <a:xfrm>
            <a:off x="438150" y="1250950"/>
            <a:ext cx="5999163" cy="33750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7388" y="4813300"/>
            <a:ext cx="5500687" cy="39385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1188"/>
            <a:ext cx="2979738"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94138" y="9501188"/>
            <a:ext cx="2979737" cy="501650"/>
          </a:xfrm>
          <a:prstGeom prst="rect">
            <a:avLst/>
          </a:prstGeom>
        </p:spPr>
        <p:txBody>
          <a:bodyPr vert="horz" lIns="91440" tIns="45720" rIns="91440" bIns="45720" rtlCol="0" anchor="b"/>
          <a:lstStyle>
            <a:lvl1pPr algn="r">
              <a:defRPr sz="1200"/>
            </a:lvl1pPr>
          </a:lstStyle>
          <a:p>
            <a:fld id="{F5CBA1B4-F936-4893-852E-185FFCE563D3}" type="slidenum">
              <a:rPr lang="en-GB" smtClean="0"/>
              <a:t>‹#›</a:t>
            </a:fld>
            <a:endParaRPr lang="en-GB"/>
          </a:p>
        </p:txBody>
      </p:sp>
    </p:spTree>
    <p:extLst>
      <p:ext uri="{BB962C8B-B14F-4D97-AF65-F5344CB8AC3E}">
        <p14:creationId xmlns:p14="http://schemas.microsoft.com/office/powerpoint/2010/main" val="216687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1</a:t>
            </a:fld>
            <a:endParaRPr lang="en-GB"/>
          </a:p>
        </p:txBody>
      </p:sp>
    </p:spTree>
    <p:extLst>
      <p:ext uri="{BB962C8B-B14F-4D97-AF65-F5344CB8AC3E}">
        <p14:creationId xmlns:p14="http://schemas.microsoft.com/office/powerpoint/2010/main" val="66720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2</a:t>
            </a:fld>
            <a:endParaRPr lang="en-GB"/>
          </a:p>
        </p:txBody>
      </p:sp>
    </p:spTree>
    <p:extLst>
      <p:ext uri="{BB962C8B-B14F-4D97-AF65-F5344CB8AC3E}">
        <p14:creationId xmlns:p14="http://schemas.microsoft.com/office/powerpoint/2010/main" val="2591124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3</a:t>
            </a:fld>
            <a:endParaRPr lang="en-GB"/>
          </a:p>
        </p:txBody>
      </p:sp>
    </p:spTree>
    <p:extLst>
      <p:ext uri="{BB962C8B-B14F-4D97-AF65-F5344CB8AC3E}">
        <p14:creationId xmlns:p14="http://schemas.microsoft.com/office/powerpoint/2010/main" val="1765529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4</a:t>
            </a:fld>
            <a:endParaRPr lang="en-GB"/>
          </a:p>
        </p:txBody>
      </p:sp>
    </p:spTree>
    <p:extLst>
      <p:ext uri="{BB962C8B-B14F-4D97-AF65-F5344CB8AC3E}">
        <p14:creationId xmlns:p14="http://schemas.microsoft.com/office/powerpoint/2010/main" val="3893800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5</a:t>
            </a:fld>
            <a:endParaRPr lang="en-GB"/>
          </a:p>
        </p:txBody>
      </p:sp>
    </p:spTree>
    <p:extLst>
      <p:ext uri="{BB962C8B-B14F-4D97-AF65-F5344CB8AC3E}">
        <p14:creationId xmlns:p14="http://schemas.microsoft.com/office/powerpoint/2010/main" val="1653441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6</a:t>
            </a:fld>
            <a:endParaRPr lang="en-GB"/>
          </a:p>
        </p:txBody>
      </p:sp>
    </p:spTree>
    <p:extLst>
      <p:ext uri="{BB962C8B-B14F-4D97-AF65-F5344CB8AC3E}">
        <p14:creationId xmlns:p14="http://schemas.microsoft.com/office/powerpoint/2010/main" val="1035086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7</a:t>
            </a:fld>
            <a:endParaRPr lang="en-GB"/>
          </a:p>
        </p:txBody>
      </p:sp>
    </p:spTree>
    <p:extLst>
      <p:ext uri="{BB962C8B-B14F-4D97-AF65-F5344CB8AC3E}">
        <p14:creationId xmlns:p14="http://schemas.microsoft.com/office/powerpoint/2010/main" val="2184042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8</a:t>
            </a:fld>
            <a:endParaRPr lang="en-GB"/>
          </a:p>
        </p:txBody>
      </p:sp>
    </p:spTree>
    <p:extLst>
      <p:ext uri="{BB962C8B-B14F-4D97-AF65-F5344CB8AC3E}">
        <p14:creationId xmlns:p14="http://schemas.microsoft.com/office/powerpoint/2010/main" val="4052973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9</a:t>
            </a:fld>
            <a:endParaRPr lang="en-GB"/>
          </a:p>
        </p:txBody>
      </p:sp>
    </p:spTree>
    <p:extLst>
      <p:ext uri="{BB962C8B-B14F-4D97-AF65-F5344CB8AC3E}">
        <p14:creationId xmlns:p14="http://schemas.microsoft.com/office/powerpoint/2010/main" val="302206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FA74-9D2A-48C0-BF58-53E763E74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5AEBE-C506-4DF7-8908-63EEBF5C2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6EB518-4860-4C56-90B9-3EF1B404662E}"/>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19897618-86D1-4DF0-8357-1ADC307BBD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2A7ADB-9CE8-4152-BFD2-FF34BE9D075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252233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3D19-D013-4019-A669-40A0B08472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C43FBF-9DAC-4E97-8934-344BF29B6E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A69ADC-569F-42E7-9CD9-8069009B5B6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45F7351F-5B4B-425B-978F-CF91A2822F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7ECDF-D8A0-4FF5-BE25-F91ACCB2D807}"/>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85005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D8882E-0F68-4BF2-A037-A9F2949A51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2EFE11-C24D-4099-A1D1-D555542118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9B5E43-490A-40CF-AFFC-1C93BB13C8A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9377137A-88DE-4B79-8C6E-6B78D7E6C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D9FEFA-F489-4E86-AD46-7B65CA4AB185}"/>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46067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2A3C-F4C2-46DE-A1B3-99BAD2B1E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E358CA-6F96-4454-838F-7E3F5FF353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4D5272-59CA-49CE-AB64-6C3403D2A00C}"/>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C814ACB0-3E23-44AA-B66A-BBDFD3566D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894511-7A2C-4BEE-9497-7EF4292AC7D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4167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F7A7-CCB3-4833-80A4-D10F9848E1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7B2CB5-9CB3-4DFC-AEBA-3C6CE1ACA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7CB973-C857-4343-A03E-51F1EC8233C3}"/>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9EDFD35-E85C-4816-A152-E995B3CAA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AD64BF-43EB-42DA-A54F-777CE021534D}"/>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72187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D0820-4094-4297-97D7-731B4EA9A7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701A5E-8BFC-4114-99A6-5E57E13B1A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18393-8458-45BB-BCE6-C7AD83F9C6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DE7F1A-73AF-4E43-A778-B95011BFD697}"/>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58A9325-768B-4E90-BE48-F613B62E9B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A5728D-357E-4A2E-8055-B4CC0643995C}"/>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07402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CA04-9ACB-4BE5-AEB8-41E5149657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713E9E-3963-4257-A454-77615010D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3609F7-CB77-42C4-B2B5-841295E33A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DAE64B8-468B-4345-BE96-D09584F350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783D92-FEFE-41A5-BB34-60243B9E5AC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25FDA3D-73E4-451B-829D-CA276D97E798}"/>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8" name="Footer Placeholder 7">
            <a:extLst>
              <a:ext uri="{FF2B5EF4-FFF2-40B4-BE49-F238E27FC236}">
                <a16:creationId xmlns:a16="http://schemas.microsoft.com/office/drawing/2014/main" id="{838D4452-9D0E-4301-AAB9-4147CDA062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5B26C-25D7-4A66-8C70-69C988B98A86}"/>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92747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308F-095C-4F8C-BA41-E06E3E214D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5868517-C9F0-41DD-BC8D-6C0806DD5162}"/>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4" name="Footer Placeholder 3">
            <a:extLst>
              <a:ext uri="{FF2B5EF4-FFF2-40B4-BE49-F238E27FC236}">
                <a16:creationId xmlns:a16="http://schemas.microsoft.com/office/drawing/2014/main" id="{734A40E4-9A69-4678-B4DC-2AC09E4986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94B3E30-4D7A-4004-AEF1-65A8626D520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299785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9E05-17CC-4C3F-868C-7711A15A8AC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3" name="Footer Placeholder 2">
            <a:extLst>
              <a:ext uri="{FF2B5EF4-FFF2-40B4-BE49-F238E27FC236}">
                <a16:creationId xmlns:a16="http://schemas.microsoft.com/office/drawing/2014/main" id="{47874444-B9BA-4194-A393-05866994F27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8CA963-2F7F-4C5B-AE6E-C4422008069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98032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F613-73BB-4AE3-8561-D9C1B3FF8C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957DD2-6F0E-4511-8018-1442FB575F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EEE221-E4FA-4A27-B442-5818A2D4E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CA90E0-681C-4198-87E5-AC80384AEC1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2DF744D7-B1D5-4EF8-8D8C-2CE9BC0EC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CAB780-AD4D-4B9F-8E01-BF1E132B7E80}"/>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44305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7CF3-07EA-4DE4-912C-EE75980C4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6974C88-D814-447C-B847-EB55EACEC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A0A1EEB-7948-42FD-A0DF-906A3CE5A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D73D3D-6719-4C35-BF53-B775F2790549}"/>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E96E20E-4F26-48A4-94C1-E8DEAA413D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A577E0-2FF5-44A5-A6A7-0B88D861AA1E}"/>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072001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F6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2CF89-DA26-4E69-AF3D-164784D38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DC76B3-BD41-4052-897C-2B0BA2A077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A9E1A8-DA9A-48E7-A2E1-192190E98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2630C8F-7D64-4442-A95B-4E4B40BCFC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DF19F-FBDB-41FF-9089-52C36F176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956D6-C4EC-43E5-9342-252A2D06BBE7}" type="slidenum">
              <a:rPr lang="en-GB" smtClean="0"/>
              <a:t>‹#›</a:t>
            </a:fld>
            <a:endParaRPr lang="en-GB"/>
          </a:p>
        </p:txBody>
      </p:sp>
    </p:spTree>
    <p:extLst>
      <p:ext uri="{BB962C8B-B14F-4D97-AF65-F5344CB8AC3E}">
        <p14:creationId xmlns:p14="http://schemas.microsoft.com/office/powerpoint/2010/main" val="390227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7085636" y="358136"/>
            <a:ext cx="5068933"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2"/>
            <a:ext cx="7119964" cy="547539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24834" y="967245"/>
            <a:ext cx="6404855" cy="3998431"/>
            <a:chOff x="291133" y="1127519"/>
            <a:chExt cx="6404855" cy="3998431"/>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53" y="1160861"/>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91133" y="3628208"/>
              <a:ext cx="1090231" cy="1497742"/>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04092" y="3628206"/>
              <a:ext cx="927541" cy="1497741"/>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31678" y="1142766"/>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5380" y="362820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27519"/>
              <a:ext cx="1148868" cy="1773859"/>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157064" y="1150991"/>
              <a:ext cx="1356377" cy="1707406"/>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38399" y="3689605"/>
              <a:ext cx="940848" cy="143066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56225" y="3570473"/>
              <a:ext cx="987800" cy="1549795"/>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09543" y="359851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907E8B59-CE1B-4AF8-8983-C8A84917C24F}"/>
              </a:ext>
            </a:extLst>
          </p:cNvPr>
          <p:cNvSpPr/>
          <p:nvPr/>
        </p:nvSpPr>
        <p:spPr>
          <a:xfrm>
            <a:off x="1591204" y="1002106"/>
            <a:ext cx="1225204"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E75D776-37E6-4314-BABC-A3D2AB978B11}"/>
              </a:ext>
            </a:extLst>
          </p:cNvPr>
          <p:cNvSpPr/>
          <p:nvPr/>
        </p:nvSpPr>
        <p:spPr>
          <a:xfrm>
            <a:off x="2905005" y="1000587"/>
            <a:ext cx="1225205"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406EC11-C868-4A97-B83C-0CD2D8651FB0}"/>
              </a:ext>
            </a:extLst>
          </p:cNvPr>
          <p:cNvSpPr/>
          <p:nvPr/>
        </p:nvSpPr>
        <p:spPr>
          <a:xfrm>
            <a:off x="3456518" y="3409323"/>
            <a:ext cx="105346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1D5D9C2-6AA8-4BA7-93A9-50F61ABEEFF9}"/>
              </a:ext>
            </a:extLst>
          </p:cNvPr>
          <p:cNvSpPr/>
          <p:nvPr/>
        </p:nvSpPr>
        <p:spPr>
          <a:xfrm>
            <a:off x="4538389" y="3416442"/>
            <a:ext cx="100998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8C840D3-B181-4151-B370-AFD4C02D61C2}"/>
              </a:ext>
            </a:extLst>
          </p:cNvPr>
          <p:cNvSpPr/>
          <p:nvPr/>
        </p:nvSpPr>
        <p:spPr>
          <a:xfrm>
            <a:off x="2523063" y="3409323"/>
            <a:ext cx="930071" cy="160771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EA4A97D-0B6A-4D23-B57B-D8D6D18AE709}"/>
              </a:ext>
            </a:extLst>
          </p:cNvPr>
          <p:cNvSpPr/>
          <p:nvPr/>
        </p:nvSpPr>
        <p:spPr>
          <a:xfrm>
            <a:off x="315604" y="3423947"/>
            <a:ext cx="1097250" cy="159483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584CF1BD-F79C-431F-90ED-807ED063FDCE}"/>
              </a:ext>
            </a:extLst>
          </p:cNvPr>
          <p:cNvSpPr/>
          <p:nvPr/>
        </p:nvSpPr>
        <p:spPr>
          <a:xfrm>
            <a:off x="5571653" y="3416443"/>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3A84E18-01B2-4C04-A083-2CCEC970A9DE}"/>
              </a:ext>
            </a:extLst>
          </p:cNvPr>
          <p:cNvSpPr/>
          <p:nvPr/>
        </p:nvSpPr>
        <p:spPr>
          <a:xfrm>
            <a:off x="5552521" y="972541"/>
            <a:ext cx="1177168" cy="177368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8D1AE3B-B95B-4D3E-8D5A-69772A23BF1B}"/>
              </a:ext>
            </a:extLst>
          </p:cNvPr>
          <p:cNvSpPr/>
          <p:nvPr/>
        </p:nvSpPr>
        <p:spPr>
          <a:xfrm>
            <a:off x="1498472" y="3416443"/>
            <a:ext cx="105911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977A84D-9D37-4613-896C-BED59579ECB7}"/>
              </a:ext>
            </a:extLst>
          </p:cNvPr>
          <p:cNvSpPr/>
          <p:nvPr/>
        </p:nvSpPr>
        <p:spPr>
          <a:xfrm>
            <a:off x="4156886" y="981512"/>
            <a:ext cx="1405769" cy="1770006"/>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7690F498-03A1-4701-A938-DC7FAF359983}"/>
              </a:ext>
            </a:extLst>
          </p:cNvPr>
          <p:cNvSpPr/>
          <p:nvPr/>
        </p:nvSpPr>
        <p:spPr>
          <a:xfrm>
            <a:off x="5413988" y="5063585"/>
            <a:ext cx="1347026" cy="830997"/>
          </a:xfrm>
          <a:prstGeom prst="rect">
            <a:avLst/>
          </a:prstGeom>
        </p:spPr>
        <p:txBody>
          <a:bodyPr wrap="square">
            <a:spAutoFit/>
          </a:bodyPr>
          <a:lstStyle/>
          <a:p>
            <a:pPr algn="ctr"/>
            <a:r>
              <a:rPr lang="en-US" sz="1600" b="1" dirty="0">
                <a:solidFill>
                  <a:srgbClr val="AB0068"/>
                </a:solidFill>
                <a:latin typeface="Garamond" panose="02020404030301010803" pitchFamily="18" charset="0"/>
              </a:rPr>
              <a:t>Józef &amp; </a:t>
            </a:r>
            <a:r>
              <a:rPr lang="en-US" sz="1600" b="1" dirty="0" err="1">
                <a:solidFill>
                  <a:srgbClr val="AB0068"/>
                </a:solidFill>
                <a:latin typeface="Garamond" panose="02020404030301010803" pitchFamily="18" charset="0"/>
              </a:rPr>
              <a:t>Wiktoria</a:t>
            </a:r>
            <a:r>
              <a:rPr lang="en-US" sz="1600" b="1" dirty="0">
                <a:solidFill>
                  <a:srgbClr val="AB0068"/>
                </a:solidFill>
                <a:latin typeface="Garamond" panose="02020404030301010803" pitchFamily="18" charset="0"/>
              </a:rPr>
              <a:t> </a:t>
            </a:r>
            <a:r>
              <a:rPr lang="en-US" sz="1600" b="1" dirty="0" err="1">
                <a:solidFill>
                  <a:srgbClr val="AB0068"/>
                </a:solidFill>
                <a:latin typeface="Garamond" panose="02020404030301010803" pitchFamily="18" charset="0"/>
              </a:rPr>
              <a:t>Ulma</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49" name="Rectangle 48">
            <a:extLst>
              <a:ext uri="{FF2B5EF4-FFF2-40B4-BE49-F238E27FC236}">
                <a16:creationId xmlns:a16="http://schemas.microsoft.com/office/drawing/2014/main" id="{ACE9B36B-405D-41B9-A916-29F5BA5477DB}"/>
              </a:ext>
            </a:extLst>
          </p:cNvPr>
          <p:cNvSpPr/>
          <p:nvPr/>
        </p:nvSpPr>
        <p:spPr>
          <a:xfrm>
            <a:off x="225626" y="2762937"/>
            <a:ext cx="12466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Irena Sendler </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D6810484-99CA-4318-8F2D-D96EA74DDFA1}"/>
              </a:ext>
            </a:extLst>
          </p:cNvPr>
          <p:cNvSpPr/>
          <p:nvPr/>
        </p:nvSpPr>
        <p:spPr>
          <a:xfrm>
            <a:off x="1388738" y="2763840"/>
            <a:ext cx="1527433"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Maximilian Kolbe </a:t>
            </a:r>
          </a:p>
        </p:txBody>
      </p:sp>
      <p:sp>
        <p:nvSpPr>
          <p:cNvPr id="52" name="Rectangle 51">
            <a:extLst>
              <a:ext uri="{FF2B5EF4-FFF2-40B4-BE49-F238E27FC236}">
                <a16:creationId xmlns:a16="http://schemas.microsoft.com/office/drawing/2014/main" id="{4D75F3BE-E668-4A38-AFBC-8E4A9C7F8979}"/>
              </a:ext>
            </a:extLst>
          </p:cNvPr>
          <p:cNvSpPr/>
          <p:nvPr/>
        </p:nvSpPr>
        <p:spPr>
          <a:xfrm>
            <a:off x="2597132" y="2757869"/>
            <a:ext cx="1790805"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Emanuel </a:t>
            </a:r>
            <a:r>
              <a:rPr lang="en-GB" sz="1600" b="1" dirty="0" err="1">
                <a:solidFill>
                  <a:srgbClr val="AB0068"/>
                </a:solidFill>
                <a:latin typeface="Garamond" panose="02020404030301010803" pitchFamily="18" charset="0"/>
              </a:rPr>
              <a:t>Ringelblum</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67AD59CA-E0AC-4E30-A280-2A7CC318B451}"/>
              </a:ext>
            </a:extLst>
          </p:cNvPr>
          <p:cNvSpPr/>
          <p:nvPr/>
        </p:nvSpPr>
        <p:spPr>
          <a:xfrm>
            <a:off x="3866019" y="2757869"/>
            <a:ext cx="200587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Mordechai </a:t>
            </a:r>
            <a:r>
              <a:rPr lang="en-GB" sz="1600" b="1" dirty="0" err="1">
                <a:solidFill>
                  <a:srgbClr val="AB0068"/>
                </a:solidFill>
                <a:latin typeface="Garamond" panose="02020404030301010803" pitchFamily="18" charset="0"/>
              </a:rPr>
              <a:t>Anielewicz</a:t>
            </a:r>
            <a:endParaRPr lang="en-GB" sz="1600" dirty="0">
              <a:solidFill>
                <a:srgbClr val="AB0068"/>
              </a:solidFill>
              <a:latin typeface="Garamond" panose="02020404030301010803" pitchFamily="18" charset="0"/>
            </a:endParaRPr>
          </a:p>
        </p:txBody>
      </p:sp>
      <p:sp>
        <p:nvSpPr>
          <p:cNvPr id="54" name="Rectangle 53">
            <a:extLst>
              <a:ext uri="{FF2B5EF4-FFF2-40B4-BE49-F238E27FC236}">
                <a16:creationId xmlns:a16="http://schemas.microsoft.com/office/drawing/2014/main" id="{5A2F60DA-DD70-4267-9B2A-263444FD3B57}"/>
              </a:ext>
            </a:extLst>
          </p:cNvPr>
          <p:cNvSpPr/>
          <p:nvPr/>
        </p:nvSpPr>
        <p:spPr>
          <a:xfrm>
            <a:off x="5469190" y="2733440"/>
            <a:ext cx="130721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Witold </a:t>
            </a:r>
            <a:r>
              <a:rPr lang="en-GB" sz="1600" b="1" dirty="0" err="1">
                <a:solidFill>
                  <a:srgbClr val="AB0068"/>
                </a:solidFill>
                <a:latin typeface="Garamond" panose="02020404030301010803" pitchFamily="18" charset="0"/>
              </a:rPr>
              <a:t>Pilecki</a:t>
            </a:r>
            <a:r>
              <a:rPr lang="en-GB" sz="1600" b="1" dirty="0">
                <a:solidFill>
                  <a:srgbClr val="AB0068"/>
                </a:solidFill>
                <a:latin typeface="Garamond" panose="02020404030301010803" pitchFamily="18" charset="0"/>
              </a:rPr>
              <a:t> </a:t>
            </a:r>
          </a:p>
        </p:txBody>
      </p:sp>
      <p:sp>
        <p:nvSpPr>
          <p:cNvPr id="55" name="Rectangle 54">
            <a:extLst>
              <a:ext uri="{FF2B5EF4-FFF2-40B4-BE49-F238E27FC236}">
                <a16:creationId xmlns:a16="http://schemas.microsoft.com/office/drawing/2014/main" id="{79AC2131-9822-42D3-9C3E-63E87ABACB14}"/>
              </a:ext>
            </a:extLst>
          </p:cNvPr>
          <p:cNvSpPr/>
          <p:nvPr/>
        </p:nvSpPr>
        <p:spPr>
          <a:xfrm>
            <a:off x="225626" y="5120714"/>
            <a:ext cx="1223652" cy="584775"/>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Janusz</a:t>
            </a:r>
            <a:r>
              <a:rPr lang="en-GB" sz="1600" b="1" dirty="0">
                <a:solidFill>
                  <a:srgbClr val="AB0068"/>
                </a:solidFill>
                <a:latin typeface="Garamond" panose="02020404030301010803" pitchFamily="18" charset="0"/>
              </a:rPr>
              <a:t> Korczak </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a16="http://schemas.microsoft.com/office/drawing/2014/main" id="{076A1C2F-6B79-4BB0-B2E2-5F785C05549B}"/>
              </a:ext>
            </a:extLst>
          </p:cNvPr>
          <p:cNvSpPr/>
          <p:nvPr/>
        </p:nvSpPr>
        <p:spPr>
          <a:xfrm>
            <a:off x="1397857" y="5120714"/>
            <a:ext cx="10178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t>
            </a:r>
            <a:r>
              <a:rPr lang="en-GB" sz="1600" b="1" dirty="0" err="1">
                <a:solidFill>
                  <a:srgbClr val="AB0068"/>
                </a:solidFill>
                <a:latin typeface="Garamond" panose="02020404030301010803" pitchFamily="18" charset="0"/>
              </a:rPr>
              <a:t>Karski</a:t>
            </a:r>
            <a:endParaRPr lang="en-GB" sz="1600" b="1" dirty="0">
              <a:solidFill>
                <a:srgbClr val="AB0068"/>
              </a:solidFill>
              <a:latin typeface="Garamond" panose="02020404030301010803" pitchFamily="18" charset="0"/>
            </a:endParaRPr>
          </a:p>
        </p:txBody>
      </p:sp>
      <p:sp>
        <p:nvSpPr>
          <p:cNvPr id="57" name="Rectangle 56">
            <a:extLst>
              <a:ext uri="{FF2B5EF4-FFF2-40B4-BE49-F238E27FC236}">
                <a16:creationId xmlns:a16="http://schemas.microsoft.com/office/drawing/2014/main" id="{EC7556B4-104A-48B6-B5B7-49356452B1C1}"/>
              </a:ext>
            </a:extLst>
          </p:cNvPr>
          <p:cNvSpPr/>
          <p:nvPr/>
        </p:nvSpPr>
        <p:spPr>
          <a:xfrm>
            <a:off x="3240521" y="5074068"/>
            <a:ext cx="144101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Father </a:t>
            </a:r>
            <a:r>
              <a:rPr lang="en-GB" sz="1600" b="1" dirty="0" err="1">
                <a:solidFill>
                  <a:srgbClr val="AB0068"/>
                </a:solidFill>
                <a:latin typeface="Garamond" panose="02020404030301010803" pitchFamily="18" charset="0"/>
              </a:rPr>
              <a:t>Marceli</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Godlewski</a:t>
            </a:r>
            <a:r>
              <a:rPr lang="en-GB" sz="1600" dirty="0">
                <a:solidFill>
                  <a:srgbClr val="AB0068"/>
                </a:solidFill>
                <a:latin typeface="Garamond" panose="02020404030301010803" pitchFamily="18" charset="0"/>
              </a:rPr>
              <a:t> </a:t>
            </a:r>
          </a:p>
        </p:txBody>
      </p:sp>
      <p:sp>
        <p:nvSpPr>
          <p:cNvPr id="58" name="Rectangle 57">
            <a:extLst>
              <a:ext uri="{FF2B5EF4-FFF2-40B4-BE49-F238E27FC236}">
                <a16:creationId xmlns:a16="http://schemas.microsoft.com/office/drawing/2014/main" id="{0D7F929F-321C-4ECA-81D6-EBFFC4BB2949}"/>
              </a:ext>
            </a:extLst>
          </p:cNvPr>
          <p:cNvSpPr/>
          <p:nvPr/>
        </p:nvSpPr>
        <p:spPr>
          <a:xfrm>
            <a:off x="2319165" y="5068773"/>
            <a:ext cx="1223653" cy="830997"/>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Zofia</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Kossak-Szczucka</a:t>
            </a:r>
            <a:endParaRPr lang="en-GB" sz="1600" b="1" dirty="0">
              <a:solidFill>
                <a:srgbClr val="AB0068"/>
              </a:solidFill>
              <a:latin typeface="Garamond" panose="02020404030301010803" pitchFamily="18" charset="0"/>
            </a:endParaRPr>
          </a:p>
        </p:txBody>
      </p:sp>
      <p:sp>
        <p:nvSpPr>
          <p:cNvPr id="59" name="Rectangle 58">
            <a:extLst>
              <a:ext uri="{FF2B5EF4-FFF2-40B4-BE49-F238E27FC236}">
                <a16:creationId xmlns:a16="http://schemas.microsoft.com/office/drawing/2014/main" id="{6049EB8B-9E74-4769-AC90-2D9E50EC997C}"/>
              </a:ext>
            </a:extLst>
          </p:cNvPr>
          <p:cNvSpPr/>
          <p:nvPr/>
        </p:nvSpPr>
        <p:spPr>
          <a:xfrm>
            <a:off x="4358840" y="5076181"/>
            <a:ext cx="137303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&amp; Antonina </a:t>
            </a:r>
            <a:r>
              <a:rPr lang="en-GB" sz="1600" b="1" dirty="0" err="1">
                <a:solidFill>
                  <a:srgbClr val="AB0068"/>
                </a:solidFill>
                <a:latin typeface="Garamond" panose="02020404030301010803" pitchFamily="18" charset="0"/>
              </a:rPr>
              <a:t>Zabinski</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60" name="Rectangle 59">
            <a:extLst>
              <a:ext uri="{FF2B5EF4-FFF2-40B4-BE49-F238E27FC236}">
                <a16:creationId xmlns:a16="http://schemas.microsoft.com/office/drawing/2014/main" id="{47B95357-A64E-4C35-8838-639BBAB1D84A}"/>
              </a:ext>
            </a:extLst>
          </p:cNvPr>
          <p:cNvSpPr/>
          <p:nvPr/>
        </p:nvSpPr>
        <p:spPr>
          <a:xfrm>
            <a:off x="7387975" y="747840"/>
            <a:ext cx="4510489" cy="6001643"/>
          </a:xfrm>
          <a:prstGeom prst="rect">
            <a:avLst/>
          </a:prstGeom>
        </p:spPr>
        <p:txBody>
          <a:bodyPr wrap="square">
            <a:spAutoFit/>
          </a:bodyPr>
          <a:lstStyle/>
          <a:p>
            <a:pPr algn="ctr"/>
            <a:r>
              <a:rPr lang="en-GB" sz="1600" b="1" dirty="0">
                <a:solidFill>
                  <a:srgbClr val="AB0068"/>
                </a:solidFill>
                <a:latin typeface="Garamond" panose="02020404030301010803" pitchFamily="18" charset="0"/>
              </a:rPr>
              <a:t>About half of the six million European Jews killed in the Holocaust were Polish. In 1939 a third of the capital city Warsaw, and 10% of the entire country was Jewish. By 1945 97% of Poland's Jews were dead.</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eleven examples of Polish resistance </a:t>
            </a:r>
            <a:r>
              <a:rPr lang="en-GB" sz="1600" b="1" i="1" dirty="0">
                <a:solidFill>
                  <a:srgbClr val="AB0068"/>
                </a:solidFill>
                <a:latin typeface="Garamond" panose="02020404030301010803" pitchFamily="18" charset="0"/>
              </a:rPr>
              <a:t>do not </a:t>
            </a:r>
            <a:r>
              <a:rPr lang="en-GB" sz="1600" b="1" dirty="0">
                <a:solidFill>
                  <a:srgbClr val="AB0068"/>
                </a:solidFill>
                <a:latin typeface="Garamond" panose="02020404030301010803" pitchFamily="18" charset="0"/>
              </a:rPr>
              <a:t>proport to give an overview of what happened in Poland during The Holocaust. They have been chosen to reflect the unimaginably difficult choices made by both Jews and non-Jews under German occupation – where every Jew was marked for death and all non-Jews who assisted their Jewish neighbours were subject to the same fate. </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individuals </a:t>
            </a:r>
            <a:r>
              <a:rPr lang="en-GB" sz="1600" b="1" i="1" dirty="0">
                <a:solidFill>
                  <a:srgbClr val="AB0068"/>
                </a:solidFill>
                <a:latin typeface="Garamond" panose="02020404030301010803" pitchFamily="18" charset="0"/>
              </a:rPr>
              <a:t>were not </a:t>
            </a:r>
            <a:r>
              <a:rPr lang="en-GB" sz="1600" b="1" dirty="0">
                <a:solidFill>
                  <a:srgbClr val="AB0068"/>
                </a:solidFill>
                <a:latin typeface="Garamond" panose="02020404030301010803" pitchFamily="18" charset="0"/>
              </a:rPr>
              <a:t>typical; they were exceptional, reflecting the relatively small proportion of the population who refused to be bystanders. But neither were they super-human. They would recoil from being labelled as heroes. They symbolise the power of the human spirit – their actions show that in even the darkest of times, good can shine through…</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47" name="Picture 46">
            <a:extLst>
              <a:ext uri="{FF2B5EF4-FFF2-40B4-BE49-F238E27FC236}">
                <a16:creationId xmlns:a16="http://schemas.microsoft.com/office/drawing/2014/main" id="{06395E64-821C-4A4D-9017-C4863C4ECE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41558" y="5872914"/>
            <a:ext cx="2242341" cy="961158"/>
          </a:xfrm>
          <a:prstGeom prst="rect">
            <a:avLst/>
          </a:prstGeom>
        </p:spPr>
      </p:pic>
      <p:sp>
        <p:nvSpPr>
          <p:cNvPr id="50" name="Rectangle 49">
            <a:extLst>
              <a:ext uri="{FF2B5EF4-FFF2-40B4-BE49-F238E27FC236}">
                <a16:creationId xmlns:a16="http://schemas.microsoft.com/office/drawing/2014/main" id="{7BED9C3E-D6AC-42C0-938E-6AA31B618590}"/>
              </a:ext>
            </a:extLst>
          </p:cNvPr>
          <p:cNvSpPr/>
          <p:nvPr/>
        </p:nvSpPr>
        <p:spPr>
          <a:xfrm>
            <a:off x="1831452" y="6236902"/>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85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6818062" y="358136"/>
            <a:ext cx="5336508"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3"/>
            <a:ext cx="6997234" cy="415028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62124" y="990437"/>
            <a:ext cx="6353915" cy="3336914"/>
            <a:chOff x="343420" y="1017725"/>
            <a:chExt cx="6353915" cy="3336914"/>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3" y="1017725"/>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3420" y="2929448"/>
              <a:ext cx="1090231" cy="1425191"/>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56379" y="2808528"/>
              <a:ext cx="927541" cy="1546110"/>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40127" y="1076352"/>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7667" y="285689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03873"/>
              <a:ext cx="1148868" cy="1697861"/>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206899" y="1053625"/>
              <a:ext cx="1251634" cy="1649942"/>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90686" y="2918295"/>
              <a:ext cx="940848" cy="141581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08511" y="2799164"/>
              <a:ext cx="1065989" cy="1534946"/>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61830" y="282720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42" name="Rectangle 41">
            <a:extLst>
              <a:ext uri="{FF2B5EF4-FFF2-40B4-BE49-F238E27FC236}">
                <a16:creationId xmlns:a16="http://schemas.microsoft.com/office/drawing/2014/main" id="{584CF1BD-F79C-431F-90ED-807ED063FDCE}"/>
              </a:ext>
            </a:extLst>
          </p:cNvPr>
          <p:cNvSpPr/>
          <p:nvPr/>
        </p:nvSpPr>
        <p:spPr>
          <a:xfrm>
            <a:off x="5579362" y="2770066"/>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7" name="Rectangle 46">
            <a:extLst>
              <a:ext uri="{FF2B5EF4-FFF2-40B4-BE49-F238E27FC236}">
                <a16:creationId xmlns:a16="http://schemas.microsoft.com/office/drawing/2014/main" id="{24054C48-5C79-4539-AFE7-668593FA25AC}"/>
              </a:ext>
            </a:extLst>
          </p:cNvPr>
          <p:cNvSpPr/>
          <p:nvPr/>
        </p:nvSpPr>
        <p:spPr>
          <a:xfrm>
            <a:off x="7099857" y="783688"/>
            <a:ext cx="4898468" cy="5755422"/>
          </a:xfrm>
          <a:prstGeom prst="rect">
            <a:avLst/>
          </a:prstGeom>
        </p:spPr>
        <p:txBody>
          <a:bodyPr wrap="square">
            <a:spAutoFit/>
          </a:bodyPr>
          <a:lstStyle/>
          <a:p>
            <a:pPr algn="ctr"/>
            <a:r>
              <a:rPr lang="en-GB" sz="3200" b="1" dirty="0">
                <a:solidFill>
                  <a:srgbClr val="AB0068"/>
                </a:solidFill>
                <a:latin typeface="Garamond" panose="02020404030301010803" pitchFamily="18" charset="0"/>
              </a:rPr>
              <a:t>Irena Sendler </a:t>
            </a:r>
          </a:p>
          <a:p>
            <a:pPr algn="ctr"/>
            <a:r>
              <a:rPr lang="en-GB" sz="3200" b="1" dirty="0">
                <a:solidFill>
                  <a:srgbClr val="AB0068"/>
                </a:solidFill>
                <a:latin typeface="Garamond" panose="02020404030301010803" pitchFamily="18" charset="0"/>
              </a:rPr>
              <a:t>Maximilian Kolbe </a:t>
            </a:r>
          </a:p>
          <a:p>
            <a:pPr algn="ctr"/>
            <a:r>
              <a:rPr lang="en-GB" sz="3200" b="1" dirty="0">
                <a:solidFill>
                  <a:srgbClr val="AB0068"/>
                </a:solidFill>
                <a:latin typeface="Garamond" panose="02020404030301010803" pitchFamily="18" charset="0"/>
              </a:rPr>
              <a:t>Emanuel </a:t>
            </a:r>
            <a:r>
              <a:rPr lang="en-GB" sz="3200" b="1" dirty="0" err="1">
                <a:solidFill>
                  <a:srgbClr val="AB0068"/>
                </a:solidFill>
                <a:latin typeface="Garamond" panose="02020404030301010803" pitchFamily="18" charset="0"/>
              </a:rPr>
              <a:t>Ringelblum</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Mordechai </a:t>
            </a:r>
            <a:r>
              <a:rPr lang="en-GB" sz="3200" b="1" dirty="0" err="1">
                <a:solidFill>
                  <a:srgbClr val="AB0068"/>
                </a:solidFill>
                <a:latin typeface="Garamond" panose="02020404030301010803" pitchFamily="18" charset="0"/>
              </a:rPr>
              <a:t>Anielewicz</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Witold </a:t>
            </a:r>
            <a:r>
              <a:rPr lang="en-GB" sz="3200" b="1" dirty="0" err="1">
                <a:solidFill>
                  <a:srgbClr val="AB0068"/>
                </a:solidFill>
                <a:latin typeface="Garamond" panose="02020404030301010803" pitchFamily="18" charset="0"/>
              </a:rPr>
              <a:t>Pilecki</a:t>
            </a:r>
            <a:r>
              <a:rPr lang="en-GB" sz="3200" b="1" dirty="0">
                <a:solidFill>
                  <a:srgbClr val="AB0068"/>
                </a:solidFill>
                <a:latin typeface="Garamond" panose="02020404030301010803" pitchFamily="18" charset="0"/>
              </a:rPr>
              <a:t> </a:t>
            </a:r>
          </a:p>
          <a:p>
            <a:pPr algn="ctr"/>
            <a:r>
              <a:rPr lang="en-GB" sz="3200" b="1" dirty="0" err="1">
                <a:solidFill>
                  <a:srgbClr val="AB0068"/>
                </a:solidFill>
                <a:latin typeface="Garamond" panose="02020404030301010803" pitchFamily="18" charset="0"/>
              </a:rPr>
              <a:t>Janusz</a:t>
            </a:r>
            <a:r>
              <a:rPr lang="en-GB" sz="3200" b="1" dirty="0">
                <a:solidFill>
                  <a:srgbClr val="AB0068"/>
                </a:solidFill>
                <a:latin typeface="Garamond" panose="02020404030301010803" pitchFamily="18" charset="0"/>
              </a:rPr>
              <a:t> Korczak </a:t>
            </a:r>
          </a:p>
          <a:p>
            <a:pPr algn="ctr"/>
            <a:r>
              <a:rPr lang="en-GB" sz="3200" b="1" dirty="0">
                <a:solidFill>
                  <a:srgbClr val="AB0068"/>
                </a:solidFill>
                <a:latin typeface="Garamond" panose="02020404030301010803" pitchFamily="18" charset="0"/>
              </a:rPr>
              <a:t>Jan </a:t>
            </a:r>
            <a:r>
              <a:rPr lang="en-GB" sz="3200" b="1" dirty="0" err="1">
                <a:solidFill>
                  <a:srgbClr val="AB0068"/>
                </a:solidFill>
                <a:latin typeface="Garamond" panose="02020404030301010803" pitchFamily="18" charset="0"/>
              </a:rPr>
              <a:t>Karski</a:t>
            </a:r>
            <a:endParaRPr lang="en-GB" sz="3200" b="1" dirty="0">
              <a:solidFill>
                <a:srgbClr val="AB0068"/>
              </a:solidFill>
              <a:latin typeface="Garamond" panose="02020404030301010803" pitchFamily="18" charset="0"/>
            </a:endParaRPr>
          </a:p>
          <a:p>
            <a:pPr algn="ctr"/>
            <a:r>
              <a:rPr lang="en-GB" sz="3200" b="1" dirty="0" err="1">
                <a:solidFill>
                  <a:srgbClr val="AB0068"/>
                </a:solidFill>
                <a:latin typeface="Garamond" panose="02020404030301010803" pitchFamily="18" charset="0"/>
              </a:rPr>
              <a:t>Zofia</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Kossak-Szczucka</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Father </a:t>
            </a:r>
            <a:r>
              <a:rPr lang="en-GB" sz="3200" b="1" dirty="0" err="1">
                <a:solidFill>
                  <a:srgbClr val="AB0068"/>
                </a:solidFill>
                <a:latin typeface="Garamond" panose="02020404030301010803" pitchFamily="18" charset="0"/>
              </a:rPr>
              <a:t>Marceli</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Godlewski</a:t>
            </a:r>
            <a:r>
              <a:rPr lang="en-GB" sz="3200" b="1" dirty="0">
                <a:solidFill>
                  <a:srgbClr val="AB0068"/>
                </a:solidFill>
                <a:latin typeface="Garamond" panose="02020404030301010803" pitchFamily="18" charset="0"/>
              </a:rPr>
              <a:t> </a:t>
            </a:r>
          </a:p>
          <a:p>
            <a:pPr algn="ctr"/>
            <a:r>
              <a:rPr lang="en-GB" sz="3200" b="1" dirty="0">
                <a:solidFill>
                  <a:srgbClr val="AB0068"/>
                </a:solidFill>
                <a:latin typeface="Garamond" panose="02020404030301010803" pitchFamily="18" charset="0"/>
              </a:rPr>
              <a:t>Jan and Antonina </a:t>
            </a:r>
            <a:r>
              <a:rPr lang="en-GB" sz="3200" b="1" dirty="0" err="1">
                <a:solidFill>
                  <a:srgbClr val="AB0068"/>
                </a:solidFill>
                <a:latin typeface="Garamond" panose="02020404030301010803" pitchFamily="18" charset="0"/>
              </a:rPr>
              <a:t>Zabinski</a:t>
            </a:r>
            <a:endParaRPr lang="en-GB" sz="3200" b="1" dirty="0">
              <a:solidFill>
                <a:srgbClr val="AB0068"/>
              </a:solidFill>
              <a:latin typeface="Garamond" panose="02020404030301010803" pitchFamily="18" charset="0"/>
            </a:endParaRPr>
          </a:p>
          <a:p>
            <a:pPr algn="ctr"/>
            <a:r>
              <a:rPr lang="en-US"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Józef &amp; </a:t>
            </a:r>
            <a:r>
              <a:rPr lang="en-US"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Wiktoria</a:t>
            </a:r>
            <a:r>
              <a:rPr lang="en-US"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 </a:t>
            </a:r>
            <a:r>
              <a:rPr lang="en-US"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Ulma</a:t>
            </a:r>
            <a:endPar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endParaRPr>
          </a:p>
          <a:p>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27" name="Picture 26">
            <a:extLst>
              <a:ext uri="{FF2B5EF4-FFF2-40B4-BE49-F238E27FC236}">
                <a16:creationId xmlns:a16="http://schemas.microsoft.com/office/drawing/2014/main" id="{2971ECCF-C319-444E-A212-92FC2C2FFEB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34896" y="5294885"/>
            <a:ext cx="2242341" cy="961158"/>
          </a:xfrm>
          <a:prstGeom prst="rect">
            <a:avLst/>
          </a:prstGeom>
        </p:spPr>
      </p:pic>
      <p:sp>
        <p:nvSpPr>
          <p:cNvPr id="36" name="Rectangle 35">
            <a:extLst>
              <a:ext uri="{FF2B5EF4-FFF2-40B4-BE49-F238E27FC236}">
                <a16:creationId xmlns:a16="http://schemas.microsoft.com/office/drawing/2014/main" id="{09869A4B-F416-4452-B586-AF10CCF1802A}"/>
              </a:ext>
            </a:extLst>
          </p:cNvPr>
          <p:cNvSpPr/>
          <p:nvPr/>
        </p:nvSpPr>
        <p:spPr>
          <a:xfrm>
            <a:off x="1724790" y="5658873"/>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3687533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949" y="1142150"/>
            <a:ext cx="11896232" cy="528608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D3947B7-4454-4E7E-A8E6-A6673D9D93BC}"/>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pic>
        <p:nvPicPr>
          <p:cNvPr id="9" name="Picture 2" descr="Image result for JÃ³zef &amp; Wiktoria Ulma">
            <a:extLst>
              <a:ext uri="{FF2B5EF4-FFF2-40B4-BE49-F238E27FC236}">
                <a16:creationId xmlns:a16="http://schemas.microsoft.com/office/drawing/2014/main" id="{F088660E-F0D0-481E-AF17-141AC5F82D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70" t="10003" r="25156" b="35094"/>
          <a:stretch/>
        </p:blipFill>
        <p:spPr bwMode="auto">
          <a:xfrm>
            <a:off x="5746902" y="2012735"/>
            <a:ext cx="2517187" cy="33734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D91C95F-A7BC-4B9B-BA71-C4F71AB8A358}"/>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288" b="89986" l="1891" r="96218">
                        <a14:foregroundMark x1="83207" y1="14592" x2="83207" y2="14592"/>
                        <a14:foregroundMark x1="75416" y1="12661" x2="75416" y2="12661"/>
                        <a14:foregroundMark x1="72693" y1="18813" x2="72693" y2="18813"/>
                        <a14:foregroundMark x1="96293" y1="64592" x2="96293" y2="64592"/>
                        <a14:foregroundMark x1="9682" y1="19814" x2="9682" y2="19814"/>
                        <a14:foregroundMark x1="4463" y1="22890" x2="4463" y2="22890"/>
                        <a14:foregroundMark x1="47579" y1="6009" x2="47579" y2="6009"/>
                        <a14:foregroundMark x1="46067" y1="1288" x2="46067" y2="1288"/>
                        <a14:foregroundMark x1="1891" y1="14092" x2="1891" y2="14092"/>
                      </a14:backgroundRemoval>
                    </a14:imgEffect>
                  </a14:imgLayer>
                </a14:imgProps>
              </a:ext>
              <a:ext uri="{28A0092B-C50C-407E-A947-70E740481C1C}">
                <a14:useLocalDpi xmlns:a14="http://schemas.microsoft.com/office/drawing/2010/main" val="0"/>
              </a:ext>
            </a:extLst>
          </a:blip>
          <a:srcRect t="-1" b="-3979"/>
          <a:stretch/>
        </p:blipFill>
        <p:spPr>
          <a:xfrm>
            <a:off x="916823" y="2205678"/>
            <a:ext cx="4062213" cy="4466683"/>
          </a:xfrm>
          <a:prstGeom prst="rect">
            <a:avLst/>
          </a:prstGeom>
        </p:spPr>
      </p:pic>
      <p:pic>
        <p:nvPicPr>
          <p:cNvPr id="4" name="Picture 3">
            <a:extLst>
              <a:ext uri="{FF2B5EF4-FFF2-40B4-BE49-F238E27FC236}">
                <a16:creationId xmlns:a16="http://schemas.microsoft.com/office/drawing/2014/main" id="{9A26DE88-C074-416B-897C-F446CD80621E}"/>
              </a:ext>
            </a:extLst>
          </p:cNvPr>
          <p:cNvPicPr>
            <a:picLocks noChangeAspect="1"/>
          </p:cNvPicPr>
          <p:nvPr/>
        </p:nvPicPr>
        <p:blipFill rotWithShape="1">
          <a:blip r:embed="rId7">
            <a:alphaModFix/>
            <a:extLst>
              <a:ext uri="{BEBA8EAE-BF5A-486C-A8C5-ECC9F3942E4B}">
                <a14:imgProps xmlns:a14="http://schemas.microsoft.com/office/drawing/2010/main">
                  <a14:imgLayer r:embed="rId8">
                    <a14:imgEffect>
                      <a14:backgroundRemoval t="67471" b="94581" l="66319" r="93018">
                        <a14:foregroundMark x1="84000" y1="94330" x2="84000" y2="94330"/>
                        <a14:foregroundMark x1="84000" y1="86082" x2="84000" y2="86082"/>
                        <a14:foregroundMark x1="81000" y1="82990" x2="81000" y2="82990"/>
                        <a14:foregroundMark x1="74500" y1="75258" x2="74500" y2="75258"/>
                        <a14:foregroundMark x1="81500" y1="74227" x2="81500" y2="74227"/>
                        <a14:foregroundMark x1="75500" y1="82990" x2="75500" y2="82990"/>
                      </a14:backgroundRemoval>
                    </a14:imgEffect>
                  </a14:imgLayer>
                </a14:imgProps>
              </a:ext>
              <a:ext uri="{28A0092B-C50C-407E-A947-70E740481C1C}">
                <a14:useLocalDpi xmlns:a14="http://schemas.microsoft.com/office/drawing/2010/main" val="0"/>
              </a:ext>
            </a:extLst>
          </a:blip>
          <a:srcRect l="62982" t="64082" r="3645" b="2030"/>
          <a:stretch/>
        </p:blipFill>
        <p:spPr>
          <a:xfrm rot="21334209">
            <a:off x="3502413" y="4883776"/>
            <a:ext cx="1508131" cy="1427010"/>
          </a:xfrm>
          <a:prstGeom prst="rect">
            <a:avLst/>
          </a:prstGeom>
        </p:spPr>
      </p:pic>
      <p:sp>
        <p:nvSpPr>
          <p:cNvPr id="10" name="Oval 9">
            <a:extLst>
              <a:ext uri="{FF2B5EF4-FFF2-40B4-BE49-F238E27FC236}">
                <a16:creationId xmlns:a16="http://schemas.microsoft.com/office/drawing/2014/main" id="{020E121B-E562-4D5A-A9A8-98556DE26B60}"/>
              </a:ext>
            </a:extLst>
          </p:cNvPr>
          <p:cNvSpPr/>
          <p:nvPr/>
        </p:nvSpPr>
        <p:spPr>
          <a:xfrm flipH="1">
            <a:off x="4068572" y="5470500"/>
            <a:ext cx="60073"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B8FFBA74-F0C1-4ECC-9D09-14A69AA98158}"/>
              </a:ext>
            </a:extLst>
          </p:cNvPr>
          <p:cNvSpPr/>
          <p:nvPr/>
        </p:nvSpPr>
        <p:spPr>
          <a:xfrm flipH="1">
            <a:off x="4297886" y="5528894"/>
            <a:ext cx="60073" cy="4571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TextBox 11">
            <a:extLst>
              <a:ext uri="{FF2B5EF4-FFF2-40B4-BE49-F238E27FC236}">
                <a16:creationId xmlns:a16="http://schemas.microsoft.com/office/drawing/2014/main" id="{3C745BE7-FD22-4BD9-93A7-C27ACC80C82F}"/>
              </a:ext>
            </a:extLst>
          </p:cNvPr>
          <p:cNvSpPr txBox="1"/>
          <p:nvPr/>
        </p:nvSpPr>
        <p:spPr>
          <a:xfrm>
            <a:off x="3568186" y="5204711"/>
            <a:ext cx="1060844" cy="261610"/>
          </a:xfrm>
          <a:prstGeom prst="rect">
            <a:avLst/>
          </a:prstGeom>
          <a:noFill/>
        </p:spPr>
        <p:txBody>
          <a:bodyPr wrap="square" rtlCol="0">
            <a:spAutoFit/>
          </a:bodyPr>
          <a:lstStyle/>
          <a:p>
            <a:r>
              <a:rPr lang="en-GB" sz="1050" b="1" dirty="0" err="1"/>
              <a:t>Rzeszów</a:t>
            </a:r>
            <a:endParaRPr lang="en-GB" sz="1050" b="1" dirty="0"/>
          </a:p>
        </p:txBody>
      </p:sp>
      <p:sp>
        <p:nvSpPr>
          <p:cNvPr id="15" name="TextBox 14">
            <a:extLst>
              <a:ext uri="{FF2B5EF4-FFF2-40B4-BE49-F238E27FC236}">
                <a16:creationId xmlns:a16="http://schemas.microsoft.com/office/drawing/2014/main" id="{EC01E102-8E46-4B7D-AEC3-E809B755D795}"/>
              </a:ext>
            </a:extLst>
          </p:cNvPr>
          <p:cNvSpPr txBox="1"/>
          <p:nvPr/>
        </p:nvSpPr>
        <p:spPr>
          <a:xfrm>
            <a:off x="4012612" y="5565873"/>
            <a:ext cx="1060844" cy="261610"/>
          </a:xfrm>
          <a:prstGeom prst="rect">
            <a:avLst/>
          </a:prstGeom>
          <a:noFill/>
        </p:spPr>
        <p:txBody>
          <a:bodyPr wrap="square" rtlCol="0">
            <a:spAutoFit/>
          </a:bodyPr>
          <a:lstStyle/>
          <a:p>
            <a:r>
              <a:rPr lang="en-GB" sz="1050" b="1" dirty="0" err="1"/>
              <a:t>Markowa</a:t>
            </a:r>
            <a:endParaRPr lang="en-GB" sz="1050" b="1" dirty="0"/>
          </a:p>
        </p:txBody>
      </p:sp>
      <p:sp>
        <p:nvSpPr>
          <p:cNvPr id="17" name="TextBox 16">
            <a:extLst>
              <a:ext uri="{FF2B5EF4-FFF2-40B4-BE49-F238E27FC236}">
                <a16:creationId xmlns:a16="http://schemas.microsoft.com/office/drawing/2014/main" id="{A6C08433-8F8C-4AE3-B1CE-9D678B408A32}"/>
              </a:ext>
            </a:extLst>
          </p:cNvPr>
          <p:cNvSpPr txBox="1"/>
          <p:nvPr/>
        </p:nvSpPr>
        <p:spPr>
          <a:xfrm>
            <a:off x="2022670" y="3457623"/>
            <a:ext cx="1727752" cy="584775"/>
          </a:xfrm>
          <a:prstGeom prst="rect">
            <a:avLst/>
          </a:prstGeom>
          <a:noFill/>
        </p:spPr>
        <p:txBody>
          <a:bodyPr wrap="square" rtlCol="0">
            <a:spAutoFit/>
          </a:bodyPr>
          <a:lstStyle/>
          <a:p>
            <a:r>
              <a:rPr lang="en-GB" sz="3200" b="1" dirty="0">
                <a:ln>
                  <a:solidFill>
                    <a:schemeClr val="bg1"/>
                  </a:solidFill>
                </a:ln>
              </a:rPr>
              <a:t>POLAND</a:t>
            </a:r>
          </a:p>
        </p:txBody>
      </p:sp>
      <p:sp>
        <p:nvSpPr>
          <p:cNvPr id="18" name="Rectangle 17">
            <a:extLst>
              <a:ext uri="{FF2B5EF4-FFF2-40B4-BE49-F238E27FC236}">
                <a16:creationId xmlns:a16="http://schemas.microsoft.com/office/drawing/2014/main" id="{83684E1F-A2F4-4461-B4D0-9A8723EEA8C5}"/>
              </a:ext>
            </a:extLst>
          </p:cNvPr>
          <p:cNvSpPr>
            <a:spLocks noChangeArrowheads="1"/>
          </p:cNvSpPr>
          <p:nvPr/>
        </p:nvSpPr>
        <p:spPr bwMode="auto">
          <a:xfrm>
            <a:off x="8588695" y="2148498"/>
            <a:ext cx="2913496" cy="295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fontAlgn="base" hangingPunct="0">
              <a:lnSpc>
                <a:spcPct val="106000"/>
              </a:lnSpc>
              <a:spcAft>
                <a:spcPts val="800"/>
              </a:spcAft>
            </a:pPr>
            <a:r>
              <a:rPr lang="en-GB" sz="1600" dirty="0">
                <a:solidFill>
                  <a:srgbClr val="000000"/>
                </a:solidFill>
                <a:latin typeface="Garamond" panose="02020404030301010803" pitchFamily="18" charset="0"/>
                <a:cs typeface="Arial" panose="020B0604020202020204" pitchFamily="34" charset="0"/>
              </a:rPr>
              <a:t>Despite the fact that the occupying German Army executed Poles who gave shelter to Jews, they hid eight Jewish people in the attic of their home for over a year. On 24</a:t>
            </a:r>
            <a:r>
              <a:rPr lang="en-GB" sz="1600" baseline="30000" dirty="0">
                <a:solidFill>
                  <a:srgbClr val="000000"/>
                </a:solidFill>
                <a:latin typeface="Garamond" panose="02020404030301010803" pitchFamily="18" charset="0"/>
                <a:cs typeface="Arial" panose="020B0604020202020204" pitchFamily="34" charset="0"/>
              </a:rPr>
              <a:t>th</a:t>
            </a:r>
            <a:r>
              <a:rPr lang="en-GB" sz="1600" dirty="0">
                <a:solidFill>
                  <a:srgbClr val="000000"/>
                </a:solidFill>
                <a:latin typeface="Garamond" panose="02020404030301010803" pitchFamily="18" charset="0"/>
                <a:cs typeface="Arial" panose="020B0604020202020204" pitchFamily="34" charset="0"/>
              </a:rPr>
              <a:t> March 1944, after this act of rescue was reported to the local Gestapo by a vindictive, antisemitic neighbour, they were shot, along with their six children and the hidden Jews. </a:t>
            </a:r>
          </a:p>
        </p:txBody>
      </p:sp>
      <p:sp>
        <p:nvSpPr>
          <p:cNvPr id="19" name="Rectangle 18">
            <a:extLst>
              <a:ext uri="{FF2B5EF4-FFF2-40B4-BE49-F238E27FC236}">
                <a16:creationId xmlns:a16="http://schemas.microsoft.com/office/drawing/2014/main" id="{AA316444-FF0C-4F78-8CF9-CDB89CB01AB1}"/>
              </a:ext>
            </a:extLst>
          </p:cNvPr>
          <p:cNvSpPr>
            <a:spLocks noChangeArrowheads="1"/>
          </p:cNvSpPr>
          <p:nvPr/>
        </p:nvSpPr>
        <p:spPr bwMode="auto">
          <a:xfrm>
            <a:off x="854781" y="1451391"/>
            <a:ext cx="4324290" cy="60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fontAlgn="base" hangingPunct="0">
              <a:lnSpc>
                <a:spcPct val="106000"/>
              </a:lnSpc>
              <a:spcAft>
                <a:spcPts val="800"/>
              </a:spcAft>
            </a:pPr>
            <a:r>
              <a:rPr lang="en-US" sz="1600" dirty="0">
                <a:solidFill>
                  <a:srgbClr val="000000"/>
                </a:solidFill>
                <a:latin typeface="Garamond" panose="02020404030301010803" pitchFamily="18" charset="0"/>
                <a:cs typeface="Arial" panose="020B0604020202020204" pitchFamily="34" charset="0"/>
              </a:rPr>
              <a:t>Józef and </a:t>
            </a:r>
            <a:r>
              <a:rPr lang="en-US" sz="1600" dirty="0" err="1">
                <a:solidFill>
                  <a:srgbClr val="000000"/>
                </a:solidFill>
                <a:latin typeface="Garamond" panose="02020404030301010803" pitchFamily="18" charset="0"/>
                <a:cs typeface="Arial" panose="020B0604020202020204" pitchFamily="34" charset="0"/>
              </a:rPr>
              <a:t>Wiktoria</a:t>
            </a:r>
            <a:r>
              <a:rPr lang="en-US" sz="1600" dirty="0">
                <a:solidFill>
                  <a:srgbClr val="000000"/>
                </a:solidFill>
                <a:latin typeface="Garamond" panose="02020404030301010803" pitchFamily="18" charset="0"/>
                <a:cs typeface="Arial" panose="020B0604020202020204" pitchFamily="34" charset="0"/>
              </a:rPr>
              <a:t> </a:t>
            </a:r>
            <a:r>
              <a:rPr lang="en-US" sz="1600" dirty="0" err="1">
                <a:solidFill>
                  <a:srgbClr val="000000"/>
                </a:solidFill>
                <a:latin typeface="Garamond" panose="02020404030301010803" pitchFamily="18" charset="0"/>
                <a:cs typeface="Arial" panose="020B0604020202020204" pitchFamily="34" charset="0"/>
              </a:rPr>
              <a:t>Ulma</a:t>
            </a:r>
            <a:r>
              <a:rPr lang="en-US" sz="1600" dirty="0">
                <a:solidFill>
                  <a:srgbClr val="000000"/>
                </a:solidFill>
                <a:latin typeface="Garamond" panose="02020404030301010803" pitchFamily="18" charset="0"/>
                <a:cs typeface="Arial" panose="020B0604020202020204" pitchFamily="34" charset="0"/>
              </a:rPr>
              <a:t> lived in </a:t>
            </a:r>
            <a:r>
              <a:rPr lang="en-US" sz="1600" dirty="0" err="1">
                <a:solidFill>
                  <a:srgbClr val="000000"/>
                </a:solidFill>
                <a:latin typeface="Garamond" panose="02020404030301010803" pitchFamily="18" charset="0"/>
                <a:cs typeface="Arial" panose="020B0604020202020204" pitchFamily="34" charset="0"/>
              </a:rPr>
              <a:t>Markowa</a:t>
            </a:r>
            <a:r>
              <a:rPr lang="en-US" sz="1600" dirty="0">
                <a:solidFill>
                  <a:srgbClr val="000000"/>
                </a:solidFill>
                <a:latin typeface="Garamond" panose="02020404030301010803" pitchFamily="18" charset="0"/>
                <a:cs typeface="Arial" panose="020B0604020202020204" pitchFamily="34" charset="0"/>
              </a:rPr>
              <a:t>, in the </a:t>
            </a:r>
            <a:r>
              <a:rPr lang="en-GB" sz="1600" dirty="0" err="1">
                <a:solidFill>
                  <a:srgbClr val="000000"/>
                </a:solidFill>
                <a:latin typeface="Garamond" panose="02020404030301010803" pitchFamily="18" charset="0"/>
                <a:cs typeface="Arial" panose="020B0604020202020204" pitchFamily="34" charset="0"/>
              </a:rPr>
              <a:t>Podkarpackie</a:t>
            </a:r>
            <a:r>
              <a:rPr lang="en-GB" sz="1600" dirty="0">
                <a:solidFill>
                  <a:srgbClr val="000000"/>
                </a:solidFill>
                <a:latin typeface="Garamond" panose="02020404030301010803" pitchFamily="18" charset="0"/>
                <a:cs typeface="Arial" panose="020B0604020202020204" pitchFamily="34" charset="0"/>
              </a:rPr>
              <a:t> Province, in the south east of Poland. </a:t>
            </a:r>
          </a:p>
        </p:txBody>
      </p:sp>
    </p:spTree>
    <p:extLst>
      <p:ext uri="{BB962C8B-B14F-4D97-AF65-F5344CB8AC3E}">
        <p14:creationId xmlns:p14="http://schemas.microsoft.com/office/powerpoint/2010/main" val="273382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92" y="821582"/>
            <a:ext cx="12114570" cy="5903957"/>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pic>
        <p:nvPicPr>
          <p:cNvPr id="4" name="Picture 3">
            <a:extLst>
              <a:ext uri="{FF2B5EF4-FFF2-40B4-BE49-F238E27FC236}">
                <a16:creationId xmlns:a16="http://schemas.microsoft.com/office/drawing/2014/main" id="{1A16446C-CA08-45EC-A3A2-DB9DB7F87258}"/>
              </a:ext>
            </a:extLst>
          </p:cNvPr>
          <p:cNvPicPr>
            <a:picLocks noChangeAspect="1"/>
          </p:cNvPicPr>
          <p:nvPr/>
        </p:nvPicPr>
        <p:blipFill rotWithShape="1">
          <a:blip r:embed="rId4">
            <a:extLst>
              <a:ext uri="{28A0092B-C50C-407E-A947-70E740481C1C}">
                <a14:useLocalDpi xmlns:a14="http://schemas.microsoft.com/office/drawing/2010/main" val="0"/>
              </a:ext>
            </a:extLst>
          </a:blip>
          <a:srcRect l="10555" t="10153" r="5310" b="14052"/>
          <a:stretch/>
        </p:blipFill>
        <p:spPr>
          <a:xfrm>
            <a:off x="796779" y="3925838"/>
            <a:ext cx="3651429" cy="2179225"/>
          </a:xfrm>
          <a:prstGeom prst="rect">
            <a:avLst/>
          </a:prstGeom>
        </p:spPr>
      </p:pic>
      <p:pic>
        <p:nvPicPr>
          <p:cNvPr id="6" name="Picture 5">
            <a:extLst>
              <a:ext uri="{FF2B5EF4-FFF2-40B4-BE49-F238E27FC236}">
                <a16:creationId xmlns:a16="http://schemas.microsoft.com/office/drawing/2014/main" id="{729547A0-C6E9-4059-9596-55847A4FA3F1}"/>
              </a:ext>
            </a:extLst>
          </p:cNvPr>
          <p:cNvPicPr>
            <a:picLocks noChangeAspect="1"/>
          </p:cNvPicPr>
          <p:nvPr/>
        </p:nvPicPr>
        <p:blipFill rotWithShape="1">
          <a:blip r:embed="rId5">
            <a:extLst>
              <a:ext uri="{28A0092B-C50C-407E-A947-70E740481C1C}">
                <a14:useLocalDpi xmlns:a14="http://schemas.microsoft.com/office/drawing/2010/main" val="0"/>
              </a:ext>
            </a:extLst>
          </a:blip>
          <a:srcRect l="14328" t="17993" r="14799" b="8210"/>
          <a:stretch/>
        </p:blipFill>
        <p:spPr>
          <a:xfrm>
            <a:off x="820776" y="1229013"/>
            <a:ext cx="3603434" cy="2289394"/>
          </a:xfrm>
          <a:prstGeom prst="rect">
            <a:avLst/>
          </a:prstGeom>
        </p:spPr>
      </p:pic>
      <p:pic>
        <p:nvPicPr>
          <p:cNvPr id="24" name="Picture 23">
            <a:extLst>
              <a:ext uri="{FF2B5EF4-FFF2-40B4-BE49-F238E27FC236}">
                <a16:creationId xmlns:a16="http://schemas.microsoft.com/office/drawing/2014/main" id="{E5D34826-153A-431F-8086-95AE8D631DAD}"/>
              </a:ext>
            </a:extLst>
          </p:cNvPr>
          <p:cNvPicPr>
            <a:picLocks noChangeAspect="1"/>
          </p:cNvPicPr>
          <p:nvPr/>
        </p:nvPicPr>
        <p:blipFill rotWithShape="1">
          <a:blip r:embed="rId6">
            <a:extLst>
              <a:ext uri="{28A0092B-C50C-407E-A947-70E740481C1C}">
                <a14:useLocalDpi xmlns:a14="http://schemas.microsoft.com/office/drawing/2010/main" val="0"/>
              </a:ext>
            </a:extLst>
          </a:blip>
          <a:srcRect t="19687" b="12673"/>
          <a:stretch/>
        </p:blipFill>
        <p:spPr>
          <a:xfrm>
            <a:off x="5660236" y="3851500"/>
            <a:ext cx="4941059" cy="2184918"/>
          </a:xfrm>
          <a:prstGeom prst="rect">
            <a:avLst/>
          </a:prstGeom>
        </p:spPr>
      </p:pic>
      <p:sp>
        <p:nvSpPr>
          <p:cNvPr id="23" name="Rectangle 22">
            <a:extLst>
              <a:ext uri="{FF2B5EF4-FFF2-40B4-BE49-F238E27FC236}">
                <a16:creationId xmlns:a16="http://schemas.microsoft.com/office/drawing/2014/main" id="{1A6078F5-5BC8-446A-A7B4-3980A704ED79}"/>
              </a:ext>
            </a:extLst>
          </p:cNvPr>
          <p:cNvSpPr>
            <a:spLocks noChangeArrowheads="1"/>
          </p:cNvSpPr>
          <p:nvPr/>
        </p:nvSpPr>
        <p:spPr bwMode="auto">
          <a:xfrm>
            <a:off x="5046773" y="1772831"/>
            <a:ext cx="5960609" cy="138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dirty="0">
                <a:solidFill>
                  <a:srgbClr val="000000"/>
                </a:solidFill>
                <a:latin typeface="Garamond" panose="02020404030301010803" pitchFamily="18" charset="0"/>
                <a:cs typeface="Arial" panose="020B0604020202020204" pitchFamily="34" charset="0"/>
              </a:rPr>
              <a:t>The </a:t>
            </a:r>
            <a:r>
              <a:rPr lang="en-US" sz="1600" dirty="0" err="1">
                <a:solidFill>
                  <a:srgbClr val="000000"/>
                </a:solidFill>
                <a:latin typeface="Garamond" panose="02020404030301010803" pitchFamily="18" charset="0"/>
                <a:cs typeface="Arial" panose="020B0604020202020204" pitchFamily="34" charset="0"/>
              </a:rPr>
              <a:t>Ulmas</a:t>
            </a:r>
            <a:r>
              <a:rPr lang="en-US" sz="1600" dirty="0">
                <a:solidFill>
                  <a:srgbClr val="000000"/>
                </a:solidFill>
                <a:latin typeface="Garamond" panose="02020404030301010803" pitchFamily="18" charset="0"/>
                <a:cs typeface="Arial" panose="020B0604020202020204" pitchFamily="34" charset="0"/>
              </a:rPr>
              <a:t> </a:t>
            </a:r>
            <a:r>
              <a:rPr lang="en-GB" sz="1600" dirty="0">
                <a:solidFill>
                  <a:srgbClr val="000000"/>
                </a:solidFill>
                <a:latin typeface="Garamond" panose="02020404030301010803" pitchFamily="18" charset="0"/>
                <a:cs typeface="Arial" panose="020B0604020202020204" pitchFamily="34" charset="0"/>
              </a:rPr>
              <a:t>were farmers who lived in a remote part of the countryside. They produced a wide range of vegetables and nuts and kept many beehives as well as silkworms. </a:t>
            </a:r>
            <a:r>
              <a:rPr lang="en-US" sz="1600" dirty="0">
                <a:solidFill>
                  <a:srgbClr val="000000"/>
                </a:solidFill>
                <a:latin typeface="Garamond" panose="02020404030301010803" pitchFamily="18" charset="0"/>
                <a:cs typeface="Arial" panose="020B0604020202020204" pitchFamily="34" charset="0"/>
              </a:rPr>
              <a:t>Józef</a:t>
            </a:r>
            <a:r>
              <a:rPr lang="en-GB" sz="1600" dirty="0">
                <a:solidFill>
                  <a:srgbClr val="000000"/>
                </a:solidFill>
                <a:latin typeface="Garamond" panose="02020404030301010803" pitchFamily="18" charset="0"/>
                <a:cs typeface="Arial" panose="020B0604020202020204" pitchFamily="34" charset="0"/>
              </a:rPr>
              <a:t> was very active in the local community, but his biggest passion was photography. Consequently, there are many images of life on the </a:t>
            </a:r>
            <a:r>
              <a:rPr lang="en-GB" sz="1600" dirty="0" err="1">
                <a:solidFill>
                  <a:srgbClr val="000000"/>
                </a:solidFill>
                <a:latin typeface="Garamond" panose="02020404030301010803" pitchFamily="18" charset="0"/>
                <a:cs typeface="Arial" panose="020B0604020202020204" pitchFamily="34" charset="0"/>
              </a:rPr>
              <a:t>Ulma</a:t>
            </a:r>
            <a:r>
              <a:rPr lang="en-GB" sz="1600" dirty="0">
                <a:solidFill>
                  <a:srgbClr val="000000"/>
                </a:solidFill>
                <a:latin typeface="Garamond" panose="02020404030301010803" pitchFamily="18" charset="0"/>
                <a:cs typeface="Arial" panose="020B0604020202020204" pitchFamily="34" charset="0"/>
              </a:rPr>
              <a:t> farm before and during the war. </a:t>
            </a:r>
          </a:p>
        </p:txBody>
      </p:sp>
    </p:spTree>
    <p:extLst>
      <p:ext uri="{BB962C8B-B14F-4D97-AF65-F5344CB8AC3E}">
        <p14:creationId xmlns:p14="http://schemas.microsoft.com/office/powerpoint/2010/main" val="288879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5" y="821583"/>
            <a:ext cx="12180105" cy="5938140"/>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pic>
        <p:nvPicPr>
          <p:cNvPr id="12" name="Picture 11">
            <a:extLst>
              <a:ext uri="{FF2B5EF4-FFF2-40B4-BE49-F238E27FC236}">
                <a16:creationId xmlns:a16="http://schemas.microsoft.com/office/drawing/2014/main" id="{660A5D7A-409E-425E-B698-56698E3E8493}"/>
              </a:ext>
            </a:extLst>
          </p:cNvPr>
          <p:cNvPicPr>
            <a:picLocks noChangeAspect="1"/>
          </p:cNvPicPr>
          <p:nvPr/>
        </p:nvPicPr>
        <p:blipFill rotWithShape="1">
          <a:blip r:embed="rId4">
            <a:extLst>
              <a:ext uri="{28A0092B-C50C-407E-A947-70E740481C1C}">
                <a14:useLocalDpi xmlns:a14="http://schemas.microsoft.com/office/drawing/2010/main" val="0"/>
              </a:ext>
            </a:extLst>
          </a:blip>
          <a:srcRect l="9888" t="8985" r="13601" b="16928"/>
          <a:stretch/>
        </p:blipFill>
        <p:spPr>
          <a:xfrm>
            <a:off x="610798" y="1324598"/>
            <a:ext cx="6132641" cy="4349809"/>
          </a:xfrm>
          <a:prstGeom prst="rect">
            <a:avLst/>
          </a:prstGeom>
        </p:spPr>
      </p:pic>
      <p:sp>
        <p:nvSpPr>
          <p:cNvPr id="16" name="Rectangle 15">
            <a:extLst>
              <a:ext uri="{FF2B5EF4-FFF2-40B4-BE49-F238E27FC236}">
                <a16:creationId xmlns:a16="http://schemas.microsoft.com/office/drawing/2014/main" id="{F97EE522-8DC6-4E9C-A1B7-E49A4201B213}"/>
              </a:ext>
            </a:extLst>
          </p:cNvPr>
          <p:cNvSpPr>
            <a:spLocks noChangeArrowheads="1"/>
          </p:cNvSpPr>
          <p:nvPr/>
        </p:nvSpPr>
        <p:spPr bwMode="auto">
          <a:xfrm>
            <a:off x="6907993" y="1118709"/>
            <a:ext cx="4673209" cy="53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GB" sz="1600" dirty="0">
                <a:solidFill>
                  <a:srgbClr val="000000"/>
                </a:solidFill>
                <a:latin typeface="Garamond" panose="02020404030301010803" pitchFamily="18" charset="0"/>
                <a:cs typeface="Arial" panose="020B0604020202020204" pitchFamily="34" charset="0"/>
              </a:rPr>
              <a:t>By the summer of 1942 most of </a:t>
            </a:r>
            <a:r>
              <a:rPr lang="en-GB" sz="1600" dirty="0" err="1">
                <a:solidFill>
                  <a:srgbClr val="000000"/>
                </a:solidFill>
                <a:latin typeface="Garamond" panose="02020404030301010803" pitchFamily="18" charset="0"/>
                <a:cs typeface="Arial" panose="020B0604020202020204" pitchFamily="34" charset="0"/>
              </a:rPr>
              <a:t>Markowa’s</a:t>
            </a:r>
            <a:r>
              <a:rPr lang="en-GB" sz="1600" dirty="0">
                <a:solidFill>
                  <a:srgbClr val="000000"/>
                </a:solidFill>
                <a:latin typeface="Garamond" panose="02020404030301010803" pitchFamily="18" charset="0"/>
                <a:cs typeface="Arial" panose="020B0604020202020204" pitchFamily="34" charset="0"/>
              </a:rPr>
              <a:t> 1000 Jews had either been shot by German death squads or were deported to </a:t>
            </a:r>
            <a:r>
              <a:rPr lang="en-GB" sz="1600" dirty="0" err="1">
                <a:solidFill>
                  <a:srgbClr val="000000"/>
                </a:solidFill>
                <a:latin typeface="Garamond" panose="02020404030301010803" pitchFamily="18" charset="0"/>
                <a:cs typeface="Arial" panose="020B0604020202020204" pitchFamily="34" charset="0"/>
              </a:rPr>
              <a:t>Bełżec</a:t>
            </a:r>
            <a:r>
              <a:rPr lang="en-GB" sz="1600" dirty="0">
                <a:solidFill>
                  <a:srgbClr val="000000"/>
                </a:solidFill>
                <a:latin typeface="Garamond" panose="02020404030301010803" pitchFamily="18" charset="0"/>
                <a:cs typeface="Arial" panose="020B0604020202020204" pitchFamily="34" charset="0"/>
              </a:rPr>
              <a:t> extermination camp. From July the Germans led hunts in the surrounding forests to search for any Jews who were hiding there. For the few who remained the only option was to hope that a friendly Polish family would agree to offer them shelter. One such family was the </a:t>
            </a:r>
            <a:r>
              <a:rPr lang="en-GB" sz="1600" dirty="0" err="1">
                <a:solidFill>
                  <a:srgbClr val="000000"/>
                </a:solidFill>
                <a:latin typeface="Garamond" panose="02020404030301010803" pitchFamily="18" charset="0"/>
                <a:cs typeface="Arial" panose="020B0604020202020204" pitchFamily="34" charset="0"/>
              </a:rPr>
              <a:t>Goldmans</a:t>
            </a:r>
            <a:r>
              <a:rPr lang="en-GB" sz="1600" dirty="0">
                <a:solidFill>
                  <a:srgbClr val="000000"/>
                </a:solidFill>
                <a:latin typeface="Garamond" panose="02020404030301010803" pitchFamily="18" charset="0"/>
                <a:cs typeface="Arial" panose="020B0604020202020204" pitchFamily="34" charset="0"/>
              </a:rPr>
              <a:t>. They had previously leant their home to a Polish policeman called </a:t>
            </a:r>
            <a:r>
              <a:rPr lang="en-GB" sz="1600" dirty="0" err="1">
                <a:solidFill>
                  <a:srgbClr val="000000"/>
                </a:solidFill>
                <a:latin typeface="Garamond" panose="02020404030301010803" pitchFamily="18" charset="0"/>
                <a:cs typeface="Arial" panose="020B0604020202020204" pitchFamily="34" charset="0"/>
              </a:rPr>
              <a:t>Włodzimierz</a:t>
            </a:r>
            <a:r>
              <a:rPr lang="en-GB" sz="1600" dirty="0">
                <a:solidFill>
                  <a:srgbClr val="000000"/>
                </a:solidFill>
                <a:latin typeface="Garamond" panose="02020404030301010803" pitchFamily="18" charset="0"/>
                <a:cs typeface="Arial" panose="020B0604020202020204" pitchFamily="34" charset="0"/>
              </a:rPr>
              <a:t> </a:t>
            </a:r>
            <a:r>
              <a:rPr lang="en-GB" sz="1600" dirty="0" err="1">
                <a:solidFill>
                  <a:srgbClr val="000000"/>
                </a:solidFill>
                <a:latin typeface="Garamond" panose="02020404030301010803" pitchFamily="18" charset="0"/>
                <a:cs typeface="Arial" panose="020B0604020202020204" pitchFamily="34" charset="0"/>
              </a:rPr>
              <a:t>Leś</a:t>
            </a:r>
            <a:r>
              <a:rPr lang="en-GB" sz="1600" dirty="0">
                <a:solidFill>
                  <a:srgbClr val="000000"/>
                </a:solidFill>
                <a:latin typeface="Garamond" panose="02020404030301010803" pitchFamily="18" charset="0"/>
                <a:cs typeface="Arial" panose="020B0604020202020204" pitchFamily="34" charset="0"/>
              </a:rPr>
              <a:t> in return for supplies, but </a:t>
            </a:r>
            <a:r>
              <a:rPr lang="en-GB" sz="1600" dirty="0" err="1">
                <a:solidFill>
                  <a:srgbClr val="000000"/>
                </a:solidFill>
                <a:latin typeface="Garamond" panose="02020404030301010803" pitchFamily="18" charset="0"/>
                <a:cs typeface="Arial" panose="020B0604020202020204" pitchFamily="34" charset="0"/>
              </a:rPr>
              <a:t>Leś</a:t>
            </a:r>
            <a:r>
              <a:rPr lang="en-GB" sz="1600" dirty="0">
                <a:solidFill>
                  <a:srgbClr val="000000"/>
                </a:solidFill>
                <a:latin typeface="Garamond" panose="02020404030301010803" pitchFamily="18" charset="0"/>
                <a:cs typeface="Arial" panose="020B0604020202020204" pitchFamily="34" charset="0"/>
              </a:rPr>
              <a:t> deceived the family and claimed the property for himself. </a:t>
            </a:r>
          </a:p>
          <a:p>
            <a:pPr algn="ctr" eaLnBrk="0" fontAlgn="base" hangingPunct="0">
              <a:lnSpc>
                <a:spcPct val="106000"/>
              </a:lnSpc>
              <a:spcAft>
                <a:spcPts val="800"/>
              </a:spcAft>
            </a:pPr>
            <a:endParaRPr lang="en-GB" sz="1600" dirty="0">
              <a:solidFill>
                <a:srgbClr val="000000"/>
              </a:solidFill>
              <a:latin typeface="Garamond" panose="02020404030301010803" pitchFamily="18" charset="0"/>
              <a:cs typeface="Arial" panose="020B0604020202020204" pitchFamily="34" charset="0"/>
            </a:endParaRPr>
          </a:p>
          <a:p>
            <a:pPr algn="ctr" eaLnBrk="0" fontAlgn="base" hangingPunct="0">
              <a:lnSpc>
                <a:spcPct val="106000"/>
              </a:lnSpc>
              <a:spcAft>
                <a:spcPts val="800"/>
              </a:spcAft>
            </a:pPr>
            <a:r>
              <a:rPr lang="en-GB" sz="1600" dirty="0">
                <a:solidFill>
                  <a:srgbClr val="000000"/>
                </a:solidFill>
                <a:latin typeface="Garamond" panose="02020404030301010803" pitchFamily="18" charset="0"/>
                <a:cs typeface="Arial" panose="020B0604020202020204" pitchFamily="34" charset="0"/>
              </a:rPr>
              <a:t>One evening in the autumn of 1942, Saul, the father of the family, arrived at the farm with his four sons. He had known the </a:t>
            </a:r>
            <a:r>
              <a:rPr lang="en-GB" sz="1600" dirty="0" err="1">
                <a:solidFill>
                  <a:srgbClr val="000000"/>
                </a:solidFill>
                <a:latin typeface="Garamond" panose="02020404030301010803" pitchFamily="18" charset="0"/>
                <a:cs typeface="Arial" panose="020B0604020202020204" pitchFamily="34" charset="0"/>
              </a:rPr>
              <a:t>Ulmas</a:t>
            </a:r>
            <a:r>
              <a:rPr lang="en-GB" sz="1600" dirty="0">
                <a:solidFill>
                  <a:srgbClr val="000000"/>
                </a:solidFill>
                <a:latin typeface="Garamond" panose="02020404030301010803" pitchFamily="18" charset="0"/>
                <a:cs typeface="Arial" panose="020B0604020202020204" pitchFamily="34" charset="0"/>
              </a:rPr>
              <a:t> before the war and knew them to be humane principled people. </a:t>
            </a:r>
            <a:r>
              <a:rPr lang="en-US" sz="1600" dirty="0">
                <a:solidFill>
                  <a:srgbClr val="000000"/>
                </a:solidFill>
                <a:latin typeface="Garamond" panose="02020404030301010803" pitchFamily="18" charset="0"/>
                <a:cs typeface="Arial" panose="020B0604020202020204" pitchFamily="34" charset="0"/>
              </a:rPr>
              <a:t>Józef</a:t>
            </a:r>
            <a:r>
              <a:rPr lang="en-GB" sz="1600" dirty="0">
                <a:solidFill>
                  <a:srgbClr val="000000"/>
                </a:solidFill>
                <a:latin typeface="Garamond" panose="02020404030301010803" pitchFamily="18" charset="0"/>
                <a:cs typeface="Arial" panose="020B0604020202020204" pitchFamily="34" charset="0"/>
              </a:rPr>
              <a:t> agreed to offer them shelter in their attic. A few weeks later they were joined by Saul’s two daughters and a granddaughter. </a:t>
            </a:r>
          </a:p>
          <a:p>
            <a:pPr algn="ctr" eaLnBrk="0" fontAlgn="base" hangingPunct="0">
              <a:lnSpc>
                <a:spcPct val="106000"/>
              </a:lnSpc>
              <a:spcAft>
                <a:spcPts val="800"/>
              </a:spcAft>
            </a:pPr>
            <a:endParaRPr lang="en-GB" sz="1600" dirty="0">
              <a:solidFill>
                <a:srgbClr val="000000"/>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1578343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814532"/>
            <a:ext cx="12143205" cy="5928100"/>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pic>
        <p:nvPicPr>
          <p:cNvPr id="1026" name="Picture 2" descr="https://www.yadvashem.org/sites/default/files/styles/royalslider/public/04_30.jpg?itok=dfbErnRq">
            <a:extLst>
              <a:ext uri="{FF2B5EF4-FFF2-40B4-BE49-F238E27FC236}">
                <a16:creationId xmlns:a16="http://schemas.microsoft.com/office/drawing/2014/main" id="{7383C5A1-3E51-4642-8D94-28BD5BA66E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25" t="19948" r="18253" b="7871"/>
          <a:stretch/>
        </p:blipFill>
        <p:spPr bwMode="auto">
          <a:xfrm>
            <a:off x="3179035" y="1103348"/>
            <a:ext cx="6028908" cy="37205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26CA1D9-1FD3-43DC-A274-F0729608AE99}"/>
              </a:ext>
            </a:extLst>
          </p:cNvPr>
          <p:cNvSpPr/>
          <p:nvPr/>
        </p:nvSpPr>
        <p:spPr>
          <a:xfrm>
            <a:off x="723749" y="4930527"/>
            <a:ext cx="10695708" cy="1323439"/>
          </a:xfrm>
          <a:prstGeom prst="rect">
            <a:avLst/>
          </a:prstGeom>
        </p:spPr>
        <p:txBody>
          <a:bodyPr wrap="square">
            <a:spAutoFit/>
          </a:bodyPr>
          <a:lstStyle/>
          <a:p>
            <a:pPr algn="ctr"/>
            <a:r>
              <a:rPr lang="en-GB" sz="1600" dirty="0">
                <a:latin typeface="Garamond" panose="02020404030301010803" pitchFamily="18" charset="0"/>
              </a:rPr>
              <a:t>A neighbour, Stanislaw </a:t>
            </a:r>
            <a:r>
              <a:rPr lang="en-GB" sz="1600" dirty="0" err="1">
                <a:latin typeface="Garamond" panose="02020404030301010803" pitchFamily="18" charset="0"/>
              </a:rPr>
              <a:t>Niemczak</a:t>
            </a:r>
            <a:r>
              <a:rPr lang="en-GB" sz="1600" dirty="0">
                <a:latin typeface="Garamond" panose="02020404030301010803" pitchFamily="18" charset="0"/>
              </a:rPr>
              <a:t>, testified after the war that - “They stayed on the premises and slept in the attic of the house... They never hid in particular, since all of them were busy helping to run the farm. They helped in tanning animal hides and chopped wood from the nearby forest for fuel.” This went on for over a year. </a:t>
            </a:r>
            <a:r>
              <a:rPr lang="en-US" sz="1600" dirty="0">
                <a:latin typeface="Garamond" panose="02020404030301010803" pitchFamily="18" charset="0"/>
                <a:cs typeface="Arial" panose="020B0604020202020204" pitchFamily="34" charset="0"/>
              </a:rPr>
              <a:t>Józef </a:t>
            </a:r>
            <a:r>
              <a:rPr lang="en-GB" sz="1600" dirty="0">
                <a:latin typeface="Garamond" panose="02020404030301010803" pitchFamily="18" charset="0"/>
                <a:ea typeface="Calibri" panose="020F0502020204030204" pitchFamily="34" charset="0"/>
                <a:cs typeface="Times New Roman" panose="02020603050405020304" pitchFamily="18" charset="0"/>
              </a:rPr>
              <a:t>even photographed them at work (above).</a:t>
            </a:r>
          </a:p>
          <a:p>
            <a:pPr algn="ctr"/>
            <a:endParaRPr lang="en-GB" sz="1600" dirty="0">
              <a:latin typeface="Garamond" panose="02020404030301010803" pitchFamily="18" charset="0"/>
              <a:cs typeface="Times New Roman" panose="02020603050405020304" pitchFamily="18" charset="0"/>
            </a:endParaRPr>
          </a:p>
          <a:p>
            <a:pPr algn="ctr"/>
            <a:r>
              <a:rPr lang="en-GB" sz="1600" dirty="0">
                <a:latin typeface="Garamond" panose="02020404030301010803" pitchFamily="18" charset="0"/>
                <a:cs typeface="Times New Roman" panose="02020603050405020304" pitchFamily="18" charset="0"/>
              </a:rPr>
              <a:t>But this act of rescue was tragically brought to an end  on March 24</a:t>
            </a:r>
            <a:r>
              <a:rPr lang="en-GB" sz="1600" baseline="30000" dirty="0">
                <a:latin typeface="Garamond" panose="02020404030301010803" pitchFamily="18" charset="0"/>
                <a:cs typeface="Times New Roman" panose="02020603050405020304" pitchFamily="18" charset="0"/>
              </a:rPr>
              <a:t>th</a:t>
            </a:r>
            <a:r>
              <a:rPr lang="en-GB" sz="1600" dirty="0">
                <a:latin typeface="Garamond" panose="02020404030301010803" pitchFamily="18" charset="0"/>
                <a:cs typeface="Times New Roman" panose="02020603050405020304" pitchFamily="18" charset="0"/>
              </a:rPr>
              <a:t> 1944…</a:t>
            </a:r>
            <a:endParaRPr lang="en-GB" sz="1600" dirty="0">
              <a:latin typeface="Garamond" panose="02020404030301010803" pitchFamily="18" charset="0"/>
            </a:endParaRPr>
          </a:p>
        </p:txBody>
      </p:sp>
    </p:spTree>
    <p:extLst>
      <p:ext uri="{BB962C8B-B14F-4D97-AF65-F5344CB8AC3E}">
        <p14:creationId xmlns:p14="http://schemas.microsoft.com/office/powerpoint/2010/main" val="271367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12" y="865725"/>
            <a:ext cx="12308199" cy="587573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sp>
        <p:nvSpPr>
          <p:cNvPr id="12" name="Rectangle 11">
            <a:extLst>
              <a:ext uri="{FF2B5EF4-FFF2-40B4-BE49-F238E27FC236}">
                <a16:creationId xmlns:a16="http://schemas.microsoft.com/office/drawing/2014/main" id="{F0D33E55-DC15-4BDE-BB09-D28BEF2C147D}"/>
              </a:ext>
            </a:extLst>
          </p:cNvPr>
          <p:cNvSpPr/>
          <p:nvPr/>
        </p:nvSpPr>
        <p:spPr>
          <a:xfrm>
            <a:off x="4910763" y="1147692"/>
            <a:ext cx="6602909" cy="1323439"/>
          </a:xfrm>
          <a:prstGeom prst="rect">
            <a:avLst/>
          </a:prstGeom>
        </p:spPr>
        <p:txBody>
          <a:bodyPr wrap="square">
            <a:spAutoFit/>
          </a:bodyPr>
          <a:lstStyle/>
          <a:p>
            <a:pPr algn="ctr"/>
            <a:r>
              <a:rPr lang="en-GB" sz="1600" dirty="0">
                <a:latin typeface="Garamond" panose="02020404030301010803" pitchFamily="18" charset="0"/>
              </a:rPr>
              <a:t>The Goldman family contacted </a:t>
            </a:r>
            <a:r>
              <a:rPr lang="en-GB" sz="1600" dirty="0" err="1">
                <a:solidFill>
                  <a:srgbClr val="000000"/>
                </a:solidFill>
                <a:latin typeface="Garamond" panose="02020404030301010803" pitchFamily="18" charset="0"/>
                <a:cs typeface="Arial" panose="020B0604020202020204" pitchFamily="34" charset="0"/>
              </a:rPr>
              <a:t>Włodzimierz</a:t>
            </a:r>
            <a:r>
              <a:rPr lang="en-GB" sz="1600" dirty="0">
                <a:solidFill>
                  <a:srgbClr val="000000"/>
                </a:solidFill>
                <a:latin typeface="Garamond" panose="02020404030301010803" pitchFamily="18" charset="0"/>
                <a:cs typeface="Arial" panose="020B0604020202020204" pitchFamily="34" charset="0"/>
              </a:rPr>
              <a:t> </a:t>
            </a:r>
            <a:r>
              <a:rPr lang="en-GB" sz="1600" dirty="0" err="1">
                <a:solidFill>
                  <a:srgbClr val="000000"/>
                </a:solidFill>
                <a:latin typeface="Garamond" panose="02020404030301010803" pitchFamily="18" charset="0"/>
                <a:cs typeface="Arial" panose="020B0604020202020204" pitchFamily="34" charset="0"/>
              </a:rPr>
              <a:t>Leś</a:t>
            </a:r>
            <a:r>
              <a:rPr lang="en-GB" sz="1600" dirty="0">
                <a:solidFill>
                  <a:srgbClr val="000000"/>
                </a:solidFill>
                <a:latin typeface="Garamond" panose="02020404030301010803" pitchFamily="18" charset="0"/>
                <a:cs typeface="Arial" panose="020B0604020202020204" pitchFamily="34" charset="0"/>
              </a:rPr>
              <a:t>, who had taken up residence in their home, to request that he at least return some of their property. Instead of agreeing to this request, </a:t>
            </a:r>
            <a:r>
              <a:rPr lang="en-GB" sz="1600" dirty="0" err="1">
                <a:solidFill>
                  <a:srgbClr val="000000"/>
                </a:solidFill>
                <a:latin typeface="Garamond" panose="02020404030301010803" pitchFamily="18" charset="0"/>
                <a:cs typeface="Arial" panose="020B0604020202020204" pitchFamily="34" charset="0"/>
              </a:rPr>
              <a:t>Leś</a:t>
            </a:r>
            <a:r>
              <a:rPr lang="en-GB" sz="1600" dirty="0">
                <a:solidFill>
                  <a:srgbClr val="000000"/>
                </a:solidFill>
                <a:latin typeface="Garamond" panose="02020404030301010803" pitchFamily="18" charset="0"/>
                <a:cs typeface="Arial" panose="020B0604020202020204" pitchFamily="34" charset="0"/>
              </a:rPr>
              <a:t> responded by reporting the </a:t>
            </a:r>
            <a:r>
              <a:rPr lang="en-GB" sz="1600" dirty="0" err="1">
                <a:solidFill>
                  <a:srgbClr val="000000"/>
                </a:solidFill>
                <a:latin typeface="Garamond" panose="02020404030301010803" pitchFamily="18" charset="0"/>
                <a:cs typeface="Arial" panose="020B0604020202020204" pitchFamily="34" charset="0"/>
              </a:rPr>
              <a:t>Ulma</a:t>
            </a:r>
            <a:r>
              <a:rPr lang="en-GB" sz="1600" dirty="0">
                <a:solidFill>
                  <a:srgbClr val="000000"/>
                </a:solidFill>
                <a:latin typeface="Garamond" panose="02020404030301010803" pitchFamily="18" charset="0"/>
                <a:cs typeface="Arial" panose="020B0604020202020204" pitchFamily="34" charset="0"/>
              </a:rPr>
              <a:t> family to the local German authorities. Consequently, German police came to </a:t>
            </a:r>
            <a:r>
              <a:rPr lang="en-GB" sz="1600" dirty="0" err="1">
                <a:solidFill>
                  <a:srgbClr val="000000"/>
                </a:solidFill>
                <a:latin typeface="Garamond" panose="02020404030301010803" pitchFamily="18" charset="0"/>
                <a:cs typeface="Arial" panose="020B0604020202020204" pitchFamily="34" charset="0"/>
              </a:rPr>
              <a:t>Markowa</a:t>
            </a:r>
            <a:r>
              <a:rPr lang="en-GB" sz="1600" dirty="0">
                <a:solidFill>
                  <a:srgbClr val="000000"/>
                </a:solidFill>
                <a:latin typeface="Garamond" panose="02020404030301010803" pitchFamily="18" charset="0"/>
                <a:cs typeface="Arial" panose="020B0604020202020204" pitchFamily="34" charset="0"/>
              </a:rPr>
              <a:t>, found the Jews on the </a:t>
            </a:r>
            <a:r>
              <a:rPr lang="en-GB" sz="1600" dirty="0" err="1">
                <a:solidFill>
                  <a:srgbClr val="000000"/>
                </a:solidFill>
                <a:latin typeface="Garamond" panose="02020404030301010803" pitchFamily="18" charset="0"/>
                <a:cs typeface="Arial" panose="020B0604020202020204" pitchFamily="34" charset="0"/>
              </a:rPr>
              <a:t>Ulma</a:t>
            </a:r>
            <a:r>
              <a:rPr lang="en-GB" sz="1600" dirty="0">
                <a:solidFill>
                  <a:srgbClr val="000000"/>
                </a:solidFill>
                <a:latin typeface="Garamond" panose="02020404030301010803" pitchFamily="18" charset="0"/>
                <a:cs typeface="Arial" panose="020B0604020202020204" pitchFamily="34" charset="0"/>
              </a:rPr>
              <a:t> farm and executed them. </a:t>
            </a:r>
          </a:p>
        </p:txBody>
      </p:sp>
      <p:pic>
        <p:nvPicPr>
          <p:cNvPr id="3076" name="Picture 4" descr="https://www.yadvashem.org/sites/default/files/styles/royalslider/public/08_12.jpg?itok=q3Zn2_36">
            <a:extLst>
              <a:ext uri="{FF2B5EF4-FFF2-40B4-BE49-F238E27FC236}">
                <a16:creationId xmlns:a16="http://schemas.microsoft.com/office/drawing/2014/main" id="{F581A9E7-E8C7-4B87-8361-EC66823C96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8792" y="2590330"/>
            <a:ext cx="3778174" cy="291579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JÃ³zef &amp; Wiktoria Ulma">
            <a:extLst>
              <a:ext uri="{FF2B5EF4-FFF2-40B4-BE49-F238E27FC236}">
                <a16:creationId xmlns:a16="http://schemas.microsoft.com/office/drawing/2014/main" id="{B6879EBD-C1F5-485F-9978-9BEB38ABAA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628" y="1242310"/>
            <a:ext cx="3665909" cy="499225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6EF1DBA0-B991-4091-83BE-74E8A496DFC6}"/>
              </a:ext>
            </a:extLst>
          </p:cNvPr>
          <p:cNvSpPr/>
          <p:nvPr/>
        </p:nvSpPr>
        <p:spPr>
          <a:xfrm>
            <a:off x="4817642" y="5573835"/>
            <a:ext cx="7080567" cy="830997"/>
          </a:xfrm>
          <a:prstGeom prst="rect">
            <a:avLst/>
          </a:prstGeom>
        </p:spPr>
        <p:txBody>
          <a:bodyPr wrap="square">
            <a:spAutoFit/>
          </a:bodyPr>
          <a:lstStyle/>
          <a:p>
            <a:pPr algn="ctr"/>
            <a:r>
              <a:rPr lang="en-GB" sz="1600" dirty="0">
                <a:solidFill>
                  <a:srgbClr val="000000"/>
                </a:solidFill>
                <a:latin typeface="Garamond" panose="02020404030301010803" pitchFamily="18" charset="0"/>
                <a:cs typeface="Arial" panose="020B0604020202020204" pitchFamily="34" charset="0"/>
              </a:rPr>
              <a:t>Afterwards they summoned the entire </a:t>
            </a:r>
            <a:r>
              <a:rPr lang="en-GB" sz="1600" dirty="0" err="1">
                <a:solidFill>
                  <a:srgbClr val="000000"/>
                </a:solidFill>
                <a:latin typeface="Garamond" panose="02020404030301010803" pitchFamily="18" charset="0"/>
                <a:cs typeface="Arial" panose="020B0604020202020204" pitchFamily="34" charset="0"/>
              </a:rPr>
              <a:t>Ulma</a:t>
            </a:r>
            <a:r>
              <a:rPr lang="en-GB" sz="1600" dirty="0">
                <a:solidFill>
                  <a:srgbClr val="000000"/>
                </a:solidFill>
                <a:latin typeface="Garamond" panose="02020404030301010803" pitchFamily="18" charset="0"/>
                <a:cs typeface="Arial" panose="020B0604020202020204" pitchFamily="34" charset="0"/>
              </a:rPr>
              <a:t> family to stand beside their murdered guests and they too were shot - </a:t>
            </a:r>
            <a:r>
              <a:rPr lang="en-US" sz="1600" dirty="0">
                <a:solidFill>
                  <a:srgbClr val="000000"/>
                </a:solidFill>
                <a:latin typeface="Garamond" panose="02020404030301010803" pitchFamily="18" charset="0"/>
                <a:cs typeface="Arial" panose="020B0604020202020204" pitchFamily="34" charset="0"/>
              </a:rPr>
              <a:t>Józef</a:t>
            </a:r>
            <a:r>
              <a:rPr lang="en-GB" sz="1600" dirty="0">
                <a:solidFill>
                  <a:srgbClr val="000000"/>
                </a:solidFill>
                <a:latin typeface="Garamond" panose="02020404030301010803" pitchFamily="18" charset="0"/>
                <a:cs typeface="Arial" panose="020B0604020202020204" pitchFamily="34" charset="0"/>
              </a:rPr>
              <a:t>, </a:t>
            </a:r>
            <a:r>
              <a:rPr lang="en-GB" sz="1600" dirty="0" err="1">
                <a:solidFill>
                  <a:srgbClr val="000000"/>
                </a:solidFill>
                <a:latin typeface="Garamond" panose="02020404030301010803" pitchFamily="18" charset="0"/>
                <a:cs typeface="Arial" panose="020B0604020202020204" pitchFamily="34" charset="0"/>
              </a:rPr>
              <a:t>Wiktoria</a:t>
            </a:r>
            <a:r>
              <a:rPr lang="en-GB" sz="1600" dirty="0">
                <a:solidFill>
                  <a:srgbClr val="000000"/>
                </a:solidFill>
                <a:latin typeface="Garamond" panose="02020404030301010803" pitchFamily="18" charset="0"/>
                <a:cs typeface="Arial" panose="020B0604020202020204" pitchFamily="34" charset="0"/>
              </a:rPr>
              <a:t>, who was seven months pregnant, and their children - </a:t>
            </a:r>
            <a:r>
              <a:rPr lang="en-GB" sz="1600" dirty="0" err="1">
                <a:solidFill>
                  <a:srgbClr val="000000"/>
                </a:solidFill>
                <a:latin typeface="Garamond" panose="02020404030301010803" pitchFamily="18" charset="0"/>
                <a:cs typeface="Arial" panose="020B0604020202020204" pitchFamily="34" charset="0"/>
              </a:rPr>
              <a:t>Stanislawa</a:t>
            </a:r>
            <a:r>
              <a:rPr lang="en-GB" sz="1600" dirty="0">
                <a:solidFill>
                  <a:srgbClr val="000000"/>
                </a:solidFill>
                <a:latin typeface="Garamond" panose="02020404030301010803" pitchFamily="18" charset="0"/>
                <a:cs typeface="Arial" panose="020B0604020202020204" pitchFamily="34" charset="0"/>
              </a:rPr>
              <a:t>, Barbara, </a:t>
            </a:r>
            <a:r>
              <a:rPr lang="en-GB" sz="1600" dirty="0" err="1">
                <a:solidFill>
                  <a:srgbClr val="000000"/>
                </a:solidFill>
                <a:latin typeface="Garamond" panose="02020404030301010803" pitchFamily="18" charset="0"/>
                <a:cs typeface="Arial" panose="020B0604020202020204" pitchFamily="34" charset="0"/>
              </a:rPr>
              <a:t>Wladyslawa</a:t>
            </a:r>
            <a:r>
              <a:rPr lang="en-GB" sz="1600" dirty="0">
                <a:solidFill>
                  <a:srgbClr val="000000"/>
                </a:solidFill>
                <a:latin typeface="Garamond" panose="02020404030301010803" pitchFamily="18" charset="0"/>
                <a:cs typeface="Arial" panose="020B0604020202020204" pitchFamily="34" charset="0"/>
              </a:rPr>
              <a:t>, </a:t>
            </a:r>
            <a:r>
              <a:rPr lang="en-GB" sz="1600" dirty="0" err="1">
                <a:solidFill>
                  <a:srgbClr val="000000"/>
                </a:solidFill>
                <a:latin typeface="Garamond" panose="02020404030301010803" pitchFamily="18" charset="0"/>
                <a:cs typeface="Arial" panose="020B0604020202020204" pitchFamily="34" charset="0"/>
              </a:rPr>
              <a:t>Franciszka</a:t>
            </a:r>
            <a:r>
              <a:rPr lang="en-GB" sz="1600" dirty="0">
                <a:solidFill>
                  <a:srgbClr val="000000"/>
                </a:solidFill>
                <a:latin typeface="Garamond" panose="02020404030301010803" pitchFamily="18" charset="0"/>
                <a:cs typeface="Arial" panose="020B0604020202020204" pitchFamily="34" charset="0"/>
              </a:rPr>
              <a:t>, Maria, and Antoni.  </a:t>
            </a:r>
          </a:p>
        </p:txBody>
      </p:sp>
    </p:spTree>
    <p:extLst>
      <p:ext uri="{BB962C8B-B14F-4D97-AF65-F5344CB8AC3E}">
        <p14:creationId xmlns:p14="http://schemas.microsoft.com/office/powerpoint/2010/main" val="19866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3" y="821583"/>
            <a:ext cx="12299895" cy="603641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sp>
        <p:nvSpPr>
          <p:cNvPr id="2" name="Rectangle 1">
            <a:extLst>
              <a:ext uri="{FF2B5EF4-FFF2-40B4-BE49-F238E27FC236}">
                <a16:creationId xmlns:a16="http://schemas.microsoft.com/office/drawing/2014/main" id="{B8A119DC-C446-4587-BAF7-14F47DE2CCDD}"/>
              </a:ext>
            </a:extLst>
          </p:cNvPr>
          <p:cNvSpPr/>
          <p:nvPr/>
        </p:nvSpPr>
        <p:spPr>
          <a:xfrm>
            <a:off x="632979" y="1411843"/>
            <a:ext cx="6187157" cy="3539430"/>
          </a:xfrm>
          <a:prstGeom prst="rect">
            <a:avLst/>
          </a:prstGeom>
        </p:spPr>
        <p:txBody>
          <a:bodyPr wrap="square">
            <a:spAutoFit/>
          </a:bodyPr>
          <a:lstStyle/>
          <a:p>
            <a:pPr algn="ctr"/>
            <a:r>
              <a:rPr lang="en-GB" sz="1600" dirty="0">
                <a:solidFill>
                  <a:srgbClr val="333333"/>
                </a:solidFill>
                <a:latin typeface="Garamond" panose="02020404030301010803" pitchFamily="18" charset="0"/>
              </a:rPr>
              <a:t>The German’s brought local people to see the bodies in order to warn other family’s who were sheltering Jews of the consequences of being caught. News of the </a:t>
            </a:r>
            <a:r>
              <a:rPr lang="en-GB" sz="1600" dirty="0" err="1">
                <a:solidFill>
                  <a:srgbClr val="333333"/>
                </a:solidFill>
                <a:latin typeface="Garamond" panose="02020404030301010803" pitchFamily="18" charset="0"/>
              </a:rPr>
              <a:t>Ulma</a:t>
            </a:r>
            <a:r>
              <a:rPr lang="en-GB" sz="1600" dirty="0">
                <a:solidFill>
                  <a:srgbClr val="333333"/>
                </a:solidFill>
                <a:latin typeface="Garamond" panose="02020404030301010803" pitchFamily="18" charset="0"/>
              </a:rPr>
              <a:t> atrocity spread fear amongst the local population and there is evidence that this terror-tactic had a profound and tragic effect on the population. Yehuda </a:t>
            </a:r>
            <a:r>
              <a:rPr lang="en-GB" sz="1600" dirty="0" err="1">
                <a:solidFill>
                  <a:srgbClr val="333333"/>
                </a:solidFill>
                <a:latin typeface="Garamond" panose="02020404030301010803" pitchFamily="18" charset="0"/>
              </a:rPr>
              <a:t>Erlich</a:t>
            </a:r>
            <a:r>
              <a:rPr lang="en-GB" sz="1600" dirty="0">
                <a:solidFill>
                  <a:srgbClr val="333333"/>
                </a:solidFill>
                <a:latin typeface="Garamond" panose="02020404030301010803" pitchFamily="18" charset="0"/>
              </a:rPr>
              <a:t>, a Jewish man who was hiding in a village a couple of miles from </a:t>
            </a:r>
            <a:r>
              <a:rPr lang="en-GB" sz="1600" dirty="0" err="1">
                <a:solidFill>
                  <a:srgbClr val="333333"/>
                </a:solidFill>
                <a:latin typeface="Garamond" panose="02020404030301010803" pitchFamily="18" charset="0"/>
              </a:rPr>
              <a:t>Markowa</a:t>
            </a:r>
            <a:r>
              <a:rPr lang="en-GB" sz="1600" dirty="0">
                <a:solidFill>
                  <a:srgbClr val="333333"/>
                </a:solidFill>
                <a:latin typeface="Garamond" panose="02020404030301010803" pitchFamily="18" charset="0"/>
              </a:rPr>
              <a:t>, wrote  after the war - “Searches were conducted both by the Germans and the Polish peasants themselves, who wanted to find the hiding Jews. In spring 1944 a Jewish family (</a:t>
            </a:r>
            <a:r>
              <a:rPr lang="en-GB" sz="1600" i="1" dirty="0">
                <a:solidFill>
                  <a:srgbClr val="333333"/>
                </a:solidFill>
                <a:latin typeface="Garamond" panose="02020404030301010803" pitchFamily="18" charset="0"/>
              </a:rPr>
              <a:t>the </a:t>
            </a:r>
            <a:r>
              <a:rPr lang="en-GB" sz="1600" i="1" dirty="0" err="1">
                <a:solidFill>
                  <a:srgbClr val="333333"/>
                </a:solidFill>
                <a:latin typeface="Garamond" panose="02020404030301010803" pitchFamily="18" charset="0"/>
              </a:rPr>
              <a:t>Goldmans</a:t>
            </a:r>
            <a:r>
              <a:rPr lang="en-GB" sz="1600" dirty="0">
                <a:solidFill>
                  <a:srgbClr val="333333"/>
                </a:solidFill>
                <a:latin typeface="Garamond" panose="02020404030301010803" pitchFamily="18" charset="0"/>
              </a:rPr>
              <a:t>) was discovered hiding with Polish peasants (</a:t>
            </a:r>
            <a:r>
              <a:rPr lang="en-GB" sz="1600" i="1" dirty="0">
                <a:solidFill>
                  <a:srgbClr val="333333"/>
                </a:solidFill>
                <a:latin typeface="Garamond" panose="02020404030301010803" pitchFamily="18" charset="0"/>
              </a:rPr>
              <a:t>the </a:t>
            </a:r>
            <a:r>
              <a:rPr lang="en-GB" sz="1600" i="1" dirty="0" err="1">
                <a:solidFill>
                  <a:srgbClr val="333333"/>
                </a:solidFill>
                <a:latin typeface="Garamond" panose="02020404030301010803" pitchFamily="18" charset="0"/>
              </a:rPr>
              <a:t>Ulmas</a:t>
            </a:r>
            <a:r>
              <a:rPr lang="en-GB" sz="1600" dirty="0">
                <a:solidFill>
                  <a:srgbClr val="333333"/>
                </a:solidFill>
                <a:latin typeface="Garamond" panose="02020404030301010803" pitchFamily="18" charset="0"/>
              </a:rPr>
              <a:t>). The Polish family – eight souls, including the pregnant wife – was killed with the hiding Jews. As a result, there was enormous panic among the Polish peasants who were hiding Jews. In the days after these murders the bodies of 24 other Jews were discovered in the fields - they had been murdered by the peasants who had been sheltering them for the past two years”. </a:t>
            </a:r>
            <a:endParaRPr lang="en-GB" sz="1600" dirty="0">
              <a:latin typeface="Garamond" panose="02020404030301010803" pitchFamily="18" charset="0"/>
            </a:endParaRPr>
          </a:p>
        </p:txBody>
      </p:sp>
      <p:sp>
        <p:nvSpPr>
          <p:cNvPr id="16" name="Rectangle 15">
            <a:extLst>
              <a:ext uri="{FF2B5EF4-FFF2-40B4-BE49-F238E27FC236}">
                <a16:creationId xmlns:a16="http://schemas.microsoft.com/office/drawing/2014/main" id="{EEA2747E-DACF-465C-84A4-E274FF596CA4}"/>
              </a:ext>
            </a:extLst>
          </p:cNvPr>
          <p:cNvSpPr/>
          <p:nvPr/>
        </p:nvSpPr>
        <p:spPr>
          <a:xfrm>
            <a:off x="1823243" y="5206884"/>
            <a:ext cx="9375193" cy="1077218"/>
          </a:xfrm>
          <a:prstGeom prst="rect">
            <a:avLst/>
          </a:prstGeom>
        </p:spPr>
        <p:txBody>
          <a:bodyPr wrap="square">
            <a:spAutoFit/>
          </a:bodyPr>
          <a:lstStyle/>
          <a:p>
            <a:pPr algn="ctr"/>
            <a:r>
              <a:rPr lang="en-GB" sz="1600" dirty="0">
                <a:solidFill>
                  <a:srgbClr val="333333"/>
                </a:solidFill>
                <a:latin typeface="Garamond" panose="02020404030301010803" pitchFamily="18" charset="0"/>
              </a:rPr>
              <a:t>The fact that rescuers could so quickly become murderers illustrates how terrified the local population were of the German authorities – they decided that the only certain way of hiding the fact that they had been sheltering Jews was to silence the very people they had been hiding and anonymously leave their remains in a field. But many other family’s in </a:t>
            </a:r>
            <a:r>
              <a:rPr lang="en-GB" sz="1600" dirty="0" err="1">
                <a:solidFill>
                  <a:srgbClr val="333333"/>
                </a:solidFill>
                <a:latin typeface="Garamond" panose="02020404030301010803" pitchFamily="18" charset="0"/>
              </a:rPr>
              <a:t>Markowa</a:t>
            </a:r>
            <a:r>
              <a:rPr lang="en-GB" sz="1600" dirty="0">
                <a:solidFill>
                  <a:srgbClr val="333333"/>
                </a:solidFill>
                <a:latin typeface="Garamond" panose="02020404030301010803" pitchFamily="18" charset="0"/>
              </a:rPr>
              <a:t> and the surroundings continued to shelter the Jews. </a:t>
            </a:r>
            <a:endParaRPr lang="en-GB" sz="1600" dirty="0">
              <a:latin typeface="Garamond" panose="02020404030301010803" pitchFamily="18" charset="0"/>
            </a:endParaRPr>
          </a:p>
        </p:txBody>
      </p:sp>
      <p:pic>
        <p:nvPicPr>
          <p:cNvPr id="2050" name="Picture 2" descr="Image result for JÃ³zef &amp; Wiktoria Ulma plaque grave monument">
            <a:extLst>
              <a:ext uri="{FF2B5EF4-FFF2-40B4-BE49-F238E27FC236}">
                <a16:creationId xmlns:a16="http://schemas.microsoft.com/office/drawing/2014/main" id="{0D7921C8-1ACA-4DE1-B193-A739EA72BF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9869" b="15705"/>
          <a:stretch/>
        </p:blipFill>
        <p:spPr bwMode="auto">
          <a:xfrm>
            <a:off x="7017357" y="1529662"/>
            <a:ext cx="4608624" cy="3103325"/>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9">
            <a:extLst>
              <a:ext uri="{FF2B5EF4-FFF2-40B4-BE49-F238E27FC236}">
                <a16:creationId xmlns:a16="http://schemas.microsoft.com/office/drawing/2014/main" id="{179A045A-C238-4E1C-BA89-D6A9F8C67CF8}"/>
              </a:ext>
            </a:extLst>
          </p:cNvPr>
          <p:cNvSpPr txBox="1"/>
          <p:nvPr/>
        </p:nvSpPr>
        <p:spPr>
          <a:xfrm>
            <a:off x="7017357" y="4722702"/>
            <a:ext cx="4310918" cy="27069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GB" sz="1200" b="1" i="1" dirty="0">
                <a:latin typeface="Garamond" panose="02020404030301010803" pitchFamily="18" charset="0"/>
              </a:rPr>
              <a:t>A monument to the </a:t>
            </a:r>
            <a:r>
              <a:rPr lang="en-GB" sz="1200" b="1" i="1" dirty="0" err="1">
                <a:latin typeface="Garamond" panose="02020404030301010803" pitchFamily="18" charset="0"/>
              </a:rPr>
              <a:t>Ulma</a:t>
            </a:r>
            <a:r>
              <a:rPr lang="en-GB" sz="1200" b="1" i="1" dirty="0">
                <a:latin typeface="Garamond" panose="02020404030301010803" pitchFamily="18" charset="0"/>
              </a:rPr>
              <a:t> Family in </a:t>
            </a:r>
            <a:r>
              <a:rPr lang="en-GB" sz="1200" b="1" i="1" dirty="0" err="1">
                <a:latin typeface="Garamond" panose="02020404030301010803" pitchFamily="18" charset="0"/>
              </a:rPr>
              <a:t>Markowa</a:t>
            </a:r>
            <a:endParaRPr lang="en-GB" sz="1200" b="1" i="1" dirty="0">
              <a:latin typeface="Garamond" panose="02020404030301010803" pitchFamily="18" charset="0"/>
            </a:endParaRPr>
          </a:p>
        </p:txBody>
      </p:sp>
    </p:spTree>
    <p:extLst>
      <p:ext uri="{BB962C8B-B14F-4D97-AF65-F5344CB8AC3E}">
        <p14:creationId xmlns:p14="http://schemas.microsoft.com/office/powerpoint/2010/main" val="280290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4" y="764387"/>
            <a:ext cx="12209032" cy="594406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95033A7-8248-40F9-87BD-72FED51C49A1}"/>
              </a:ext>
            </a:extLst>
          </p:cNvPr>
          <p:cNvSpPr/>
          <p:nvPr/>
        </p:nvSpPr>
        <p:spPr>
          <a:xfrm>
            <a:off x="-1034451" y="-8357"/>
            <a:ext cx="14252082" cy="738664"/>
          </a:xfrm>
          <a:prstGeom prst="rect">
            <a:avLst/>
          </a:prstGeom>
          <a:noFill/>
        </p:spPr>
        <p:txBody>
          <a:bodyPr wrap="square" lIns="91440" tIns="45720" rIns="91440" bIns="45720">
            <a:spAutoFit/>
          </a:bodyPr>
          <a:lstStyle/>
          <a:p>
            <a:pPr algn="ctr"/>
            <a:r>
              <a:rPr lang="en-US" sz="4200" b="1" dirty="0">
                <a:ln w="12700">
                  <a:noFill/>
                  <a:prstDash val="solid"/>
                </a:ln>
                <a:latin typeface="Garamond" panose="02020404030301010803" pitchFamily="18" charset="0"/>
              </a:rPr>
              <a:t>JÓZEF </a:t>
            </a:r>
            <a:r>
              <a:rPr lang="en-US" sz="3600" b="1" dirty="0">
                <a:ln w="12700">
                  <a:noFill/>
                  <a:prstDash val="solid"/>
                </a:ln>
                <a:latin typeface="Garamond" panose="02020404030301010803" pitchFamily="18" charset="0"/>
              </a:rPr>
              <a:t>(1900-42) </a:t>
            </a:r>
            <a:r>
              <a:rPr lang="en-US" sz="4200" b="1" dirty="0">
                <a:ln w="12700">
                  <a:noFill/>
                  <a:prstDash val="solid"/>
                </a:ln>
                <a:latin typeface="Garamond" panose="02020404030301010803" pitchFamily="18" charset="0"/>
              </a:rPr>
              <a:t>&amp; WIKTORIA </a:t>
            </a:r>
            <a:r>
              <a:rPr lang="en-US" sz="3600" b="1" dirty="0">
                <a:ln w="12700">
                  <a:noFill/>
                  <a:prstDash val="solid"/>
                </a:ln>
                <a:latin typeface="Garamond" panose="02020404030301010803" pitchFamily="18" charset="0"/>
              </a:rPr>
              <a:t>(1912-42) </a:t>
            </a:r>
            <a:r>
              <a:rPr lang="en-US" sz="4200" b="1" dirty="0">
                <a:ln w="12700">
                  <a:noFill/>
                  <a:prstDash val="solid"/>
                </a:ln>
                <a:latin typeface="Garamond" panose="02020404030301010803" pitchFamily="18" charset="0"/>
              </a:rPr>
              <a:t>ULMA</a:t>
            </a:r>
            <a:endParaRPr lang="en-GB" sz="4200" b="1" dirty="0">
              <a:ln w="12700">
                <a:noFill/>
                <a:prstDash val="solid"/>
              </a:ln>
              <a:latin typeface="Garamond" panose="02020404030301010803" pitchFamily="18" charset="0"/>
            </a:endParaRPr>
          </a:p>
        </p:txBody>
      </p:sp>
      <p:pic>
        <p:nvPicPr>
          <p:cNvPr id="5" name="Picture 4">
            <a:extLst>
              <a:ext uri="{FF2B5EF4-FFF2-40B4-BE49-F238E27FC236}">
                <a16:creationId xmlns:a16="http://schemas.microsoft.com/office/drawing/2014/main" id="{BEEF8B55-715E-49F1-9AF2-AEB237ED3EB8}"/>
              </a:ext>
            </a:extLst>
          </p:cNvPr>
          <p:cNvPicPr>
            <a:picLocks noChangeAspect="1"/>
          </p:cNvPicPr>
          <p:nvPr/>
        </p:nvPicPr>
        <p:blipFill rotWithShape="1">
          <a:blip r:embed="rId4">
            <a:extLst>
              <a:ext uri="{28A0092B-C50C-407E-A947-70E740481C1C}">
                <a14:useLocalDpi xmlns:a14="http://schemas.microsoft.com/office/drawing/2010/main" val="0"/>
              </a:ext>
            </a:extLst>
          </a:blip>
          <a:srcRect b="15514"/>
          <a:stretch/>
        </p:blipFill>
        <p:spPr>
          <a:xfrm>
            <a:off x="792107" y="1129366"/>
            <a:ext cx="4308375" cy="2434230"/>
          </a:xfrm>
          <a:prstGeom prst="rect">
            <a:avLst/>
          </a:prstGeom>
        </p:spPr>
      </p:pic>
      <p:pic>
        <p:nvPicPr>
          <p:cNvPr id="8" name="Picture 7">
            <a:extLst>
              <a:ext uri="{FF2B5EF4-FFF2-40B4-BE49-F238E27FC236}">
                <a16:creationId xmlns:a16="http://schemas.microsoft.com/office/drawing/2014/main" id="{980935C4-BE68-4F1A-88D3-9FEB559B8876}"/>
              </a:ext>
            </a:extLst>
          </p:cNvPr>
          <p:cNvPicPr>
            <a:picLocks noChangeAspect="1"/>
          </p:cNvPicPr>
          <p:nvPr/>
        </p:nvPicPr>
        <p:blipFill rotWithShape="1">
          <a:blip r:embed="rId5">
            <a:extLst>
              <a:ext uri="{28A0092B-C50C-407E-A947-70E740481C1C}">
                <a14:useLocalDpi xmlns:a14="http://schemas.microsoft.com/office/drawing/2010/main" val="0"/>
              </a:ext>
            </a:extLst>
          </a:blip>
          <a:srcRect b="18335"/>
          <a:stretch/>
        </p:blipFill>
        <p:spPr>
          <a:xfrm>
            <a:off x="6801115" y="3602652"/>
            <a:ext cx="4824865" cy="2610393"/>
          </a:xfrm>
          <a:prstGeom prst="rect">
            <a:avLst/>
          </a:prstGeom>
        </p:spPr>
      </p:pic>
      <p:sp>
        <p:nvSpPr>
          <p:cNvPr id="18" name="Rectangle 17">
            <a:extLst>
              <a:ext uri="{FF2B5EF4-FFF2-40B4-BE49-F238E27FC236}">
                <a16:creationId xmlns:a16="http://schemas.microsoft.com/office/drawing/2014/main" id="{CCBEAE35-EAB8-431C-BDB5-A3C191F15A8C}"/>
              </a:ext>
            </a:extLst>
          </p:cNvPr>
          <p:cNvSpPr/>
          <p:nvPr/>
        </p:nvSpPr>
        <p:spPr>
          <a:xfrm>
            <a:off x="5261054" y="1484736"/>
            <a:ext cx="6488271" cy="1815882"/>
          </a:xfrm>
          <a:prstGeom prst="rect">
            <a:avLst/>
          </a:prstGeom>
        </p:spPr>
        <p:txBody>
          <a:bodyPr wrap="square">
            <a:spAutoFit/>
          </a:bodyPr>
          <a:lstStyle/>
          <a:p>
            <a:pPr algn="ctr" fontAlgn="base"/>
            <a:r>
              <a:rPr lang="en-GB" sz="1600" dirty="0">
                <a:latin typeface="Garamond" panose="02020404030301010803" pitchFamily="18" charset="0"/>
              </a:rPr>
              <a:t>A museum in honour of the </a:t>
            </a:r>
            <a:r>
              <a:rPr lang="en-GB" sz="1600" dirty="0" err="1">
                <a:latin typeface="Garamond" panose="02020404030301010803" pitchFamily="18" charset="0"/>
              </a:rPr>
              <a:t>Ulmas</a:t>
            </a:r>
            <a:r>
              <a:rPr lang="en-GB" sz="1600" dirty="0">
                <a:latin typeface="Garamond" panose="02020404030301010803" pitchFamily="18" charset="0"/>
              </a:rPr>
              <a:t> and other Polish rescuers in the region, opened in 2016. It teaches about the compassionate and self-sacrificing rescuers who helped Jews during World War II, as well as the more shameful aspects of Polish-Jewish relations during German occupation. The aim of this museum is to promote honest dialogue and mutual respect against the background of the tragic events experienced by Poland and Europe during World War II.</a:t>
            </a:r>
          </a:p>
          <a:p>
            <a:pPr fontAlgn="base"/>
            <a:r>
              <a:rPr lang="en-GB" sz="1600" dirty="0">
                <a:latin typeface="Garamond" panose="02020404030301010803" pitchFamily="18" charset="0"/>
              </a:rPr>
              <a:t> </a:t>
            </a:r>
            <a:endParaRPr lang="en-GB" sz="1600" dirty="0">
              <a:solidFill>
                <a:srgbClr val="000000"/>
              </a:solidFill>
              <a:latin typeface="Garamond" panose="02020404030301010803" pitchFamily="18" charset="0"/>
              <a:cs typeface="Arial" panose="020B0604020202020204" pitchFamily="34" charset="0"/>
            </a:endParaRPr>
          </a:p>
        </p:txBody>
      </p:sp>
      <p:sp>
        <p:nvSpPr>
          <p:cNvPr id="9" name="Rectangle 8">
            <a:extLst>
              <a:ext uri="{FF2B5EF4-FFF2-40B4-BE49-F238E27FC236}">
                <a16:creationId xmlns:a16="http://schemas.microsoft.com/office/drawing/2014/main" id="{C26A3742-3EF2-492D-8BBC-4315F04A8E56}"/>
              </a:ext>
            </a:extLst>
          </p:cNvPr>
          <p:cNvSpPr/>
          <p:nvPr/>
        </p:nvSpPr>
        <p:spPr>
          <a:xfrm>
            <a:off x="542417" y="4340409"/>
            <a:ext cx="6096000" cy="1323439"/>
          </a:xfrm>
          <a:prstGeom prst="rect">
            <a:avLst/>
          </a:prstGeom>
        </p:spPr>
        <p:txBody>
          <a:bodyPr>
            <a:spAutoFit/>
          </a:bodyPr>
          <a:lstStyle/>
          <a:p>
            <a:pPr algn="ctr"/>
            <a:r>
              <a:rPr lang="en-GB" sz="1600" dirty="0">
                <a:latin typeface="Garamond" panose="02020404030301010803" pitchFamily="18" charset="0"/>
              </a:rPr>
              <a:t>The </a:t>
            </a:r>
            <a:r>
              <a:rPr lang="en-GB" sz="1600" dirty="0" err="1">
                <a:latin typeface="Garamond" panose="02020404030301010803" pitchFamily="18" charset="0"/>
              </a:rPr>
              <a:t>Ulma</a:t>
            </a:r>
            <a:r>
              <a:rPr lang="en-GB" sz="1600" dirty="0">
                <a:latin typeface="Garamond" panose="02020404030301010803" pitchFamily="18" charset="0"/>
              </a:rPr>
              <a:t> family are recognised as Righteous Among the Nations by Yad Vashem and there is a process underway to have </a:t>
            </a:r>
            <a:r>
              <a:rPr lang="en-US" sz="1600" dirty="0">
                <a:solidFill>
                  <a:srgbClr val="000000"/>
                </a:solidFill>
                <a:latin typeface="Garamond" panose="02020404030301010803" pitchFamily="18" charset="0"/>
                <a:cs typeface="Arial" panose="020B0604020202020204" pitchFamily="34" charset="0"/>
              </a:rPr>
              <a:t>Józef</a:t>
            </a:r>
            <a:r>
              <a:rPr lang="en-GB" sz="1600" dirty="0">
                <a:solidFill>
                  <a:srgbClr val="000000"/>
                </a:solidFill>
                <a:latin typeface="Garamond" panose="02020404030301010803" pitchFamily="18" charset="0"/>
                <a:cs typeface="Arial" panose="020B0604020202020204" pitchFamily="34" charset="0"/>
              </a:rPr>
              <a:t> and </a:t>
            </a:r>
            <a:r>
              <a:rPr lang="en-GB" sz="1600" dirty="0" err="1">
                <a:solidFill>
                  <a:srgbClr val="000000"/>
                </a:solidFill>
                <a:latin typeface="Garamond" panose="02020404030301010803" pitchFamily="18" charset="0"/>
                <a:cs typeface="Arial" panose="020B0604020202020204" pitchFamily="34" charset="0"/>
              </a:rPr>
              <a:t>Wiktoria</a:t>
            </a:r>
            <a:r>
              <a:rPr lang="en-GB" sz="1600" dirty="0">
                <a:solidFill>
                  <a:srgbClr val="000000"/>
                </a:solidFill>
                <a:latin typeface="Garamond" panose="02020404030301010803" pitchFamily="18" charset="0"/>
                <a:cs typeface="Arial" panose="020B0604020202020204" pitchFamily="34" charset="0"/>
              </a:rPr>
              <a:t> recognised as saints by The Vatican. </a:t>
            </a:r>
            <a:r>
              <a:rPr lang="en-GB" sz="1600" dirty="0">
                <a:latin typeface="Garamond" panose="02020404030301010803" pitchFamily="18" charset="0"/>
              </a:rPr>
              <a:t>In March each year the museum in </a:t>
            </a:r>
            <a:r>
              <a:rPr lang="en-GB" sz="1600" dirty="0" err="1">
                <a:latin typeface="Garamond" panose="02020404030301010803" pitchFamily="18" charset="0"/>
              </a:rPr>
              <a:t>Markowa</a:t>
            </a:r>
            <a:r>
              <a:rPr lang="en-GB" sz="1600" dirty="0">
                <a:latin typeface="Garamond" panose="02020404030301010803" pitchFamily="18" charset="0"/>
              </a:rPr>
              <a:t> marks the National Day of Remembrance of Poles who saved Jews from the Holocaust during World War Two.</a:t>
            </a:r>
          </a:p>
        </p:txBody>
      </p:sp>
    </p:spTree>
    <p:extLst>
      <p:ext uri="{BB962C8B-B14F-4D97-AF65-F5344CB8AC3E}">
        <p14:creationId xmlns:p14="http://schemas.microsoft.com/office/powerpoint/2010/main" val="406074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63827</TotalTime>
  <Words>1265</Words>
  <Application>Microsoft Office PowerPoint</Application>
  <PresentationFormat>Widescreen</PresentationFormat>
  <Paragraphs>67</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Lishak</dc:creator>
  <cp:lastModifiedBy>Antony Lishak</cp:lastModifiedBy>
  <cp:revision>555</cp:revision>
  <cp:lastPrinted>2018-08-24T10:25:56Z</cp:lastPrinted>
  <dcterms:created xsi:type="dcterms:W3CDTF">2017-11-02T07:19:56Z</dcterms:created>
  <dcterms:modified xsi:type="dcterms:W3CDTF">2019-10-03T10:08:58Z</dcterms:modified>
</cp:coreProperties>
</file>