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handoutMasterIdLst>
    <p:handoutMasterId r:id="rId10"/>
  </p:handoutMasterIdLst>
  <p:sldIdLst>
    <p:sldId id="645" r:id="rId2"/>
    <p:sldId id="637" r:id="rId3"/>
    <p:sldId id="374" r:id="rId4"/>
    <p:sldId id="384" r:id="rId5"/>
    <p:sldId id="380" r:id="rId6"/>
    <p:sldId id="377" r:id="rId7"/>
    <p:sldId id="378" r:id="rId8"/>
  </p:sldIdLst>
  <p:sldSz cx="12192000" cy="6858000"/>
  <p:notesSz cx="6875463" cy="100028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4F6B"/>
    <a:srgbClr val="64BEBD"/>
    <a:srgbClr val="AB0068"/>
    <a:srgbClr val="82AF6E"/>
    <a:srgbClr val="BF5850"/>
    <a:srgbClr val="C8884B"/>
    <a:srgbClr val="B02575"/>
    <a:srgbClr val="BE4A8C"/>
    <a:srgbClr val="97677F"/>
    <a:srgbClr val="2320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998" autoAdjust="0"/>
    <p:restoredTop sz="94660"/>
  </p:normalViewPr>
  <p:slideViewPr>
    <p:cSldViewPr snapToGrid="0">
      <p:cViewPr varScale="1">
        <p:scale>
          <a:sx n="114" d="100"/>
          <a:sy n="114" d="100"/>
        </p:scale>
        <p:origin x="282" y="108"/>
      </p:cViewPr>
      <p:guideLst/>
    </p:cSldViewPr>
  </p:slideViewPr>
  <p:notesTextViewPr>
    <p:cViewPr>
      <p:scale>
        <a:sx n="1" d="1"/>
        <a:sy n="1" d="1"/>
      </p:scale>
      <p:origin x="0" y="0"/>
    </p:cViewPr>
  </p:notesTextViewPr>
  <p:sorterViewPr>
    <p:cViewPr>
      <p:scale>
        <a:sx n="53" d="100"/>
        <a:sy n="53"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CD4DD34-EF4E-42B0-A14D-4F98812AAB10}"/>
              </a:ext>
            </a:extLst>
          </p:cNvPr>
          <p:cNvSpPr>
            <a:spLocks noGrp="1"/>
          </p:cNvSpPr>
          <p:nvPr>
            <p:ph type="hdr" sz="quarter"/>
          </p:nvPr>
        </p:nvSpPr>
        <p:spPr>
          <a:xfrm>
            <a:off x="0" y="0"/>
            <a:ext cx="2979367" cy="501879"/>
          </a:xfrm>
          <a:prstGeom prst="rect">
            <a:avLst/>
          </a:prstGeom>
        </p:spPr>
        <p:txBody>
          <a:bodyPr vert="horz" lIns="96442" tIns="48221" rIns="96442" bIns="48221" rtlCol="0"/>
          <a:lstStyle>
            <a:lvl1pPr algn="l">
              <a:defRPr sz="1300"/>
            </a:lvl1pPr>
          </a:lstStyle>
          <a:p>
            <a:endParaRPr lang="en-GB"/>
          </a:p>
        </p:txBody>
      </p:sp>
      <p:sp>
        <p:nvSpPr>
          <p:cNvPr id="3" name="Date Placeholder 2">
            <a:extLst>
              <a:ext uri="{FF2B5EF4-FFF2-40B4-BE49-F238E27FC236}">
                <a16:creationId xmlns:a16="http://schemas.microsoft.com/office/drawing/2014/main" id="{434F2A3D-3BD6-4370-AF25-C49F9019F708}"/>
              </a:ext>
            </a:extLst>
          </p:cNvPr>
          <p:cNvSpPr>
            <a:spLocks noGrp="1"/>
          </p:cNvSpPr>
          <p:nvPr>
            <p:ph type="dt" sz="quarter" idx="1"/>
          </p:nvPr>
        </p:nvSpPr>
        <p:spPr>
          <a:xfrm>
            <a:off x="3894505" y="0"/>
            <a:ext cx="2979367" cy="501879"/>
          </a:xfrm>
          <a:prstGeom prst="rect">
            <a:avLst/>
          </a:prstGeom>
        </p:spPr>
        <p:txBody>
          <a:bodyPr vert="horz" lIns="96442" tIns="48221" rIns="96442" bIns="48221" rtlCol="0"/>
          <a:lstStyle>
            <a:lvl1pPr algn="r">
              <a:defRPr sz="1300"/>
            </a:lvl1pPr>
          </a:lstStyle>
          <a:p>
            <a:fld id="{4A415BA7-C708-4F8F-B8BA-8DCE55335976}" type="datetimeFigureOut">
              <a:rPr lang="en-GB" smtClean="0"/>
              <a:t>03/10/2019</a:t>
            </a:fld>
            <a:endParaRPr lang="en-GB"/>
          </a:p>
        </p:txBody>
      </p:sp>
      <p:sp>
        <p:nvSpPr>
          <p:cNvPr id="4" name="Footer Placeholder 3">
            <a:extLst>
              <a:ext uri="{FF2B5EF4-FFF2-40B4-BE49-F238E27FC236}">
                <a16:creationId xmlns:a16="http://schemas.microsoft.com/office/drawing/2014/main" id="{17A5C020-7F82-4EE7-9C2D-39B3050FC236}"/>
              </a:ext>
            </a:extLst>
          </p:cNvPr>
          <p:cNvSpPr>
            <a:spLocks noGrp="1"/>
          </p:cNvSpPr>
          <p:nvPr>
            <p:ph type="ftr" sz="quarter" idx="2"/>
          </p:nvPr>
        </p:nvSpPr>
        <p:spPr>
          <a:xfrm>
            <a:off x="0" y="9500961"/>
            <a:ext cx="2979367" cy="501878"/>
          </a:xfrm>
          <a:prstGeom prst="rect">
            <a:avLst/>
          </a:prstGeom>
        </p:spPr>
        <p:txBody>
          <a:bodyPr vert="horz" lIns="96442" tIns="48221" rIns="96442" bIns="48221" rtlCol="0" anchor="b"/>
          <a:lstStyle>
            <a:lvl1pPr algn="l">
              <a:defRPr sz="1300"/>
            </a:lvl1pPr>
          </a:lstStyle>
          <a:p>
            <a:endParaRPr lang="en-GB"/>
          </a:p>
        </p:txBody>
      </p:sp>
      <p:sp>
        <p:nvSpPr>
          <p:cNvPr id="5" name="Slide Number Placeholder 4">
            <a:extLst>
              <a:ext uri="{FF2B5EF4-FFF2-40B4-BE49-F238E27FC236}">
                <a16:creationId xmlns:a16="http://schemas.microsoft.com/office/drawing/2014/main" id="{ED6CE541-C48D-42D6-9008-9E908C27CA83}"/>
              </a:ext>
            </a:extLst>
          </p:cNvPr>
          <p:cNvSpPr>
            <a:spLocks noGrp="1"/>
          </p:cNvSpPr>
          <p:nvPr>
            <p:ph type="sldNum" sz="quarter" idx="3"/>
          </p:nvPr>
        </p:nvSpPr>
        <p:spPr>
          <a:xfrm>
            <a:off x="3894505" y="9500961"/>
            <a:ext cx="2979367" cy="501878"/>
          </a:xfrm>
          <a:prstGeom prst="rect">
            <a:avLst/>
          </a:prstGeom>
        </p:spPr>
        <p:txBody>
          <a:bodyPr vert="horz" lIns="96442" tIns="48221" rIns="96442" bIns="48221" rtlCol="0" anchor="b"/>
          <a:lstStyle>
            <a:lvl1pPr algn="r">
              <a:defRPr sz="1300"/>
            </a:lvl1pPr>
          </a:lstStyle>
          <a:p>
            <a:fld id="{0C280BF6-4103-43B5-9375-137579D301A1}" type="slidenum">
              <a:rPr lang="en-GB" smtClean="0"/>
              <a:t>‹#›</a:t>
            </a:fld>
            <a:endParaRPr lang="en-GB"/>
          </a:p>
        </p:txBody>
      </p:sp>
    </p:spTree>
    <p:extLst>
      <p:ext uri="{BB962C8B-B14F-4D97-AF65-F5344CB8AC3E}">
        <p14:creationId xmlns:p14="http://schemas.microsoft.com/office/powerpoint/2010/main" val="7091792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9738" cy="50165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94138" y="0"/>
            <a:ext cx="2979737" cy="501650"/>
          </a:xfrm>
          <a:prstGeom prst="rect">
            <a:avLst/>
          </a:prstGeom>
        </p:spPr>
        <p:txBody>
          <a:bodyPr vert="horz" lIns="91440" tIns="45720" rIns="91440" bIns="45720" rtlCol="0"/>
          <a:lstStyle>
            <a:lvl1pPr algn="r">
              <a:defRPr sz="1200"/>
            </a:lvl1pPr>
          </a:lstStyle>
          <a:p>
            <a:fld id="{DB985473-F3E2-4306-AB41-F07CEAEE570D}" type="datetimeFigureOut">
              <a:rPr lang="en-GB" smtClean="0"/>
              <a:t>03/10/2019</a:t>
            </a:fld>
            <a:endParaRPr lang="en-GB"/>
          </a:p>
        </p:txBody>
      </p:sp>
      <p:sp>
        <p:nvSpPr>
          <p:cNvPr id="4" name="Slide Image Placeholder 3"/>
          <p:cNvSpPr>
            <a:spLocks noGrp="1" noRot="1" noChangeAspect="1"/>
          </p:cNvSpPr>
          <p:nvPr>
            <p:ph type="sldImg" idx="2"/>
          </p:nvPr>
        </p:nvSpPr>
        <p:spPr>
          <a:xfrm>
            <a:off x="438150" y="1250950"/>
            <a:ext cx="5999163" cy="33750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7388" y="4813300"/>
            <a:ext cx="5500687" cy="3938588"/>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501188"/>
            <a:ext cx="2979738" cy="50165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94138" y="9501188"/>
            <a:ext cx="2979737" cy="501650"/>
          </a:xfrm>
          <a:prstGeom prst="rect">
            <a:avLst/>
          </a:prstGeom>
        </p:spPr>
        <p:txBody>
          <a:bodyPr vert="horz" lIns="91440" tIns="45720" rIns="91440" bIns="45720" rtlCol="0" anchor="b"/>
          <a:lstStyle>
            <a:lvl1pPr algn="r">
              <a:defRPr sz="1200"/>
            </a:lvl1pPr>
          </a:lstStyle>
          <a:p>
            <a:fld id="{F5CBA1B4-F936-4893-852E-185FFCE563D3}" type="slidenum">
              <a:rPr lang="en-GB" smtClean="0"/>
              <a:t>‹#›</a:t>
            </a:fld>
            <a:endParaRPr lang="en-GB"/>
          </a:p>
        </p:txBody>
      </p:sp>
    </p:spTree>
    <p:extLst>
      <p:ext uri="{BB962C8B-B14F-4D97-AF65-F5344CB8AC3E}">
        <p14:creationId xmlns:p14="http://schemas.microsoft.com/office/powerpoint/2010/main" val="21668718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5CBA1B4-F936-4893-852E-185FFCE563D3}" type="slidenum">
              <a:rPr lang="en-GB" smtClean="0"/>
              <a:t>1</a:t>
            </a:fld>
            <a:endParaRPr lang="en-GB"/>
          </a:p>
        </p:txBody>
      </p:sp>
    </p:spTree>
    <p:extLst>
      <p:ext uri="{BB962C8B-B14F-4D97-AF65-F5344CB8AC3E}">
        <p14:creationId xmlns:p14="http://schemas.microsoft.com/office/powerpoint/2010/main" val="6672087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5CBA1B4-F936-4893-852E-185FFCE563D3}" type="slidenum">
              <a:rPr lang="en-GB" smtClean="0"/>
              <a:t>2</a:t>
            </a:fld>
            <a:endParaRPr lang="en-GB"/>
          </a:p>
        </p:txBody>
      </p:sp>
    </p:spTree>
    <p:extLst>
      <p:ext uri="{BB962C8B-B14F-4D97-AF65-F5344CB8AC3E}">
        <p14:creationId xmlns:p14="http://schemas.microsoft.com/office/powerpoint/2010/main" val="9759013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5CBA1B4-F936-4893-852E-185FFCE563D3}" type="slidenum">
              <a:rPr lang="en-GB" smtClean="0"/>
              <a:t>3</a:t>
            </a:fld>
            <a:endParaRPr lang="en-GB"/>
          </a:p>
        </p:txBody>
      </p:sp>
    </p:spTree>
    <p:extLst>
      <p:ext uri="{BB962C8B-B14F-4D97-AF65-F5344CB8AC3E}">
        <p14:creationId xmlns:p14="http://schemas.microsoft.com/office/powerpoint/2010/main" val="11498761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5CBA1B4-F936-4893-852E-185FFCE563D3}" type="slidenum">
              <a:rPr lang="en-GB" smtClean="0"/>
              <a:t>4</a:t>
            </a:fld>
            <a:endParaRPr lang="en-GB"/>
          </a:p>
        </p:txBody>
      </p:sp>
    </p:spTree>
    <p:extLst>
      <p:ext uri="{BB962C8B-B14F-4D97-AF65-F5344CB8AC3E}">
        <p14:creationId xmlns:p14="http://schemas.microsoft.com/office/powerpoint/2010/main" val="24010978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5CBA1B4-F936-4893-852E-185FFCE563D3}" type="slidenum">
              <a:rPr lang="en-GB" smtClean="0"/>
              <a:t>5</a:t>
            </a:fld>
            <a:endParaRPr lang="en-GB"/>
          </a:p>
        </p:txBody>
      </p:sp>
    </p:spTree>
    <p:extLst>
      <p:ext uri="{BB962C8B-B14F-4D97-AF65-F5344CB8AC3E}">
        <p14:creationId xmlns:p14="http://schemas.microsoft.com/office/powerpoint/2010/main" val="9328595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5CBA1B4-F936-4893-852E-185FFCE563D3}" type="slidenum">
              <a:rPr lang="en-GB" smtClean="0"/>
              <a:t>6</a:t>
            </a:fld>
            <a:endParaRPr lang="en-GB"/>
          </a:p>
        </p:txBody>
      </p:sp>
    </p:spTree>
    <p:extLst>
      <p:ext uri="{BB962C8B-B14F-4D97-AF65-F5344CB8AC3E}">
        <p14:creationId xmlns:p14="http://schemas.microsoft.com/office/powerpoint/2010/main" val="14747924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5CBA1B4-F936-4893-852E-185FFCE563D3}" type="slidenum">
              <a:rPr lang="en-GB" smtClean="0"/>
              <a:t>7</a:t>
            </a:fld>
            <a:endParaRPr lang="en-GB"/>
          </a:p>
        </p:txBody>
      </p:sp>
    </p:spTree>
    <p:extLst>
      <p:ext uri="{BB962C8B-B14F-4D97-AF65-F5344CB8AC3E}">
        <p14:creationId xmlns:p14="http://schemas.microsoft.com/office/powerpoint/2010/main" val="20602070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B4FA74-9D2A-48C0-BF58-53E763E744C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24E5AEBE-C506-4DF7-8908-63EEBF5C2FE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6EB518-4860-4C56-90B9-3EF1B404662E}"/>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5" name="Footer Placeholder 4">
            <a:extLst>
              <a:ext uri="{FF2B5EF4-FFF2-40B4-BE49-F238E27FC236}">
                <a16:creationId xmlns:a16="http://schemas.microsoft.com/office/drawing/2014/main" id="{19897618-86D1-4DF0-8357-1ADC307BBDA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E2A7ADB-9CE8-4152-BFD2-FF34BE9D0753}"/>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3252233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53D19-D013-4019-A669-40A0B0847216}"/>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8C43FBF-9DAC-4E97-8934-344BF29B6EF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FA69ADC-569F-42E7-9CD9-8069009B5B6F}"/>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5" name="Footer Placeholder 4">
            <a:extLst>
              <a:ext uri="{FF2B5EF4-FFF2-40B4-BE49-F238E27FC236}">
                <a16:creationId xmlns:a16="http://schemas.microsoft.com/office/drawing/2014/main" id="{45F7351F-5B4B-425B-978F-CF91A2822FE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437ECDF-D8A0-4FF5-BE25-F91ACCB2D807}"/>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8500582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ED8882E-0F68-4BF2-A037-A9F2949A51A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252EFE11-C24D-4099-A1D1-D555542118F6}"/>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59B5E43-490A-40CF-AFFC-1C93BB13C8AA}"/>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5" name="Footer Placeholder 4">
            <a:extLst>
              <a:ext uri="{FF2B5EF4-FFF2-40B4-BE49-F238E27FC236}">
                <a16:creationId xmlns:a16="http://schemas.microsoft.com/office/drawing/2014/main" id="{9377137A-88DE-4B79-8C6E-6B78D7E6C6F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6D9FEFA-F489-4E86-AD46-7B65CA4AB185}"/>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34606788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542A3C-F4C2-46DE-A1B3-99BAD2B1E33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7E358CA-6F96-4454-838F-7E3F5FF3537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A4D5272-59CA-49CE-AB64-6C3403D2A00C}"/>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5" name="Footer Placeholder 4">
            <a:extLst>
              <a:ext uri="{FF2B5EF4-FFF2-40B4-BE49-F238E27FC236}">
                <a16:creationId xmlns:a16="http://schemas.microsoft.com/office/drawing/2014/main" id="{C814ACB0-3E23-44AA-B66A-BBDFD3566D5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8894511-7A2C-4BEE-9497-7EF4292AC7D3}"/>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41676956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03F7A7-CCB3-4833-80A4-D10F9848E12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917B2CB5-9CB3-4DFC-AEBA-3C6CE1ACA1C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F7CB973-C857-4343-A03E-51F1EC8233C3}"/>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5" name="Footer Placeholder 4">
            <a:extLst>
              <a:ext uri="{FF2B5EF4-FFF2-40B4-BE49-F238E27FC236}">
                <a16:creationId xmlns:a16="http://schemas.microsoft.com/office/drawing/2014/main" id="{89EDFD35-E85C-4816-A152-E995B3CAA11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1AD64BF-43EB-42DA-A54F-777CE021534D}"/>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3721877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2D0820-4094-4297-97D7-731B4EA9A71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D701A5E-8BFC-4114-99A6-5E57E13B1AFF}"/>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2618393-8458-45BB-BCE6-C7AD83F9C682}"/>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BDE7F1A-73AF-4E43-A778-B95011BFD697}"/>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6" name="Footer Placeholder 5">
            <a:extLst>
              <a:ext uri="{FF2B5EF4-FFF2-40B4-BE49-F238E27FC236}">
                <a16:creationId xmlns:a16="http://schemas.microsoft.com/office/drawing/2014/main" id="{658A9325-768B-4E90-BE48-F613B62E9B6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FA5728D-357E-4A2E-8055-B4CC0643995C}"/>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30740287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06CA04-9ACB-4BE5-AEB8-41E514965768}"/>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3713E9E-3963-4257-A454-77615010DD2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03609F7-CB77-42C4-B2B5-841295E33AE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DAE64B8-468B-4345-BE96-D09584F3506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6783D92-FEFE-41A5-BB34-60243B9E5AC1}"/>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225FDA3D-73E4-451B-829D-CA276D97E798}"/>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8" name="Footer Placeholder 7">
            <a:extLst>
              <a:ext uri="{FF2B5EF4-FFF2-40B4-BE49-F238E27FC236}">
                <a16:creationId xmlns:a16="http://schemas.microsoft.com/office/drawing/2014/main" id="{838D4452-9D0E-4301-AAB9-4147CDA06209}"/>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6225B26C-25D7-4A66-8C70-69C988B98A86}"/>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39274710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2B308F-095C-4F8C-BA41-E06E3E214DCD}"/>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75868517-C9F0-41DD-BC8D-6C0806DD5162}"/>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4" name="Footer Placeholder 3">
            <a:extLst>
              <a:ext uri="{FF2B5EF4-FFF2-40B4-BE49-F238E27FC236}">
                <a16:creationId xmlns:a16="http://schemas.microsoft.com/office/drawing/2014/main" id="{734A40E4-9A69-4678-B4DC-2AC09E4986E3}"/>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94B3E30-4D7A-4004-AEF1-65A8626D5209}"/>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29978541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1D19E05-17CC-4C3F-868C-7711A15A8ACF}"/>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3" name="Footer Placeholder 2">
            <a:extLst>
              <a:ext uri="{FF2B5EF4-FFF2-40B4-BE49-F238E27FC236}">
                <a16:creationId xmlns:a16="http://schemas.microsoft.com/office/drawing/2014/main" id="{47874444-B9BA-4194-A393-05866994F272}"/>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FE8CA963-2F7F-4C5B-AE6E-C44220080699}"/>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19803237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0CF613-73BB-4AE3-8561-D9C1B3FF8C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7B957DD2-6F0E-4511-8018-1442FB575F9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0BEEE221-E4FA-4A27-B442-5818A2D4EC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3CA90E0-681C-4198-87E5-AC80384AEC1A}"/>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6" name="Footer Placeholder 5">
            <a:extLst>
              <a:ext uri="{FF2B5EF4-FFF2-40B4-BE49-F238E27FC236}">
                <a16:creationId xmlns:a16="http://schemas.microsoft.com/office/drawing/2014/main" id="{2DF744D7-B1D5-4EF8-8D8C-2CE9BC0EC51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5CAB780-AD4D-4B9F-8E01-BF1E132B7E80}"/>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14430584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5E7CF3-07EA-4DE4-912C-EE75980C4B0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16974C88-D814-447C-B847-EB55EACEC5D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AA0A1EEB-7948-42FD-A0DF-906A3CE5AF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8D73D3D-6719-4C35-BF53-B775F2790549}"/>
              </a:ext>
            </a:extLst>
          </p:cNvPr>
          <p:cNvSpPr>
            <a:spLocks noGrp="1"/>
          </p:cNvSpPr>
          <p:nvPr>
            <p:ph type="dt" sz="half" idx="10"/>
          </p:nvPr>
        </p:nvSpPr>
        <p:spPr/>
        <p:txBody>
          <a:bodyPr/>
          <a:lstStyle/>
          <a:p>
            <a:fld id="{EE8818E9-AEFF-46E0-87CC-CA203ACF62B6}" type="datetimeFigureOut">
              <a:rPr lang="en-GB" smtClean="0"/>
              <a:t>03/10/2019</a:t>
            </a:fld>
            <a:endParaRPr lang="en-GB"/>
          </a:p>
        </p:txBody>
      </p:sp>
      <p:sp>
        <p:nvSpPr>
          <p:cNvPr id="6" name="Footer Placeholder 5">
            <a:extLst>
              <a:ext uri="{FF2B5EF4-FFF2-40B4-BE49-F238E27FC236}">
                <a16:creationId xmlns:a16="http://schemas.microsoft.com/office/drawing/2014/main" id="{6E96E20E-4F26-48A4-94C1-E8DEAA413DD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5A577E0-2FF5-44A5-A6A7-0B88D861AA1E}"/>
              </a:ext>
            </a:extLst>
          </p:cNvPr>
          <p:cNvSpPr>
            <a:spLocks noGrp="1"/>
          </p:cNvSpPr>
          <p:nvPr>
            <p:ph type="sldNum" sz="quarter" idx="12"/>
          </p:nvPr>
        </p:nvSpPr>
        <p:spPr/>
        <p:txBody>
          <a:bodyPr/>
          <a:lstStyle/>
          <a:p>
            <a:fld id="{E36956D6-C4EC-43E5-9342-252A2D06BBE7}" type="slidenum">
              <a:rPr lang="en-GB" smtClean="0"/>
              <a:t>‹#›</a:t>
            </a:fld>
            <a:endParaRPr lang="en-GB"/>
          </a:p>
        </p:txBody>
      </p:sp>
    </p:spTree>
    <p:extLst>
      <p:ext uri="{BB962C8B-B14F-4D97-AF65-F5344CB8AC3E}">
        <p14:creationId xmlns:p14="http://schemas.microsoft.com/office/powerpoint/2010/main" val="10720018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374F6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622CF89-DA26-4E69-AF3D-164784D384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EDC76B3-BD41-4052-897C-2B0BA2A0770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CA9E1A8-DA9A-48E7-A2E1-192190E98E3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8818E9-AEFF-46E0-87CC-CA203ACF62B6}" type="datetimeFigureOut">
              <a:rPr lang="en-GB" smtClean="0"/>
              <a:t>03/10/2019</a:t>
            </a:fld>
            <a:endParaRPr lang="en-GB"/>
          </a:p>
        </p:txBody>
      </p:sp>
      <p:sp>
        <p:nvSpPr>
          <p:cNvPr id="5" name="Footer Placeholder 4">
            <a:extLst>
              <a:ext uri="{FF2B5EF4-FFF2-40B4-BE49-F238E27FC236}">
                <a16:creationId xmlns:a16="http://schemas.microsoft.com/office/drawing/2014/main" id="{82630C8F-7D64-4442-A95B-4E4B40BCFCA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5E1DF19F-FBDB-41FF-9089-52C36F176F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6956D6-C4EC-43E5-9342-252A2D06BBE7}" type="slidenum">
              <a:rPr lang="en-GB" smtClean="0"/>
              <a:t>‹#›</a:t>
            </a:fld>
            <a:endParaRPr lang="en-GB"/>
          </a:p>
        </p:txBody>
      </p:sp>
    </p:spTree>
    <p:extLst>
      <p:ext uri="{BB962C8B-B14F-4D97-AF65-F5344CB8AC3E}">
        <p14:creationId xmlns:p14="http://schemas.microsoft.com/office/powerpoint/2010/main" val="39022744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13" Type="http://schemas.openxmlformats.org/officeDocument/2006/relationships/image" Target="../media/image10.jpeg"/><Relationship Id="rId3" Type="http://schemas.openxmlformats.org/officeDocument/2006/relationships/image" Target="../media/image1.png"/><Relationship Id="rId7" Type="http://schemas.openxmlformats.org/officeDocument/2006/relationships/image" Target="../media/image5.jpeg"/><Relationship Id="rId12" Type="http://schemas.openxmlformats.org/officeDocument/2006/relationships/image" Target="../media/image9.jpeg"/><Relationship Id="rId2" Type="http://schemas.openxmlformats.org/officeDocument/2006/relationships/notesSlide" Target="../notesSlides/notesSlide1.xml"/><Relationship Id="rId16"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4.jpeg"/><Relationship Id="rId11" Type="http://schemas.openxmlformats.org/officeDocument/2006/relationships/image" Target="../media/image8.jpeg"/><Relationship Id="rId5" Type="http://schemas.openxmlformats.org/officeDocument/2006/relationships/image" Target="../media/image3.png"/><Relationship Id="rId15" Type="http://schemas.openxmlformats.org/officeDocument/2006/relationships/image" Target="../media/image12.jpeg"/><Relationship Id="rId10" Type="http://schemas.microsoft.com/office/2007/relationships/hdphoto" Target="../media/hdphoto1.wdp"/><Relationship Id="rId4" Type="http://schemas.openxmlformats.org/officeDocument/2006/relationships/image" Target="../media/image2.jpeg"/><Relationship Id="rId9" Type="http://schemas.openxmlformats.org/officeDocument/2006/relationships/image" Target="../media/image7.png"/><Relationship Id="rId14" Type="http://schemas.openxmlformats.org/officeDocument/2006/relationships/image" Target="../media/image11.jpeg"/></Relationships>
</file>

<file path=ppt/slides/_rels/slide2.xml.rels><?xml version="1.0" encoding="UTF-8" standalone="yes"?>
<Relationships xmlns="http://schemas.openxmlformats.org/package/2006/relationships"><Relationship Id="rId8" Type="http://schemas.openxmlformats.org/officeDocument/2006/relationships/image" Target="../media/image6.jpeg"/><Relationship Id="rId13" Type="http://schemas.openxmlformats.org/officeDocument/2006/relationships/image" Target="../media/image10.jpeg"/><Relationship Id="rId3" Type="http://schemas.openxmlformats.org/officeDocument/2006/relationships/image" Target="../media/image1.png"/><Relationship Id="rId7" Type="http://schemas.openxmlformats.org/officeDocument/2006/relationships/image" Target="../media/image5.jpeg"/><Relationship Id="rId12" Type="http://schemas.openxmlformats.org/officeDocument/2006/relationships/image" Target="../media/image9.jpeg"/><Relationship Id="rId2" Type="http://schemas.openxmlformats.org/officeDocument/2006/relationships/notesSlide" Target="../notesSlides/notesSlide2.xml"/><Relationship Id="rId16"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4.jpeg"/><Relationship Id="rId11" Type="http://schemas.openxmlformats.org/officeDocument/2006/relationships/image" Target="../media/image8.jpeg"/><Relationship Id="rId5" Type="http://schemas.openxmlformats.org/officeDocument/2006/relationships/image" Target="../media/image3.png"/><Relationship Id="rId15" Type="http://schemas.openxmlformats.org/officeDocument/2006/relationships/image" Target="../media/image12.jpeg"/><Relationship Id="rId10" Type="http://schemas.microsoft.com/office/2007/relationships/hdphoto" Target="../media/hdphoto1.wdp"/><Relationship Id="rId4" Type="http://schemas.openxmlformats.org/officeDocument/2006/relationships/image" Target="../media/image2.jpeg"/><Relationship Id="rId9" Type="http://schemas.openxmlformats.org/officeDocument/2006/relationships/image" Target="../media/image7.png"/><Relationship Id="rId14" Type="http://schemas.openxmlformats.org/officeDocument/2006/relationships/image" Target="../media/image11.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image" Target="../media/image16.png"/><Relationship Id="rId4" Type="http://schemas.openxmlformats.org/officeDocument/2006/relationships/image" Target="../media/image15.jpe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2.jpeg"/><Relationship Id="rId5" Type="http://schemas.microsoft.com/office/2007/relationships/hdphoto" Target="../media/hdphoto2.wdp"/><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C40BDACD-85D1-4492-B497-F53D63689075}"/>
              </a:ext>
            </a:extLst>
          </p:cNvPr>
          <p:cNvSpPr/>
          <p:nvPr/>
        </p:nvSpPr>
        <p:spPr>
          <a:xfrm>
            <a:off x="7085636" y="358136"/>
            <a:ext cx="5068933" cy="6583680"/>
          </a:xfrm>
          <a:prstGeom prst="rect">
            <a:avLst/>
          </a:prstGeom>
          <a:solidFill>
            <a:srgbClr val="82AF6E"/>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Garamond" panose="02020404030301010803" pitchFamily="18" charset="0"/>
            </a:endParaRPr>
          </a:p>
        </p:txBody>
      </p:sp>
      <p:sp>
        <p:nvSpPr>
          <p:cNvPr id="29" name="Rectangle 28">
            <a:extLst>
              <a:ext uri="{FF2B5EF4-FFF2-40B4-BE49-F238E27FC236}">
                <a16:creationId xmlns:a16="http://schemas.microsoft.com/office/drawing/2014/main" id="{20A5A10D-24D3-4E2E-9762-F44FDA3DF15C}"/>
              </a:ext>
            </a:extLst>
          </p:cNvPr>
          <p:cNvSpPr/>
          <p:nvPr/>
        </p:nvSpPr>
        <p:spPr>
          <a:xfrm>
            <a:off x="0" y="-51619"/>
            <a:ext cx="12203288" cy="759542"/>
          </a:xfrm>
          <a:prstGeom prst="rect">
            <a:avLst/>
          </a:prstGeom>
          <a:solidFill>
            <a:srgbClr val="64B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white and black smoke&#10;&#10;Description generated with high confidence">
            <a:extLst>
              <a:ext uri="{FF2B5EF4-FFF2-40B4-BE49-F238E27FC236}">
                <a16:creationId xmlns:a16="http://schemas.microsoft.com/office/drawing/2014/main" id="{8D82324D-FD25-4B50-BD55-1220D2DF1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07" y="707922"/>
            <a:ext cx="7119964" cy="5475391"/>
          </a:xfrm>
          <a:prstGeom prst="rect">
            <a:avLst/>
          </a:prstGeom>
        </p:spPr>
      </p:pic>
      <p:sp>
        <p:nvSpPr>
          <p:cNvPr id="7" name="Rectangle 6">
            <a:extLst>
              <a:ext uri="{FF2B5EF4-FFF2-40B4-BE49-F238E27FC236}">
                <a16:creationId xmlns:a16="http://schemas.microsoft.com/office/drawing/2014/main" id="{B0F996BE-3E37-4685-9AE5-64CD8D93545C}"/>
              </a:ext>
            </a:extLst>
          </p:cNvPr>
          <p:cNvSpPr/>
          <p:nvPr/>
        </p:nvSpPr>
        <p:spPr>
          <a:xfrm>
            <a:off x="0" y="1"/>
            <a:ext cx="12183181" cy="6858000"/>
          </a:xfrm>
          <a:prstGeom prst="rect">
            <a:avLst/>
          </a:prstGeom>
          <a:noFill/>
          <a:ln w="107950">
            <a:solidFill>
              <a:srgbClr val="BF58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 name="Group 1">
            <a:extLst>
              <a:ext uri="{FF2B5EF4-FFF2-40B4-BE49-F238E27FC236}">
                <a16:creationId xmlns:a16="http://schemas.microsoft.com/office/drawing/2014/main" id="{3024A8B3-B550-44EE-9079-30411289BFA5}"/>
              </a:ext>
            </a:extLst>
          </p:cNvPr>
          <p:cNvGrpSpPr/>
          <p:nvPr/>
        </p:nvGrpSpPr>
        <p:grpSpPr>
          <a:xfrm>
            <a:off x="324834" y="967245"/>
            <a:ext cx="6404855" cy="3998431"/>
            <a:chOff x="291133" y="1127519"/>
            <a:chExt cx="6404855" cy="3998431"/>
          </a:xfrm>
        </p:grpSpPr>
        <p:pic>
          <p:nvPicPr>
            <p:cNvPr id="23" name="Picture 22">
              <a:extLst>
                <a:ext uri="{FF2B5EF4-FFF2-40B4-BE49-F238E27FC236}">
                  <a16:creationId xmlns:a16="http://schemas.microsoft.com/office/drawing/2014/main" id="{985310DA-B607-4BDD-B7B0-AD0A9B497B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953" y="1160861"/>
              <a:ext cx="1072636" cy="1736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1" descr="https://upload.wikimedia.org/wikipedia/commons/7/72/Janusz_Korczak.PNG">
              <a:extLst>
                <a:ext uri="{FF2B5EF4-FFF2-40B4-BE49-F238E27FC236}">
                  <a16:creationId xmlns:a16="http://schemas.microsoft.com/office/drawing/2014/main" id="{725771D8-B9BC-4C43-A68D-0A6DA00272A1}"/>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291133" y="3628208"/>
              <a:ext cx="1090231" cy="1497742"/>
            </a:xfrm>
            <a:prstGeom prst="rect">
              <a:avLst/>
            </a:prstGeom>
            <a:noFill/>
            <a:ln>
              <a:noFill/>
            </a:ln>
          </p:spPr>
        </p:pic>
        <p:pic>
          <p:nvPicPr>
            <p:cNvPr id="28" name="Picture 27" descr="https://sprawiedliwi.org.pl/sites/default/files/styles/photo/public/obraz_1390.jpg?itok=ydJwyb-w">
              <a:extLst>
                <a:ext uri="{FF2B5EF4-FFF2-40B4-BE49-F238E27FC236}">
                  <a16:creationId xmlns:a16="http://schemas.microsoft.com/office/drawing/2014/main" id="{B3FA7A1A-D3D2-4A9A-B8A3-CBE3661F3A97}"/>
                </a:ext>
              </a:extLst>
            </p:cNvPr>
            <p:cNvPicPr/>
            <p:nvPr/>
          </p:nvPicPr>
          <p:blipFill rotWithShape="1">
            <a:blip r:embed="rId6" cstate="print">
              <a:extLst>
                <a:ext uri="{28A0092B-C50C-407E-A947-70E740481C1C}">
                  <a14:useLocalDpi xmlns:a14="http://schemas.microsoft.com/office/drawing/2010/main" val="0"/>
                </a:ext>
              </a:extLst>
            </a:blip>
            <a:srcRect l="14477" t="1" r="21879" b="1581"/>
            <a:stretch/>
          </p:blipFill>
          <p:spPr bwMode="auto">
            <a:xfrm>
              <a:off x="1504092" y="3628206"/>
              <a:ext cx="927541" cy="1497741"/>
            </a:xfrm>
            <a:prstGeom prst="rect">
              <a:avLst/>
            </a:prstGeom>
            <a:noFill/>
            <a:ln>
              <a:noFill/>
            </a:ln>
            <a:extLst>
              <a:ext uri="{53640926-AAD7-44D8-BBD7-CCE9431645EC}">
                <a14:shadowObscured xmlns:a14="http://schemas.microsoft.com/office/drawing/2010/main"/>
              </a:ext>
            </a:extLst>
          </p:spPr>
        </p:pic>
        <p:pic>
          <p:nvPicPr>
            <p:cNvPr id="30" name="Picture 29" descr="http://www.archives.jdc.org/wp-content/uploads/2017/02/emanuel-ringelblum.jpg">
              <a:extLst>
                <a:ext uri="{FF2B5EF4-FFF2-40B4-BE49-F238E27FC236}">
                  <a16:creationId xmlns:a16="http://schemas.microsoft.com/office/drawing/2014/main" id="{96BAB1E3-7160-4747-BBD2-829220E3BDF6}"/>
                </a:ext>
              </a:extLst>
            </p:cNvPr>
            <p:cNvPicPr/>
            <p:nvPr/>
          </p:nvPicPr>
          <p:blipFill rotWithShape="1">
            <a:blip r:embed="rId7">
              <a:extLst>
                <a:ext uri="{28A0092B-C50C-407E-A947-70E740481C1C}">
                  <a14:useLocalDpi xmlns:a14="http://schemas.microsoft.com/office/drawing/2010/main" val="0"/>
                </a:ext>
              </a:extLst>
            </a:blip>
            <a:srcRect l="15194" t="3928" r="32710" b="47631"/>
            <a:stretch/>
          </p:blipFill>
          <p:spPr bwMode="auto">
            <a:xfrm>
              <a:off x="2931678" y="1142766"/>
              <a:ext cx="1246664" cy="1728497"/>
            </a:xfrm>
            <a:prstGeom prst="rect">
              <a:avLst/>
            </a:prstGeom>
            <a:noFill/>
            <a:ln>
              <a:noFill/>
            </a:ln>
            <a:extLst>
              <a:ext uri="{53640926-AAD7-44D8-BBD7-CCE9431645EC}">
                <a14:shadowObscured xmlns:a14="http://schemas.microsoft.com/office/drawing/2010/main"/>
              </a:ext>
            </a:extLst>
          </p:spPr>
        </p:pic>
        <p:pic>
          <p:nvPicPr>
            <p:cNvPr id="31" name="Picture 30" descr="https://dirkdeklein.files.wordpress.com/2016/12/poland-holocaust-a-su_sham-2-930x1183.jpg?w=750">
              <a:extLst>
                <a:ext uri="{FF2B5EF4-FFF2-40B4-BE49-F238E27FC236}">
                  <a16:creationId xmlns:a16="http://schemas.microsoft.com/office/drawing/2014/main" id="{FCD9ACA9-D444-4C02-AE85-D2F5570BE894}"/>
                </a:ext>
              </a:extLst>
            </p:cNvPr>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565380" y="3628207"/>
              <a:ext cx="939822" cy="1492062"/>
            </a:xfrm>
            <a:prstGeom prst="rect">
              <a:avLst/>
            </a:prstGeom>
            <a:noFill/>
            <a:ln>
              <a:noFill/>
            </a:ln>
          </p:spPr>
        </p:pic>
        <p:pic>
          <p:nvPicPr>
            <p:cNvPr id="32" name="Picture 31" descr="http://www.nmketrzyn.pl/wp-content/uploads/2015/08/pilecki.jpg">
              <a:extLst>
                <a:ext uri="{FF2B5EF4-FFF2-40B4-BE49-F238E27FC236}">
                  <a16:creationId xmlns:a16="http://schemas.microsoft.com/office/drawing/2014/main" id="{85339EE4-675B-4569-A415-74A994CC8896}"/>
                </a:ext>
              </a:extLst>
            </p:cNvPr>
            <p:cNvPicPr/>
            <p:nvPr/>
          </p:nvPicPr>
          <p:blipFill rotWithShape="1">
            <a:blip r:embed="rId9" cstate="print">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val="0"/>
                </a:ext>
              </a:extLst>
            </a:blip>
            <a:srcRect l="11740" r="8124" b="25423"/>
            <a:stretch/>
          </p:blipFill>
          <p:spPr bwMode="auto">
            <a:xfrm>
              <a:off x="5547120" y="1127519"/>
              <a:ext cx="1148868" cy="1773859"/>
            </a:xfrm>
            <a:prstGeom prst="rect">
              <a:avLst/>
            </a:prstGeom>
            <a:noFill/>
            <a:ln>
              <a:noFill/>
            </a:ln>
            <a:extLst>
              <a:ext uri="{53640926-AAD7-44D8-BBD7-CCE9431645EC}">
                <a14:shadowObscured xmlns:a14="http://schemas.microsoft.com/office/drawing/2010/main"/>
              </a:ext>
            </a:extLst>
          </p:spPr>
        </p:pic>
        <p:pic>
          <p:nvPicPr>
            <p:cNvPr id="33" name="Picture 32" descr="Image result for warsaw ghetto uprising mordecai anielewicz">
              <a:extLst>
                <a:ext uri="{FF2B5EF4-FFF2-40B4-BE49-F238E27FC236}">
                  <a16:creationId xmlns:a16="http://schemas.microsoft.com/office/drawing/2014/main" id="{8505ACB8-D6F9-42CC-8C0E-EA9036FCD952}"/>
                </a:ext>
              </a:extLst>
            </p:cNvPr>
            <p:cNvPicPr/>
            <p:nvPr/>
          </p:nvPicPr>
          <p:blipFill>
            <a:blip r:embed="rId11">
              <a:extLst>
                <a:ext uri="{28A0092B-C50C-407E-A947-70E740481C1C}">
                  <a14:useLocalDpi xmlns:a14="http://schemas.microsoft.com/office/drawing/2010/main" val="0"/>
                </a:ext>
              </a:extLst>
            </a:blip>
            <a:srcRect/>
            <a:stretch>
              <a:fillRect/>
            </a:stretch>
          </p:blipFill>
          <p:spPr bwMode="auto">
            <a:xfrm>
              <a:off x="4157064" y="1150991"/>
              <a:ext cx="1356377" cy="1707406"/>
            </a:xfrm>
            <a:prstGeom prst="rect">
              <a:avLst/>
            </a:prstGeom>
            <a:noFill/>
            <a:ln>
              <a:noFill/>
            </a:ln>
          </p:spPr>
        </p:pic>
        <p:pic>
          <p:nvPicPr>
            <p:cNvPr id="34" name="Picture 33" descr="https://i2.wp.com/bezkompleksow.com.pl/wp-content/uploads/2016/04/zofia-kossak.jpg">
              <a:extLst>
                <a:ext uri="{FF2B5EF4-FFF2-40B4-BE49-F238E27FC236}">
                  <a16:creationId xmlns:a16="http://schemas.microsoft.com/office/drawing/2014/main" id="{54215C79-3C17-410D-9D58-5333C273F034}"/>
                </a:ext>
              </a:extLst>
            </p:cNvPr>
            <p:cNvPicPr/>
            <p:nvPr/>
          </p:nvPicPr>
          <p:blipFill rotWithShape="1">
            <a:blip r:embed="rId12">
              <a:extLst>
                <a:ext uri="{28A0092B-C50C-407E-A947-70E740481C1C}">
                  <a14:useLocalDpi xmlns:a14="http://schemas.microsoft.com/office/drawing/2010/main" val="0"/>
                </a:ext>
              </a:extLst>
            </a:blip>
            <a:srcRect l="29156" r="15165" b="20371"/>
            <a:stretch/>
          </p:blipFill>
          <p:spPr bwMode="auto">
            <a:xfrm>
              <a:off x="2438399" y="3689605"/>
              <a:ext cx="940848" cy="1430664"/>
            </a:xfrm>
            <a:prstGeom prst="rect">
              <a:avLst/>
            </a:prstGeom>
            <a:noFill/>
            <a:ln>
              <a:noFill/>
            </a:ln>
            <a:extLst>
              <a:ext uri="{53640926-AAD7-44D8-BBD7-CCE9431645EC}">
                <a14:shadowObscured xmlns:a14="http://schemas.microsoft.com/office/drawing/2010/main"/>
              </a:ext>
            </a:extLst>
          </p:spPr>
        </p:pic>
        <p:pic>
          <p:nvPicPr>
            <p:cNvPr id="35" name="Picture 34" descr="http://prawy.pl/wp-content/uploads/2015/12/historia_marceligodlewski.jpg">
              <a:extLst>
                <a:ext uri="{FF2B5EF4-FFF2-40B4-BE49-F238E27FC236}">
                  <a16:creationId xmlns:a16="http://schemas.microsoft.com/office/drawing/2014/main" id="{3690CFE2-BC25-4B2C-8615-97B856F43866}"/>
                </a:ext>
              </a:extLst>
            </p:cNvPr>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456225" y="3570473"/>
              <a:ext cx="987800" cy="1549795"/>
            </a:xfrm>
            <a:prstGeom prst="rect">
              <a:avLst/>
            </a:prstGeom>
            <a:noFill/>
            <a:ln>
              <a:noFill/>
            </a:ln>
          </p:spPr>
        </p:pic>
        <p:pic>
          <p:nvPicPr>
            <p:cNvPr id="1026" name="Picture 2" descr="Image result for JÃ³zef &amp; Wiktoria Ulma">
              <a:extLst>
                <a:ext uri="{FF2B5EF4-FFF2-40B4-BE49-F238E27FC236}">
                  <a16:creationId xmlns:a16="http://schemas.microsoft.com/office/drawing/2014/main" id="{91F7C438-F55A-41C4-93B8-A01130CA9D36}"/>
                </a:ext>
              </a:extLst>
            </p:cNvPr>
            <p:cNvPicPr>
              <a:picLocks noChangeAspect="1" noChangeArrowheads="1"/>
            </p:cNvPicPr>
            <p:nvPr/>
          </p:nvPicPr>
          <p:blipFill rotWithShape="1">
            <a:blip r:embed="rId14">
              <a:extLst>
                <a:ext uri="{28A0092B-C50C-407E-A947-70E740481C1C}">
                  <a14:useLocalDpi xmlns:a14="http://schemas.microsoft.com/office/drawing/2010/main" val="0"/>
                </a:ext>
              </a:extLst>
            </a:blip>
            <a:srcRect l="15970" t="10003" r="25156" b="35094"/>
            <a:stretch/>
          </p:blipFill>
          <p:spPr bwMode="auto">
            <a:xfrm>
              <a:off x="5509543" y="3598511"/>
              <a:ext cx="1135505" cy="1521759"/>
            </a:xfrm>
            <a:prstGeom prst="rect">
              <a:avLst/>
            </a:prstGeom>
            <a:noFill/>
            <a:extLst>
              <a:ext uri="{909E8E84-426E-40DD-AFC4-6F175D3DCCD1}">
                <a14:hiddenFill xmlns:a14="http://schemas.microsoft.com/office/drawing/2010/main">
                  <a:solidFill>
                    <a:srgbClr val="FFFFFF"/>
                  </a:solidFill>
                </a14:hiddenFill>
              </a:ext>
            </a:extLst>
          </p:spPr>
        </p:pic>
      </p:grpSp>
      <p:sp>
        <p:nvSpPr>
          <p:cNvPr id="36" name="Rectangle 35">
            <a:extLst>
              <a:ext uri="{FF2B5EF4-FFF2-40B4-BE49-F238E27FC236}">
                <a16:creationId xmlns:a16="http://schemas.microsoft.com/office/drawing/2014/main" id="{961F37AF-F4AC-4E76-89DC-842514D1CDE3}"/>
              </a:ext>
            </a:extLst>
          </p:cNvPr>
          <p:cNvSpPr/>
          <p:nvPr/>
        </p:nvSpPr>
        <p:spPr>
          <a:xfrm>
            <a:off x="352837" y="990437"/>
            <a:ext cx="1129857" cy="1758631"/>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6" name="Picture 2" descr="Image result for Maximilian Kolbe">
            <a:extLst>
              <a:ext uri="{FF2B5EF4-FFF2-40B4-BE49-F238E27FC236}">
                <a16:creationId xmlns:a16="http://schemas.microsoft.com/office/drawing/2014/main" id="{CAA13BDE-3B62-48B6-B0C5-3924D1A0F300}"/>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572652" y="1044828"/>
            <a:ext cx="1332353" cy="1715909"/>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le 26">
            <a:extLst>
              <a:ext uri="{FF2B5EF4-FFF2-40B4-BE49-F238E27FC236}">
                <a16:creationId xmlns:a16="http://schemas.microsoft.com/office/drawing/2014/main" id="{907E8B59-CE1B-4AF8-8983-C8A84917C24F}"/>
              </a:ext>
            </a:extLst>
          </p:cNvPr>
          <p:cNvSpPr/>
          <p:nvPr/>
        </p:nvSpPr>
        <p:spPr>
          <a:xfrm>
            <a:off x="1591204" y="1002106"/>
            <a:ext cx="1225204" cy="1758631"/>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a16="http://schemas.microsoft.com/office/drawing/2014/main" id="{8E75D776-37E6-4314-BABC-A3D2AB978B11}"/>
              </a:ext>
            </a:extLst>
          </p:cNvPr>
          <p:cNvSpPr/>
          <p:nvPr/>
        </p:nvSpPr>
        <p:spPr>
          <a:xfrm>
            <a:off x="2905005" y="1000587"/>
            <a:ext cx="1225205" cy="1758631"/>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tangle 37">
            <a:extLst>
              <a:ext uri="{FF2B5EF4-FFF2-40B4-BE49-F238E27FC236}">
                <a16:creationId xmlns:a16="http://schemas.microsoft.com/office/drawing/2014/main" id="{1406EC11-C868-4A97-B83C-0CD2D8651FB0}"/>
              </a:ext>
            </a:extLst>
          </p:cNvPr>
          <p:cNvSpPr/>
          <p:nvPr/>
        </p:nvSpPr>
        <p:spPr>
          <a:xfrm>
            <a:off x="3456518" y="3409323"/>
            <a:ext cx="1053462" cy="1601747"/>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Rectangle 38">
            <a:extLst>
              <a:ext uri="{FF2B5EF4-FFF2-40B4-BE49-F238E27FC236}">
                <a16:creationId xmlns:a16="http://schemas.microsoft.com/office/drawing/2014/main" id="{61D5D9C2-6AA8-4BA7-93A9-50F61ABEEFF9}"/>
              </a:ext>
            </a:extLst>
          </p:cNvPr>
          <p:cNvSpPr/>
          <p:nvPr/>
        </p:nvSpPr>
        <p:spPr>
          <a:xfrm>
            <a:off x="4538389" y="3416442"/>
            <a:ext cx="1009988" cy="1601747"/>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a:extLst>
              <a:ext uri="{FF2B5EF4-FFF2-40B4-BE49-F238E27FC236}">
                <a16:creationId xmlns:a16="http://schemas.microsoft.com/office/drawing/2014/main" id="{58C840D3-B181-4151-B370-AFD4C02D61C2}"/>
              </a:ext>
            </a:extLst>
          </p:cNvPr>
          <p:cNvSpPr/>
          <p:nvPr/>
        </p:nvSpPr>
        <p:spPr>
          <a:xfrm>
            <a:off x="2523063" y="3409323"/>
            <a:ext cx="930071" cy="1607718"/>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a:extLst>
              <a:ext uri="{FF2B5EF4-FFF2-40B4-BE49-F238E27FC236}">
                <a16:creationId xmlns:a16="http://schemas.microsoft.com/office/drawing/2014/main" id="{9EA4A97D-0B6A-4D23-B57B-D8D6D18AE709}"/>
              </a:ext>
            </a:extLst>
          </p:cNvPr>
          <p:cNvSpPr/>
          <p:nvPr/>
        </p:nvSpPr>
        <p:spPr>
          <a:xfrm>
            <a:off x="315604" y="3423947"/>
            <a:ext cx="1097250" cy="1594838"/>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a:extLst>
              <a:ext uri="{FF2B5EF4-FFF2-40B4-BE49-F238E27FC236}">
                <a16:creationId xmlns:a16="http://schemas.microsoft.com/office/drawing/2014/main" id="{584CF1BD-F79C-431F-90ED-807ED063FDCE}"/>
              </a:ext>
            </a:extLst>
          </p:cNvPr>
          <p:cNvSpPr/>
          <p:nvPr/>
        </p:nvSpPr>
        <p:spPr>
          <a:xfrm>
            <a:off x="5571653" y="3416443"/>
            <a:ext cx="1150326" cy="1602341"/>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Rectangle 42">
            <a:extLst>
              <a:ext uri="{FF2B5EF4-FFF2-40B4-BE49-F238E27FC236}">
                <a16:creationId xmlns:a16="http://schemas.microsoft.com/office/drawing/2014/main" id="{43A84E18-01B2-4C04-A083-2CCEC970A9DE}"/>
              </a:ext>
            </a:extLst>
          </p:cNvPr>
          <p:cNvSpPr/>
          <p:nvPr/>
        </p:nvSpPr>
        <p:spPr>
          <a:xfrm>
            <a:off x="5552521" y="972541"/>
            <a:ext cx="1177168" cy="1773681"/>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tangle 43">
            <a:extLst>
              <a:ext uri="{FF2B5EF4-FFF2-40B4-BE49-F238E27FC236}">
                <a16:creationId xmlns:a16="http://schemas.microsoft.com/office/drawing/2014/main" id="{38D1AE3B-B95B-4D3E-8D5A-69772A23BF1B}"/>
              </a:ext>
            </a:extLst>
          </p:cNvPr>
          <p:cNvSpPr/>
          <p:nvPr/>
        </p:nvSpPr>
        <p:spPr>
          <a:xfrm>
            <a:off x="1498472" y="3416443"/>
            <a:ext cx="1059112" cy="1601747"/>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Rectangle 44">
            <a:extLst>
              <a:ext uri="{FF2B5EF4-FFF2-40B4-BE49-F238E27FC236}">
                <a16:creationId xmlns:a16="http://schemas.microsoft.com/office/drawing/2014/main" id="{C977A84D-9D37-4613-896C-BED59579ECB7}"/>
              </a:ext>
            </a:extLst>
          </p:cNvPr>
          <p:cNvSpPr/>
          <p:nvPr/>
        </p:nvSpPr>
        <p:spPr>
          <a:xfrm>
            <a:off x="4156886" y="981512"/>
            <a:ext cx="1405769" cy="1770006"/>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a:extLst>
              <a:ext uri="{FF2B5EF4-FFF2-40B4-BE49-F238E27FC236}">
                <a16:creationId xmlns:a16="http://schemas.microsoft.com/office/drawing/2014/main" id="{B587F924-CC6F-47CD-A8FE-D089AF672E59}"/>
              </a:ext>
            </a:extLst>
          </p:cNvPr>
          <p:cNvSpPr/>
          <p:nvPr/>
        </p:nvSpPr>
        <p:spPr>
          <a:xfrm>
            <a:off x="571130" y="-57362"/>
            <a:ext cx="10691431" cy="830997"/>
          </a:xfrm>
          <a:prstGeom prst="rect">
            <a:avLst/>
          </a:prstGeom>
          <a:noFill/>
        </p:spPr>
        <p:txBody>
          <a:bodyPr wrap="square" lIns="91440" tIns="45720" rIns="91440" bIns="45720">
            <a:spAutoFit/>
          </a:bodyPr>
          <a:lstStyle/>
          <a:p>
            <a:pPr algn="ctr"/>
            <a:r>
              <a:rPr lang="en-GB" sz="4800" b="1" dirty="0">
                <a:ln w="12700">
                  <a:noFill/>
                  <a:prstDash val="solid"/>
                </a:ln>
                <a:latin typeface="Garamond" panose="02020404030301010803" pitchFamily="18" charset="0"/>
              </a:rPr>
              <a:t>STORIES OF POLISH RESISTANCE</a:t>
            </a:r>
          </a:p>
        </p:txBody>
      </p:sp>
      <p:sp>
        <p:nvSpPr>
          <p:cNvPr id="48" name="Rectangle 47">
            <a:extLst>
              <a:ext uri="{FF2B5EF4-FFF2-40B4-BE49-F238E27FC236}">
                <a16:creationId xmlns:a16="http://schemas.microsoft.com/office/drawing/2014/main" id="{7690F498-03A1-4701-A938-DC7FAF359983}"/>
              </a:ext>
            </a:extLst>
          </p:cNvPr>
          <p:cNvSpPr/>
          <p:nvPr/>
        </p:nvSpPr>
        <p:spPr>
          <a:xfrm>
            <a:off x="5413988" y="5063585"/>
            <a:ext cx="1347026" cy="830997"/>
          </a:xfrm>
          <a:prstGeom prst="rect">
            <a:avLst/>
          </a:prstGeom>
        </p:spPr>
        <p:txBody>
          <a:bodyPr wrap="square">
            <a:spAutoFit/>
          </a:bodyPr>
          <a:lstStyle/>
          <a:p>
            <a:pPr algn="ctr"/>
            <a:r>
              <a:rPr lang="en-US" sz="1600" b="1" dirty="0">
                <a:solidFill>
                  <a:srgbClr val="AB0068"/>
                </a:solidFill>
                <a:latin typeface="Garamond" panose="02020404030301010803" pitchFamily="18" charset="0"/>
              </a:rPr>
              <a:t>Józef &amp; </a:t>
            </a:r>
            <a:r>
              <a:rPr lang="en-US" sz="1600" b="1" dirty="0" err="1">
                <a:solidFill>
                  <a:srgbClr val="AB0068"/>
                </a:solidFill>
                <a:latin typeface="Garamond" panose="02020404030301010803" pitchFamily="18" charset="0"/>
              </a:rPr>
              <a:t>Wiktoria</a:t>
            </a:r>
            <a:r>
              <a:rPr lang="en-US" sz="1600" b="1" dirty="0">
                <a:solidFill>
                  <a:srgbClr val="AB0068"/>
                </a:solidFill>
                <a:latin typeface="Garamond" panose="02020404030301010803" pitchFamily="18" charset="0"/>
              </a:rPr>
              <a:t> </a:t>
            </a:r>
            <a:r>
              <a:rPr lang="en-US" sz="1600" b="1" dirty="0" err="1">
                <a:solidFill>
                  <a:srgbClr val="AB0068"/>
                </a:solidFill>
                <a:latin typeface="Garamond" panose="02020404030301010803" pitchFamily="18" charset="0"/>
              </a:rPr>
              <a:t>Ulma</a:t>
            </a:r>
            <a:endParaRPr lang="en-GB" sz="1600" b="1" dirty="0">
              <a:solidFill>
                <a:srgbClr val="BE4A8C"/>
              </a:solidFill>
              <a:latin typeface="Garamond" panose="02020404030301010803" pitchFamily="18" charset="0"/>
              <a:ea typeface="Calibri" panose="020F0502020204030204" pitchFamily="34" charset="0"/>
              <a:cs typeface="Times New Roman" panose="02020603050405020304" pitchFamily="18" charset="0"/>
            </a:endParaRPr>
          </a:p>
        </p:txBody>
      </p:sp>
      <p:sp>
        <p:nvSpPr>
          <p:cNvPr id="49" name="Rectangle 48">
            <a:extLst>
              <a:ext uri="{FF2B5EF4-FFF2-40B4-BE49-F238E27FC236}">
                <a16:creationId xmlns:a16="http://schemas.microsoft.com/office/drawing/2014/main" id="{ACE9B36B-405D-41B9-A916-29F5BA5477DB}"/>
              </a:ext>
            </a:extLst>
          </p:cNvPr>
          <p:cNvSpPr/>
          <p:nvPr/>
        </p:nvSpPr>
        <p:spPr>
          <a:xfrm>
            <a:off x="225626" y="2762937"/>
            <a:ext cx="1246664" cy="584775"/>
          </a:xfrm>
          <a:prstGeom prst="rect">
            <a:avLst/>
          </a:prstGeom>
        </p:spPr>
        <p:txBody>
          <a:bodyPr wrap="square">
            <a:spAutoFit/>
          </a:bodyPr>
          <a:lstStyle/>
          <a:p>
            <a:pPr algn="ctr"/>
            <a:r>
              <a:rPr lang="en-GB" sz="1600" b="1" dirty="0">
                <a:solidFill>
                  <a:srgbClr val="AB0068"/>
                </a:solidFill>
                <a:latin typeface="Garamond" panose="02020404030301010803" pitchFamily="18" charset="0"/>
              </a:rPr>
              <a:t>Irena Sendler </a:t>
            </a:r>
            <a:endParaRPr lang="en-GB" sz="1600" b="1" dirty="0">
              <a:solidFill>
                <a:srgbClr val="BE4A8C"/>
              </a:solidFill>
              <a:latin typeface="Garamond" panose="02020404030301010803" pitchFamily="18" charset="0"/>
              <a:ea typeface="Calibri" panose="020F0502020204030204" pitchFamily="34" charset="0"/>
              <a:cs typeface="Times New Roman" panose="02020603050405020304" pitchFamily="18" charset="0"/>
            </a:endParaRPr>
          </a:p>
        </p:txBody>
      </p:sp>
      <p:sp>
        <p:nvSpPr>
          <p:cNvPr id="51" name="Rectangle 50">
            <a:extLst>
              <a:ext uri="{FF2B5EF4-FFF2-40B4-BE49-F238E27FC236}">
                <a16:creationId xmlns:a16="http://schemas.microsoft.com/office/drawing/2014/main" id="{D6810484-99CA-4318-8F2D-D96EA74DDFA1}"/>
              </a:ext>
            </a:extLst>
          </p:cNvPr>
          <p:cNvSpPr/>
          <p:nvPr/>
        </p:nvSpPr>
        <p:spPr>
          <a:xfrm>
            <a:off x="1388738" y="2763840"/>
            <a:ext cx="1527433" cy="584775"/>
          </a:xfrm>
          <a:prstGeom prst="rect">
            <a:avLst/>
          </a:prstGeom>
        </p:spPr>
        <p:txBody>
          <a:bodyPr wrap="square">
            <a:spAutoFit/>
          </a:bodyPr>
          <a:lstStyle/>
          <a:p>
            <a:pPr algn="ctr"/>
            <a:r>
              <a:rPr lang="en-GB" sz="1600" b="1" dirty="0">
                <a:solidFill>
                  <a:srgbClr val="AB0068"/>
                </a:solidFill>
                <a:latin typeface="Garamond" panose="02020404030301010803" pitchFamily="18" charset="0"/>
              </a:rPr>
              <a:t>Maximilian Kolbe </a:t>
            </a:r>
          </a:p>
        </p:txBody>
      </p:sp>
      <p:sp>
        <p:nvSpPr>
          <p:cNvPr id="52" name="Rectangle 51">
            <a:extLst>
              <a:ext uri="{FF2B5EF4-FFF2-40B4-BE49-F238E27FC236}">
                <a16:creationId xmlns:a16="http://schemas.microsoft.com/office/drawing/2014/main" id="{4D75F3BE-E668-4A38-AFBC-8E4A9C7F8979}"/>
              </a:ext>
            </a:extLst>
          </p:cNvPr>
          <p:cNvSpPr/>
          <p:nvPr/>
        </p:nvSpPr>
        <p:spPr>
          <a:xfrm>
            <a:off x="2597132" y="2757869"/>
            <a:ext cx="1790805" cy="584775"/>
          </a:xfrm>
          <a:prstGeom prst="rect">
            <a:avLst/>
          </a:prstGeom>
        </p:spPr>
        <p:txBody>
          <a:bodyPr wrap="square">
            <a:spAutoFit/>
          </a:bodyPr>
          <a:lstStyle/>
          <a:p>
            <a:pPr algn="ctr"/>
            <a:r>
              <a:rPr lang="en-GB" sz="1600" b="1" dirty="0">
                <a:solidFill>
                  <a:srgbClr val="AB0068"/>
                </a:solidFill>
                <a:latin typeface="Garamond" panose="02020404030301010803" pitchFamily="18" charset="0"/>
              </a:rPr>
              <a:t>Emanuel </a:t>
            </a:r>
            <a:r>
              <a:rPr lang="en-GB" sz="1600" b="1" dirty="0" err="1">
                <a:solidFill>
                  <a:srgbClr val="AB0068"/>
                </a:solidFill>
                <a:latin typeface="Garamond" panose="02020404030301010803" pitchFamily="18" charset="0"/>
              </a:rPr>
              <a:t>Ringelblum</a:t>
            </a:r>
            <a:endParaRPr lang="en-GB" sz="1600" b="1" dirty="0">
              <a:solidFill>
                <a:srgbClr val="BE4A8C"/>
              </a:solidFill>
              <a:latin typeface="Garamond" panose="02020404030301010803" pitchFamily="18" charset="0"/>
              <a:ea typeface="Calibri" panose="020F0502020204030204" pitchFamily="34" charset="0"/>
              <a:cs typeface="Times New Roman" panose="02020603050405020304" pitchFamily="18" charset="0"/>
            </a:endParaRPr>
          </a:p>
        </p:txBody>
      </p:sp>
      <p:sp>
        <p:nvSpPr>
          <p:cNvPr id="53" name="Rectangle 52">
            <a:extLst>
              <a:ext uri="{FF2B5EF4-FFF2-40B4-BE49-F238E27FC236}">
                <a16:creationId xmlns:a16="http://schemas.microsoft.com/office/drawing/2014/main" id="{67AD59CA-E0AC-4E30-A280-2A7CC318B451}"/>
              </a:ext>
            </a:extLst>
          </p:cNvPr>
          <p:cNvSpPr/>
          <p:nvPr/>
        </p:nvSpPr>
        <p:spPr>
          <a:xfrm>
            <a:off x="3866019" y="2757869"/>
            <a:ext cx="2005871" cy="584775"/>
          </a:xfrm>
          <a:prstGeom prst="rect">
            <a:avLst/>
          </a:prstGeom>
        </p:spPr>
        <p:txBody>
          <a:bodyPr wrap="square">
            <a:spAutoFit/>
          </a:bodyPr>
          <a:lstStyle/>
          <a:p>
            <a:pPr algn="ctr"/>
            <a:r>
              <a:rPr lang="en-GB" sz="1600" b="1" dirty="0">
                <a:solidFill>
                  <a:srgbClr val="AB0068"/>
                </a:solidFill>
                <a:latin typeface="Garamond" panose="02020404030301010803" pitchFamily="18" charset="0"/>
              </a:rPr>
              <a:t>Mordechai </a:t>
            </a:r>
            <a:r>
              <a:rPr lang="en-GB" sz="1600" b="1" dirty="0" err="1">
                <a:solidFill>
                  <a:srgbClr val="AB0068"/>
                </a:solidFill>
                <a:latin typeface="Garamond" panose="02020404030301010803" pitchFamily="18" charset="0"/>
              </a:rPr>
              <a:t>Anielewicz</a:t>
            </a:r>
            <a:endParaRPr lang="en-GB" sz="1600" dirty="0">
              <a:solidFill>
                <a:srgbClr val="AB0068"/>
              </a:solidFill>
              <a:latin typeface="Garamond" panose="02020404030301010803" pitchFamily="18" charset="0"/>
            </a:endParaRPr>
          </a:p>
        </p:txBody>
      </p:sp>
      <p:sp>
        <p:nvSpPr>
          <p:cNvPr id="54" name="Rectangle 53">
            <a:extLst>
              <a:ext uri="{FF2B5EF4-FFF2-40B4-BE49-F238E27FC236}">
                <a16:creationId xmlns:a16="http://schemas.microsoft.com/office/drawing/2014/main" id="{5A2F60DA-DD70-4267-9B2A-263444FD3B57}"/>
              </a:ext>
            </a:extLst>
          </p:cNvPr>
          <p:cNvSpPr/>
          <p:nvPr/>
        </p:nvSpPr>
        <p:spPr>
          <a:xfrm>
            <a:off x="5469190" y="2733440"/>
            <a:ext cx="1307211" cy="584775"/>
          </a:xfrm>
          <a:prstGeom prst="rect">
            <a:avLst/>
          </a:prstGeom>
        </p:spPr>
        <p:txBody>
          <a:bodyPr wrap="square">
            <a:spAutoFit/>
          </a:bodyPr>
          <a:lstStyle/>
          <a:p>
            <a:pPr algn="ctr"/>
            <a:r>
              <a:rPr lang="en-GB" sz="1600" b="1" dirty="0">
                <a:solidFill>
                  <a:srgbClr val="AB0068"/>
                </a:solidFill>
                <a:latin typeface="Garamond" panose="02020404030301010803" pitchFamily="18" charset="0"/>
              </a:rPr>
              <a:t>Witold </a:t>
            </a:r>
            <a:r>
              <a:rPr lang="en-GB" sz="1600" b="1" dirty="0" err="1">
                <a:solidFill>
                  <a:srgbClr val="AB0068"/>
                </a:solidFill>
                <a:latin typeface="Garamond" panose="02020404030301010803" pitchFamily="18" charset="0"/>
              </a:rPr>
              <a:t>Pilecki</a:t>
            </a:r>
            <a:r>
              <a:rPr lang="en-GB" sz="1600" b="1" dirty="0">
                <a:solidFill>
                  <a:srgbClr val="AB0068"/>
                </a:solidFill>
                <a:latin typeface="Garamond" panose="02020404030301010803" pitchFamily="18" charset="0"/>
              </a:rPr>
              <a:t> </a:t>
            </a:r>
          </a:p>
        </p:txBody>
      </p:sp>
      <p:sp>
        <p:nvSpPr>
          <p:cNvPr id="55" name="Rectangle 54">
            <a:extLst>
              <a:ext uri="{FF2B5EF4-FFF2-40B4-BE49-F238E27FC236}">
                <a16:creationId xmlns:a16="http://schemas.microsoft.com/office/drawing/2014/main" id="{79AC2131-9822-42D3-9C3E-63E87ABACB14}"/>
              </a:ext>
            </a:extLst>
          </p:cNvPr>
          <p:cNvSpPr/>
          <p:nvPr/>
        </p:nvSpPr>
        <p:spPr>
          <a:xfrm>
            <a:off x="225626" y="5120714"/>
            <a:ext cx="1223652" cy="584775"/>
          </a:xfrm>
          <a:prstGeom prst="rect">
            <a:avLst/>
          </a:prstGeom>
        </p:spPr>
        <p:txBody>
          <a:bodyPr wrap="square">
            <a:spAutoFit/>
          </a:bodyPr>
          <a:lstStyle/>
          <a:p>
            <a:pPr algn="ctr"/>
            <a:r>
              <a:rPr lang="en-GB" sz="1600" b="1" dirty="0" err="1">
                <a:solidFill>
                  <a:srgbClr val="AB0068"/>
                </a:solidFill>
                <a:latin typeface="Garamond" panose="02020404030301010803" pitchFamily="18" charset="0"/>
              </a:rPr>
              <a:t>Janusz</a:t>
            </a:r>
            <a:r>
              <a:rPr lang="en-GB" sz="1600" b="1" dirty="0">
                <a:solidFill>
                  <a:srgbClr val="AB0068"/>
                </a:solidFill>
                <a:latin typeface="Garamond" panose="02020404030301010803" pitchFamily="18" charset="0"/>
              </a:rPr>
              <a:t> Korczak </a:t>
            </a:r>
            <a:endParaRPr lang="en-GB" sz="1400" b="1" dirty="0">
              <a:solidFill>
                <a:srgbClr val="AB0068"/>
              </a:solidFill>
              <a:latin typeface="Garamond" panose="02020404030301010803" pitchFamily="18" charset="0"/>
              <a:ea typeface="Calibri" panose="020F0502020204030204" pitchFamily="34" charset="0"/>
              <a:cs typeface="Times New Roman" panose="02020603050405020304" pitchFamily="18" charset="0"/>
            </a:endParaRPr>
          </a:p>
        </p:txBody>
      </p:sp>
      <p:sp>
        <p:nvSpPr>
          <p:cNvPr id="56" name="Rectangle 55">
            <a:extLst>
              <a:ext uri="{FF2B5EF4-FFF2-40B4-BE49-F238E27FC236}">
                <a16:creationId xmlns:a16="http://schemas.microsoft.com/office/drawing/2014/main" id="{076A1C2F-6B79-4BB0-B2E2-5F785C05549B}"/>
              </a:ext>
            </a:extLst>
          </p:cNvPr>
          <p:cNvSpPr/>
          <p:nvPr/>
        </p:nvSpPr>
        <p:spPr>
          <a:xfrm>
            <a:off x="1397857" y="5120714"/>
            <a:ext cx="1017864" cy="584775"/>
          </a:xfrm>
          <a:prstGeom prst="rect">
            <a:avLst/>
          </a:prstGeom>
        </p:spPr>
        <p:txBody>
          <a:bodyPr wrap="square">
            <a:spAutoFit/>
          </a:bodyPr>
          <a:lstStyle/>
          <a:p>
            <a:pPr algn="ctr"/>
            <a:r>
              <a:rPr lang="en-GB" sz="1600" b="1" dirty="0">
                <a:solidFill>
                  <a:srgbClr val="AB0068"/>
                </a:solidFill>
                <a:latin typeface="Garamond" panose="02020404030301010803" pitchFamily="18" charset="0"/>
              </a:rPr>
              <a:t>Jan </a:t>
            </a:r>
            <a:r>
              <a:rPr lang="en-GB" sz="1600" b="1" dirty="0" err="1">
                <a:solidFill>
                  <a:srgbClr val="AB0068"/>
                </a:solidFill>
                <a:latin typeface="Garamond" panose="02020404030301010803" pitchFamily="18" charset="0"/>
              </a:rPr>
              <a:t>Karski</a:t>
            </a:r>
            <a:endParaRPr lang="en-GB" sz="1600" b="1" dirty="0">
              <a:solidFill>
                <a:srgbClr val="AB0068"/>
              </a:solidFill>
              <a:latin typeface="Garamond" panose="02020404030301010803" pitchFamily="18" charset="0"/>
            </a:endParaRPr>
          </a:p>
        </p:txBody>
      </p:sp>
      <p:sp>
        <p:nvSpPr>
          <p:cNvPr id="57" name="Rectangle 56">
            <a:extLst>
              <a:ext uri="{FF2B5EF4-FFF2-40B4-BE49-F238E27FC236}">
                <a16:creationId xmlns:a16="http://schemas.microsoft.com/office/drawing/2014/main" id="{EC7556B4-104A-48B6-B5B7-49356452B1C1}"/>
              </a:ext>
            </a:extLst>
          </p:cNvPr>
          <p:cNvSpPr/>
          <p:nvPr/>
        </p:nvSpPr>
        <p:spPr>
          <a:xfrm>
            <a:off x="3240521" y="5074068"/>
            <a:ext cx="1441012" cy="830997"/>
          </a:xfrm>
          <a:prstGeom prst="rect">
            <a:avLst/>
          </a:prstGeom>
        </p:spPr>
        <p:txBody>
          <a:bodyPr wrap="square">
            <a:spAutoFit/>
          </a:bodyPr>
          <a:lstStyle/>
          <a:p>
            <a:pPr algn="ctr"/>
            <a:r>
              <a:rPr lang="en-GB" sz="1600" b="1" dirty="0">
                <a:solidFill>
                  <a:srgbClr val="AB0068"/>
                </a:solidFill>
                <a:latin typeface="Garamond" panose="02020404030301010803" pitchFamily="18" charset="0"/>
              </a:rPr>
              <a:t>Father </a:t>
            </a:r>
            <a:r>
              <a:rPr lang="en-GB" sz="1600" b="1" dirty="0" err="1">
                <a:solidFill>
                  <a:srgbClr val="AB0068"/>
                </a:solidFill>
                <a:latin typeface="Garamond" panose="02020404030301010803" pitchFamily="18" charset="0"/>
              </a:rPr>
              <a:t>Marceli</a:t>
            </a:r>
            <a:r>
              <a:rPr lang="en-GB" sz="1600" b="1" dirty="0">
                <a:solidFill>
                  <a:srgbClr val="AB0068"/>
                </a:solidFill>
                <a:latin typeface="Garamond" panose="02020404030301010803" pitchFamily="18" charset="0"/>
              </a:rPr>
              <a:t> </a:t>
            </a:r>
            <a:r>
              <a:rPr lang="en-GB" sz="1600" b="1" dirty="0" err="1">
                <a:solidFill>
                  <a:srgbClr val="AB0068"/>
                </a:solidFill>
                <a:latin typeface="Garamond" panose="02020404030301010803" pitchFamily="18" charset="0"/>
              </a:rPr>
              <a:t>Godlewski</a:t>
            </a:r>
            <a:r>
              <a:rPr lang="en-GB" sz="1600" dirty="0">
                <a:solidFill>
                  <a:srgbClr val="AB0068"/>
                </a:solidFill>
                <a:latin typeface="Garamond" panose="02020404030301010803" pitchFamily="18" charset="0"/>
              </a:rPr>
              <a:t> </a:t>
            </a:r>
          </a:p>
        </p:txBody>
      </p:sp>
      <p:sp>
        <p:nvSpPr>
          <p:cNvPr id="58" name="Rectangle 57">
            <a:extLst>
              <a:ext uri="{FF2B5EF4-FFF2-40B4-BE49-F238E27FC236}">
                <a16:creationId xmlns:a16="http://schemas.microsoft.com/office/drawing/2014/main" id="{0D7F929F-321C-4ECA-81D6-EBFFC4BB2949}"/>
              </a:ext>
            </a:extLst>
          </p:cNvPr>
          <p:cNvSpPr/>
          <p:nvPr/>
        </p:nvSpPr>
        <p:spPr>
          <a:xfrm>
            <a:off x="2319165" y="5068773"/>
            <a:ext cx="1223653" cy="830997"/>
          </a:xfrm>
          <a:prstGeom prst="rect">
            <a:avLst/>
          </a:prstGeom>
        </p:spPr>
        <p:txBody>
          <a:bodyPr wrap="square">
            <a:spAutoFit/>
          </a:bodyPr>
          <a:lstStyle/>
          <a:p>
            <a:pPr algn="ctr"/>
            <a:r>
              <a:rPr lang="en-GB" sz="1600" b="1" dirty="0" err="1">
                <a:solidFill>
                  <a:srgbClr val="AB0068"/>
                </a:solidFill>
                <a:latin typeface="Garamond" panose="02020404030301010803" pitchFamily="18" charset="0"/>
              </a:rPr>
              <a:t>Zofia</a:t>
            </a:r>
            <a:r>
              <a:rPr lang="en-GB" sz="1600" b="1" dirty="0">
                <a:solidFill>
                  <a:srgbClr val="AB0068"/>
                </a:solidFill>
                <a:latin typeface="Garamond" panose="02020404030301010803" pitchFamily="18" charset="0"/>
              </a:rPr>
              <a:t> </a:t>
            </a:r>
            <a:r>
              <a:rPr lang="en-GB" sz="1600" b="1" dirty="0" err="1">
                <a:solidFill>
                  <a:srgbClr val="AB0068"/>
                </a:solidFill>
                <a:latin typeface="Garamond" panose="02020404030301010803" pitchFamily="18" charset="0"/>
              </a:rPr>
              <a:t>Kossak-Szczucka</a:t>
            </a:r>
            <a:endParaRPr lang="en-GB" sz="1600" b="1" dirty="0">
              <a:solidFill>
                <a:srgbClr val="AB0068"/>
              </a:solidFill>
              <a:latin typeface="Garamond" panose="02020404030301010803" pitchFamily="18" charset="0"/>
            </a:endParaRPr>
          </a:p>
        </p:txBody>
      </p:sp>
      <p:sp>
        <p:nvSpPr>
          <p:cNvPr id="59" name="Rectangle 58">
            <a:extLst>
              <a:ext uri="{FF2B5EF4-FFF2-40B4-BE49-F238E27FC236}">
                <a16:creationId xmlns:a16="http://schemas.microsoft.com/office/drawing/2014/main" id="{6049EB8B-9E74-4769-AC90-2D9E50EC997C}"/>
              </a:ext>
            </a:extLst>
          </p:cNvPr>
          <p:cNvSpPr/>
          <p:nvPr/>
        </p:nvSpPr>
        <p:spPr>
          <a:xfrm>
            <a:off x="4358840" y="5076181"/>
            <a:ext cx="1373032" cy="830997"/>
          </a:xfrm>
          <a:prstGeom prst="rect">
            <a:avLst/>
          </a:prstGeom>
        </p:spPr>
        <p:txBody>
          <a:bodyPr wrap="square">
            <a:spAutoFit/>
          </a:bodyPr>
          <a:lstStyle/>
          <a:p>
            <a:pPr algn="ctr"/>
            <a:r>
              <a:rPr lang="en-GB" sz="1600" b="1" dirty="0">
                <a:solidFill>
                  <a:srgbClr val="AB0068"/>
                </a:solidFill>
                <a:latin typeface="Garamond" panose="02020404030301010803" pitchFamily="18" charset="0"/>
              </a:rPr>
              <a:t>Jan &amp; Antonina </a:t>
            </a:r>
            <a:r>
              <a:rPr lang="en-GB" sz="1600" b="1" dirty="0" err="1">
                <a:solidFill>
                  <a:srgbClr val="AB0068"/>
                </a:solidFill>
                <a:latin typeface="Garamond" panose="02020404030301010803" pitchFamily="18" charset="0"/>
              </a:rPr>
              <a:t>Zabinski</a:t>
            </a:r>
            <a:endParaRPr lang="en-GB" sz="1400" b="1" dirty="0">
              <a:solidFill>
                <a:srgbClr val="AB0068"/>
              </a:solidFill>
              <a:latin typeface="Garamond" panose="02020404030301010803" pitchFamily="18" charset="0"/>
              <a:ea typeface="Calibri" panose="020F0502020204030204" pitchFamily="34" charset="0"/>
              <a:cs typeface="Times New Roman" panose="02020603050405020304" pitchFamily="18" charset="0"/>
            </a:endParaRPr>
          </a:p>
        </p:txBody>
      </p:sp>
      <p:sp>
        <p:nvSpPr>
          <p:cNvPr id="60" name="Rectangle 59">
            <a:extLst>
              <a:ext uri="{FF2B5EF4-FFF2-40B4-BE49-F238E27FC236}">
                <a16:creationId xmlns:a16="http://schemas.microsoft.com/office/drawing/2014/main" id="{47B95357-A64E-4C35-8838-639BBAB1D84A}"/>
              </a:ext>
            </a:extLst>
          </p:cNvPr>
          <p:cNvSpPr/>
          <p:nvPr/>
        </p:nvSpPr>
        <p:spPr>
          <a:xfrm>
            <a:off x="7387975" y="747840"/>
            <a:ext cx="4510489" cy="6001643"/>
          </a:xfrm>
          <a:prstGeom prst="rect">
            <a:avLst/>
          </a:prstGeom>
        </p:spPr>
        <p:txBody>
          <a:bodyPr wrap="square">
            <a:spAutoFit/>
          </a:bodyPr>
          <a:lstStyle/>
          <a:p>
            <a:pPr algn="ctr"/>
            <a:r>
              <a:rPr lang="en-GB" sz="1600" b="1" dirty="0">
                <a:solidFill>
                  <a:srgbClr val="AB0068"/>
                </a:solidFill>
                <a:latin typeface="Garamond" panose="02020404030301010803" pitchFamily="18" charset="0"/>
              </a:rPr>
              <a:t>About half of the six million European Jews killed in the Holocaust were Polish. In 1939 a third of the capital city Warsaw, and 10% of the entire country was Jewish. By 1945 97% of Poland's Jews were dead.</a:t>
            </a:r>
          </a:p>
          <a:p>
            <a:pPr algn="ctr"/>
            <a:endParaRPr lang="en-GB" sz="1600" b="1" dirty="0">
              <a:solidFill>
                <a:srgbClr val="AB0068"/>
              </a:solidFill>
              <a:latin typeface="Garamond" panose="02020404030301010803" pitchFamily="18" charset="0"/>
            </a:endParaRPr>
          </a:p>
          <a:p>
            <a:pPr algn="ctr"/>
            <a:r>
              <a:rPr lang="en-GB" sz="1600" b="1" dirty="0">
                <a:solidFill>
                  <a:srgbClr val="AB0068"/>
                </a:solidFill>
                <a:latin typeface="Garamond" panose="02020404030301010803" pitchFamily="18" charset="0"/>
              </a:rPr>
              <a:t>These eleven examples of Polish resistance </a:t>
            </a:r>
            <a:r>
              <a:rPr lang="en-GB" sz="1600" b="1" i="1" dirty="0">
                <a:solidFill>
                  <a:srgbClr val="AB0068"/>
                </a:solidFill>
                <a:latin typeface="Garamond" panose="02020404030301010803" pitchFamily="18" charset="0"/>
              </a:rPr>
              <a:t>do not </a:t>
            </a:r>
            <a:r>
              <a:rPr lang="en-GB" sz="1600" b="1" dirty="0">
                <a:solidFill>
                  <a:srgbClr val="AB0068"/>
                </a:solidFill>
                <a:latin typeface="Garamond" panose="02020404030301010803" pitchFamily="18" charset="0"/>
              </a:rPr>
              <a:t>proport to give an overview of what happened in Poland during The Holocaust. They have been chosen to reflect the unimaginably difficult choices made by both Jews and non-Jews under German occupation – where every Jew was marked for death and all non-Jews who assisted their Jewish neighbours were subject to the same fate. </a:t>
            </a:r>
          </a:p>
          <a:p>
            <a:pPr algn="ctr"/>
            <a:endParaRPr lang="en-GB" sz="1600" b="1" dirty="0">
              <a:solidFill>
                <a:srgbClr val="AB0068"/>
              </a:solidFill>
              <a:latin typeface="Garamond" panose="02020404030301010803" pitchFamily="18" charset="0"/>
            </a:endParaRPr>
          </a:p>
          <a:p>
            <a:pPr algn="ctr"/>
            <a:r>
              <a:rPr lang="en-GB" sz="1600" b="1" dirty="0">
                <a:solidFill>
                  <a:srgbClr val="AB0068"/>
                </a:solidFill>
                <a:latin typeface="Garamond" panose="02020404030301010803" pitchFamily="18" charset="0"/>
              </a:rPr>
              <a:t>These individuals </a:t>
            </a:r>
            <a:r>
              <a:rPr lang="en-GB" sz="1600" b="1" i="1" dirty="0">
                <a:solidFill>
                  <a:srgbClr val="AB0068"/>
                </a:solidFill>
                <a:latin typeface="Garamond" panose="02020404030301010803" pitchFamily="18" charset="0"/>
              </a:rPr>
              <a:t>were not </a:t>
            </a:r>
            <a:r>
              <a:rPr lang="en-GB" sz="1600" b="1" dirty="0">
                <a:solidFill>
                  <a:srgbClr val="AB0068"/>
                </a:solidFill>
                <a:latin typeface="Garamond" panose="02020404030301010803" pitchFamily="18" charset="0"/>
              </a:rPr>
              <a:t>typical; they were exceptional, reflecting the relatively small proportion of the population who refused to be bystanders. But neither were they super-human. They would recoil from being labelled as heroes. They symbolise the power of the human spirit – their actions show that in even the darkest of times, good can shine through…</a:t>
            </a:r>
            <a:endParaRPr lang="en-GB" sz="1600" b="1" dirty="0">
              <a:solidFill>
                <a:srgbClr val="BE4A8C"/>
              </a:solidFill>
              <a:latin typeface="Garamond" panose="02020404030301010803" pitchFamily="18" charset="0"/>
              <a:ea typeface="Calibri" panose="020F0502020204030204" pitchFamily="34" charset="0"/>
              <a:cs typeface="Times New Roman" panose="02020603050405020304" pitchFamily="18" charset="0"/>
            </a:endParaRPr>
          </a:p>
        </p:txBody>
      </p:sp>
      <p:pic>
        <p:nvPicPr>
          <p:cNvPr id="47" name="Picture 46">
            <a:extLst>
              <a:ext uri="{FF2B5EF4-FFF2-40B4-BE49-F238E27FC236}">
                <a16:creationId xmlns:a16="http://schemas.microsoft.com/office/drawing/2014/main" id="{06395E64-821C-4A4D-9017-C4863C4ECE81}"/>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341558" y="5872914"/>
            <a:ext cx="2242341" cy="961158"/>
          </a:xfrm>
          <a:prstGeom prst="rect">
            <a:avLst/>
          </a:prstGeom>
        </p:spPr>
      </p:pic>
      <p:sp>
        <p:nvSpPr>
          <p:cNvPr id="50" name="Rectangle 49">
            <a:extLst>
              <a:ext uri="{FF2B5EF4-FFF2-40B4-BE49-F238E27FC236}">
                <a16:creationId xmlns:a16="http://schemas.microsoft.com/office/drawing/2014/main" id="{7BED9C3E-D6AC-42C0-938E-6AA31B618590}"/>
              </a:ext>
            </a:extLst>
          </p:cNvPr>
          <p:cNvSpPr/>
          <p:nvPr/>
        </p:nvSpPr>
        <p:spPr>
          <a:xfrm>
            <a:off x="1831452" y="6236902"/>
            <a:ext cx="1606685" cy="369332"/>
          </a:xfrm>
          <a:prstGeom prst="rect">
            <a:avLst/>
          </a:prstGeom>
        </p:spPr>
        <p:txBody>
          <a:bodyPr wrap="square">
            <a:spAutoFit/>
          </a:bodyPr>
          <a:lstStyle/>
          <a:p>
            <a:r>
              <a:rPr lang="en-GB" b="1" dirty="0">
                <a:solidFill>
                  <a:schemeClr val="bg1"/>
                </a:solidFill>
                <a:effectLst>
                  <a:outerShdw blurRad="38100" dist="38100" dir="2700000" algn="tl">
                    <a:srgbClr val="000000">
                      <a:alpha val="43137"/>
                    </a:srgbClr>
                  </a:outerShdw>
                </a:effectLst>
                <a:latin typeface="Garamond" panose="02020404030301010803" pitchFamily="18" charset="0"/>
                <a:ea typeface="Calibri" panose="020F0502020204030204" pitchFamily="34" charset="0"/>
                <a:cs typeface="Times New Roman" panose="02020603050405020304" pitchFamily="18" charset="0"/>
              </a:rPr>
              <a:t>Created by</a:t>
            </a:r>
            <a:endParaRPr lang="en-GB" dirty="0">
              <a:solidFill>
                <a:schemeClr val="bg1"/>
              </a:solidFill>
              <a:effectLst>
                <a:outerShdw blurRad="38100" dist="38100" dir="2700000" algn="tl">
                  <a:srgbClr val="000000">
                    <a:alpha val="43137"/>
                  </a:srgbClr>
                </a:outerShdw>
              </a:effectLst>
              <a:latin typeface="Garamond" panose="02020404030301010803" pitchFamily="18" charset="0"/>
            </a:endParaRPr>
          </a:p>
        </p:txBody>
      </p:sp>
    </p:spTree>
    <p:extLst>
      <p:ext uri="{BB962C8B-B14F-4D97-AF65-F5344CB8AC3E}">
        <p14:creationId xmlns:p14="http://schemas.microsoft.com/office/powerpoint/2010/main" val="1385322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C40BDACD-85D1-4492-B497-F53D63689075}"/>
              </a:ext>
            </a:extLst>
          </p:cNvPr>
          <p:cNvSpPr/>
          <p:nvPr/>
        </p:nvSpPr>
        <p:spPr>
          <a:xfrm>
            <a:off x="6818062" y="358136"/>
            <a:ext cx="5336508" cy="6583680"/>
          </a:xfrm>
          <a:prstGeom prst="rect">
            <a:avLst/>
          </a:prstGeom>
          <a:solidFill>
            <a:srgbClr val="82AF6E"/>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Garamond" panose="02020404030301010803" pitchFamily="18" charset="0"/>
            </a:endParaRPr>
          </a:p>
        </p:txBody>
      </p:sp>
      <p:sp>
        <p:nvSpPr>
          <p:cNvPr id="29" name="Rectangle 28">
            <a:extLst>
              <a:ext uri="{FF2B5EF4-FFF2-40B4-BE49-F238E27FC236}">
                <a16:creationId xmlns:a16="http://schemas.microsoft.com/office/drawing/2014/main" id="{20A5A10D-24D3-4E2E-9762-F44FDA3DF15C}"/>
              </a:ext>
            </a:extLst>
          </p:cNvPr>
          <p:cNvSpPr/>
          <p:nvPr/>
        </p:nvSpPr>
        <p:spPr>
          <a:xfrm>
            <a:off x="0" y="-51619"/>
            <a:ext cx="12203288" cy="759542"/>
          </a:xfrm>
          <a:prstGeom prst="rect">
            <a:avLst/>
          </a:prstGeom>
          <a:solidFill>
            <a:srgbClr val="64B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white and black smoke&#10;&#10;Description generated with high confidence">
            <a:extLst>
              <a:ext uri="{FF2B5EF4-FFF2-40B4-BE49-F238E27FC236}">
                <a16:creationId xmlns:a16="http://schemas.microsoft.com/office/drawing/2014/main" id="{8D82324D-FD25-4B50-BD55-1220D2DF1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07" y="707923"/>
            <a:ext cx="6997234" cy="4150286"/>
          </a:xfrm>
          <a:prstGeom prst="rect">
            <a:avLst/>
          </a:prstGeom>
        </p:spPr>
      </p:pic>
      <p:sp>
        <p:nvSpPr>
          <p:cNvPr id="7" name="Rectangle 6">
            <a:extLst>
              <a:ext uri="{FF2B5EF4-FFF2-40B4-BE49-F238E27FC236}">
                <a16:creationId xmlns:a16="http://schemas.microsoft.com/office/drawing/2014/main" id="{B0F996BE-3E37-4685-9AE5-64CD8D93545C}"/>
              </a:ext>
            </a:extLst>
          </p:cNvPr>
          <p:cNvSpPr/>
          <p:nvPr/>
        </p:nvSpPr>
        <p:spPr>
          <a:xfrm>
            <a:off x="0" y="1"/>
            <a:ext cx="12183181" cy="6858000"/>
          </a:xfrm>
          <a:prstGeom prst="rect">
            <a:avLst/>
          </a:prstGeom>
          <a:noFill/>
          <a:ln w="107950">
            <a:solidFill>
              <a:srgbClr val="BF58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 name="Group 1">
            <a:extLst>
              <a:ext uri="{FF2B5EF4-FFF2-40B4-BE49-F238E27FC236}">
                <a16:creationId xmlns:a16="http://schemas.microsoft.com/office/drawing/2014/main" id="{3024A8B3-B550-44EE-9079-30411289BFA5}"/>
              </a:ext>
            </a:extLst>
          </p:cNvPr>
          <p:cNvGrpSpPr/>
          <p:nvPr/>
        </p:nvGrpSpPr>
        <p:grpSpPr>
          <a:xfrm>
            <a:off x="362124" y="990437"/>
            <a:ext cx="6353915" cy="3336914"/>
            <a:chOff x="343420" y="1017725"/>
            <a:chExt cx="6353915" cy="3336914"/>
          </a:xfrm>
        </p:grpSpPr>
        <p:pic>
          <p:nvPicPr>
            <p:cNvPr id="23" name="Picture 22">
              <a:extLst>
                <a:ext uri="{FF2B5EF4-FFF2-40B4-BE49-F238E27FC236}">
                  <a16:creationId xmlns:a16="http://schemas.microsoft.com/office/drawing/2014/main" id="{985310DA-B607-4BDD-B7B0-AD0A9B497B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583" y="1017725"/>
              <a:ext cx="1072636" cy="1736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1" descr="https://upload.wikimedia.org/wikipedia/commons/7/72/Janusz_Korczak.PNG">
              <a:extLst>
                <a:ext uri="{FF2B5EF4-FFF2-40B4-BE49-F238E27FC236}">
                  <a16:creationId xmlns:a16="http://schemas.microsoft.com/office/drawing/2014/main" id="{725771D8-B9BC-4C43-A68D-0A6DA00272A1}"/>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343420" y="2929448"/>
              <a:ext cx="1090231" cy="1425191"/>
            </a:xfrm>
            <a:prstGeom prst="rect">
              <a:avLst/>
            </a:prstGeom>
            <a:noFill/>
            <a:ln>
              <a:noFill/>
            </a:ln>
          </p:spPr>
        </p:pic>
        <p:pic>
          <p:nvPicPr>
            <p:cNvPr id="28" name="Picture 27" descr="https://sprawiedliwi.org.pl/sites/default/files/styles/photo/public/obraz_1390.jpg?itok=ydJwyb-w">
              <a:extLst>
                <a:ext uri="{FF2B5EF4-FFF2-40B4-BE49-F238E27FC236}">
                  <a16:creationId xmlns:a16="http://schemas.microsoft.com/office/drawing/2014/main" id="{B3FA7A1A-D3D2-4A9A-B8A3-CBE3661F3A97}"/>
                </a:ext>
              </a:extLst>
            </p:cNvPr>
            <p:cNvPicPr/>
            <p:nvPr/>
          </p:nvPicPr>
          <p:blipFill rotWithShape="1">
            <a:blip r:embed="rId6" cstate="print">
              <a:extLst>
                <a:ext uri="{28A0092B-C50C-407E-A947-70E740481C1C}">
                  <a14:useLocalDpi xmlns:a14="http://schemas.microsoft.com/office/drawing/2010/main" val="0"/>
                </a:ext>
              </a:extLst>
            </a:blip>
            <a:srcRect l="14477" t="1" r="21879" b="1581"/>
            <a:stretch/>
          </p:blipFill>
          <p:spPr bwMode="auto">
            <a:xfrm>
              <a:off x="1556379" y="2808528"/>
              <a:ext cx="927541" cy="1546110"/>
            </a:xfrm>
            <a:prstGeom prst="rect">
              <a:avLst/>
            </a:prstGeom>
            <a:noFill/>
            <a:ln>
              <a:noFill/>
            </a:ln>
            <a:extLst>
              <a:ext uri="{53640926-AAD7-44D8-BBD7-CCE9431645EC}">
                <a14:shadowObscured xmlns:a14="http://schemas.microsoft.com/office/drawing/2010/main"/>
              </a:ext>
            </a:extLst>
          </p:spPr>
        </p:pic>
        <p:pic>
          <p:nvPicPr>
            <p:cNvPr id="30" name="Picture 29" descr="http://www.archives.jdc.org/wp-content/uploads/2017/02/emanuel-ringelblum.jpg">
              <a:extLst>
                <a:ext uri="{FF2B5EF4-FFF2-40B4-BE49-F238E27FC236}">
                  <a16:creationId xmlns:a16="http://schemas.microsoft.com/office/drawing/2014/main" id="{96BAB1E3-7160-4747-BBD2-829220E3BDF6}"/>
                </a:ext>
              </a:extLst>
            </p:cNvPr>
            <p:cNvPicPr/>
            <p:nvPr/>
          </p:nvPicPr>
          <p:blipFill rotWithShape="1">
            <a:blip r:embed="rId7">
              <a:extLst>
                <a:ext uri="{28A0092B-C50C-407E-A947-70E740481C1C}">
                  <a14:useLocalDpi xmlns:a14="http://schemas.microsoft.com/office/drawing/2010/main" val="0"/>
                </a:ext>
              </a:extLst>
            </a:blip>
            <a:srcRect l="15194" t="3928" r="32710" b="47631"/>
            <a:stretch/>
          </p:blipFill>
          <p:spPr bwMode="auto">
            <a:xfrm>
              <a:off x="2940127" y="1076352"/>
              <a:ext cx="1246664" cy="1728497"/>
            </a:xfrm>
            <a:prstGeom prst="rect">
              <a:avLst/>
            </a:prstGeom>
            <a:noFill/>
            <a:ln>
              <a:noFill/>
            </a:ln>
            <a:extLst>
              <a:ext uri="{53640926-AAD7-44D8-BBD7-CCE9431645EC}">
                <a14:shadowObscured xmlns:a14="http://schemas.microsoft.com/office/drawing/2010/main"/>
              </a:ext>
            </a:extLst>
          </p:spPr>
        </p:pic>
        <p:pic>
          <p:nvPicPr>
            <p:cNvPr id="31" name="Picture 30" descr="https://dirkdeklein.files.wordpress.com/2016/12/poland-holocaust-a-su_sham-2-930x1183.jpg?w=750">
              <a:extLst>
                <a:ext uri="{FF2B5EF4-FFF2-40B4-BE49-F238E27FC236}">
                  <a16:creationId xmlns:a16="http://schemas.microsoft.com/office/drawing/2014/main" id="{FCD9ACA9-D444-4C02-AE85-D2F5570BE894}"/>
                </a:ext>
              </a:extLst>
            </p:cNvPr>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617667" y="2856897"/>
              <a:ext cx="939822" cy="1492062"/>
            </a:xfrm>
            <a:prstGeom prst="rect">
              <a:avLst/>
            </a:prstGeom>
            <a:noFill/>
            <a:ln>
              <a:noFill/>
            </a:ln>
          </p:spPr>
        </p:pic>
        <p:pic>
          <p:nvPicPr>
            <p:cNvPr id="32" name="Picture 31" descr="http://www.nmketrzyn.pl/wp-content/uploads/2015/08/pilecki.jpg">
              <a:extLst>
                <a:ext uri="{FF2B5EF4-FFF2-40B4-BE49-F238E27FC236}">
                  <a16:creationId xmlns:a16="http://schemas.microsoft.com/office/drawing/2014/main" id="{85339EE4-675B-4569-A415-74A994CC8896}"/>
                </a:ext>
              </a:extLst>
            </p:cNvPr>
            <p:cNvPicPr/>
            <p:nvPr/>
          </p:nvPicPr>
          <p:blipFill rotWithShape="1">
            <a:blip r:embed="rId9" cstate="print">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val="0"/>
                </a:ext>
              </a:extLst>
            </a:blip>
            <a:srcRect l="11740" r="8124" b="25423"/>
            <a:stretch/>
          </p:blipFill>
          <p:spPr bwMode="auto">
            <a:xfrm>
              <a:off x="5547120" y="1103873"/>
              <a:ext cx="1148868" cy="1697861"/>
            </a:xfrm>
            <a:prstGeom prst="rect">
              <a:avLst/>
            </a:prstGeom>
            <a:noFill/>
            <a:ln>
              <a:noFill/>
            </a:ln>
            <a:extLst>
              <a:ext uri="{53640926-AAD7-44D8-BBD7-CCE9431645EC}">
                <a14:shadowObscured xmlns:a14="http://schemas.microsoft.com/office/drawing/2010/main"/>
              </a:ext>
            </a:extLst>
          </p:spPr>
        </p:pic>
        <p:pic>
          <p:nvPicPr>
            <p:cNvPr id="33" name="Picture 32" descr="Image result for warsaw ghetto uprising mordecai anielewicz">
              <a:extLst>
                <a:ext uri="{FF2B5EF4-FFF2-40B4-BE49-F238E27FC236}">
                  <a16:creationId xmlns:a16="http://schemas.microsoft.com/office/drawing/2014/main" id="{8505ACB8-D6F9-42CC-8C0E-EA9036FCD952}"/>
                </a:ext>
              </a:extLst>
            </p:cNvPr>
            <p:cNvPicPr/>
            <p:nvPr/>
          </p:nvPicPr>
          <p:blipFill>
            <a:blip r:embed="rId11">
              <a:extLst>
                <a:ext uri="{28A0092B-C50C-407E-A947-70E740481C1C}">
                  <a14:useLocalDpi xmlns:a14="http://schemas.microsoft.com/office/drawing/2010/main" val="0"/>
                </a:ext>
              </a:extLst>
            </a:blip>
            <a:srcRect/>
            <a:stretch>
              <a:fillRect/>
            </a:stretch>
          </p:blipFill>
          <p:spPr bwMode="auto">
            <a:xfrm>
              <a:off x="4206899" y="1053625"/>
              <a:ext cx="1251634" cy="1649942"/>
            </a:xfrm>
            <a:prstGeom prst="rect">
              <a:avLst/>
            </a:prstGeom>
            <a:noFill/>
            <a:ln>
              <a:noFill/>
            </a:ln>
          </p:spPr>
        </p:pic>
        <p:pic>
          <p:nvPicPr>
            <p:cNvPr id="34" name="Picture 33" descr="https://i2.wp.com/bezkompleksow.com.pl/wp-content/uploads/2016/04/zofia-kossak.jpg">
              <a:extLst>
                <a:ext uri="{FF2B5EF4-FFF2-40B4-BE49-F238E27FC236}">
                  <a16:creationId xmlns:a16="http://schemas.microsoft.com/office/drawing/2014/main" id="{54215C79-3C17-410D-9D58-5333C273F034}"/>
                </a:ext>
              </a:extLst>
            </p:cNvPr>
            <p:cNvPicPr/>
            <p:nvPr/>
          </p:nvPicPr>
          <p:blipFill rotWithShape="1">
            <a:blip r:embed="rId12">
              <a:extLst>
                <a:ext uri="{28A0092B-C50C-407E-A947-70E740481C1C}">
                  <a14:useLocalDpi xmlns:a14="http://schemas.microsoft.com/office/drawing/2010/main" val="0"/>
                </a:ext>
              </a:extLst>
            </a:blip>
            <a:srcRect l="29156" r="15165" b="20371"/>
            <a:stretch/>
          </p:blipFill>
          <p:spPr bwMode="auto">
            <a:xfrm>
              <a:off x="2490686" y="2918295"/>
              <a:ext cx="940848" cy="1415814"/>
            </a:xfrm>
            <a:prstGeom prst="rect">
              <a:avLst/>
            </a:prstGeom>
            <a:noFill/>
            <a:ln>
              <a:noFill/>
            </a:ln>
            <a:extLst>
              <a:ext uri="{53640926-AAD7-44D8-BBD7-CCE9431645EC}">
                <a14:shadowObscured xmlns:a14="http://schemas.microsoft.com/office/drawing/2010/main"/>
              </a:ext>
            </a:extLst>
          </p:spPr>
        </p:pic>
        <p:pic>
          <p:nvPicPr>
            <p:cNvPr id="35" name="Picture 34" descr="http://prawy.pl/wp-content/uploads/2015/12/historia_marceligodlewski.jpg">
              <a:extLst>
                <a:ext uri="{FF2B5EF4-FFF2-40B4-BE49-F238E27FC236}">
                  <a16:creationId xmlns:a16="http://schemas.microsoft.com/office/drawing/2014/main" id="{3690CFE2-BC25-4B2C-8615-97B856F43866}"/>
                </a:ext>
              </a:extLst>
            </p:cNvPr>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508511" y="2799164"/>
              <a:ext cx="1065989" cy="1534946"/>
            </a:xfrm>
            <a:prstGeom prst="rect">
              <a:avLst/>
            </a:prstGeom>
            <a:noFill/>
            <a:ln>
              <a:noFill/>
            </a:ln>
          </p:spPr>
        </p:pic>
        <p:pic>
          <p:nvPicPr>
            <p:cNvPr id="1026" name="Picture 2" descr="Image result for JÃ³zef &amp; Wiktoria Ulma">
              <a:extLst>
                <a:ext uri="{FF2B5EF4-FFF2-40B4-BE49-F238E27FC236}">
                  <a16:creationId xmlns:a16="http://schemas.microsoft.com/office/drawing/2014/main" id="{91F7C438-F55A-41C4-93B8-A01130CA9D36}"/>
                </a:ext>
              </a:extLst>
            </p:cNvPr>
            <p:cNvPicPr>
              <a:picLocks noChangeAspect="1" noChangeArrowheads="1"/>
            </p:cNvPicPr>
            <p:nvPr/>
          </p:nvPicPr>
          <p:blipFill rotWithShape="1">
            <a:blip r:embed="rId14">
              <a:extLst>
                <a:ext uri="{28A0092B-C50C-407E-A947-70E740481C1C}">
                  <a14:useLocalDpi xmlns:a14="http://schemas.microsoft.com/office/drawing/2010/main" val="0"/>
                </a:ext>
              </a:extLst>
            </a:blip>
            <a:srcRect l="15970" t="10003" r="25156" b="35094"/>
            <a:stretch/>
          </p:blipFill>
          <p:spPr bwMode="auto">
            <a:xfrm>
              <a:off x="5561830" y="2827201"/>
              <a:ext cx="1135505" cy="1521759"/>
            </a:xfrm>
            <a:prstGeom prst="rect">
              <a:avLst/>
            </a:prstGeom>
            <a:noFill/>
            <a:extLst>
              <a:ext uri="{909E8E84-426E-40DD-AFC4-6F175D3DCCD1}">
                <a14:hiddenFill xmlns:a14="http://schemas.microsoft.com/office/drawing/2010/main">
                  <a:solidFill>
                    <a:srgbClr val="FFFFFF"/>
                  </a:solidFill>
                </a14:hiddenFill>
              </a:ext>
            </a:extLst>
          </p:spPr>
        </p:pic>
      </p:grpSp>
      <p:pic>
        <p:nvPicPr>
          <p:cNvPr id="26" name="Picture 2" descr="Image result for Maximilian Kolbe">
            <a:extLst>
              <a:ext uri="{FF2B5EF4-FFF2-40B4-BE49-F238E27FC236}">
                <a16:creationId xmlns:a16="http://schemas.microsoft.com/office/drawing/2014/main" id="{CAA13BDE-3B62-48B6-B0C5-3924D1A0F300}"/>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572652" y="1044828"/>
            <a:ext cx="1332353" cy="1715909"/>
          </a:xfrm>
          <a:prstGeom prst="rect">
            <a:avLst/>
          </a:prstGeom>
          <a:noFill/>
          <a:extLst>
            <a:ext uri="{909E8E84-426E-40DD-AFC4-6F175D3DCCD1}">
              <a14:hiddenFill xmlns:a14="http://schemas.microsoft.com/office/drawing/2010/main">
                <a:solidFill>
                  <a:srgbClr val="FFFFFF"/>
                </a:solidFill>
              </a14:hiddenFill>
            </a:ext>
          </a:extLst>
        </p:spPr>
      </p:pic>
      <p:sp>
        <p:nvSpPr>
          <p:cNvPr id="39" name="Rectangle 38">
            <a:extLst>
              <a:ext uri="{FF2B5EF4-FFF2-40B4-BE49-F238E27FC236}">
                <a16:creationId xmlns:a16="http://schemas.microsoft.com/office/drawing/2014/main" id="{61D5D9C2-6AA8-4BA7-93A9-50F61ABEEFF9}"/>
              </a:ext>
            </a:extLst>
          </p:cNvPr>
          <p:cNvSpPr/>
          <p:nvPr/>
        </p:nvSpPr>
        <p:spPr>
          <a:xfrm>
            <a:off x="4615118" y="2747213"/>
            <a:ext cx="940968" cy="1601747"/>
          </a:xfrm>
          <a:prstGeom prst="rect">
            <a:avLst/>
          </a:prstGeom>
          <a:noFill/>
          <a:ln w="107950">
            <a:solidFill>
              <a:srgbClr val="64BE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a:extLst>
              <a:ext uri="{FF2B5EF4-FFF2-40B4-BE49-F238E27FC236}">
                <a16:creationId xmlns:a16="http://schemas.microsoft.com/office/drawing/2014/main" id="{B587F924-CC6F-47CD-A8FE-D089AF672E59}"/>
              </a:ext>
            </a:extLst>
          </p:cNvPr>
          <p:cNvSpPr/>
          <p:nvPr/>
        </p:nvSpPr>
        <p:spPr>
          <a:xfrm>
            <a:off x="571130" y="-57362"/>
            <a:ext cx="10691431" cy="830997"/>
          </a:xfrm>
          <a:prstGeom prst="rect">
            <a:avLst/>
          </a:prstGeom>
          <a:noFill/>
        </p:spPr>
        <p:txBody>
          <a:bodyPr wrap="square" lIns="91440" tIns="45720" rIns="91440" bIns="45720">
            <a:spAutoFit/>
          </a:bodyPr>
          <a:lstStyle/>
          <a:p>
            <a:pPr algn="ctr"/>
            <a:r>
              <a:rPr lang="en-GB" sz="4800" b="1" dirty="0">
                <a:ln w="12700">
                  <a:noFill/>
                  <a:prstDash val="solid"/>
                </a:ln>
                <a:latin typeface="Garamond" panose="02020404030301010803" pitchFamily="18" charset="0"/>
              </a:rPr>
              <a:t>STORIES OF POLISH RESISTANCE</a:t>
            </a:r>
          </a:p>
        </p:txBody>
      </p:sp>
      <p:sp>
        <p:nvSpPr>
          <p:cNvPr id="47" name="Rectangle 46">
            <a:extLst>
              <a:ext uri="{FF2B5EF4-FFF2-40B4-BE49-F238E27FC236}">
                <a16:creationId xmlns:a16="http://schemas.microsoft.com/office/drawing/2014/main" id="{5F424FF4-B345-4082-A53B-7B7F941FD0B8}"/>
              </a:ext>
            </a:extLst>
          </p:cNvPr>
          <p:cNvSpPr/>
          <p:nvPr/>
        </p:nvSpPr>
        <p:spPr>
          <a:xfrm>
            <a:off x="7099857" y="783688"/>
            <a:ext cx="4898468" cy="5755422"/>
          </a:xfrm>
          <a:prstGeom prst="rect">
            <a:avLst/>
          </a:prstGeom>
        </p:spPr>
        <p:txBody>
          <a:bodyPr wrap="square">
            <a:spAutoFit/>
          </a:bodyPr>
          <a:lstStyle/>
          <a:p>
            <a:pPr algn="ctr"/>
            <a:r>
              <a:rPr lang="en-GB" sz="3200" b="1" dirty="0">
                <a:solidFill>
                  <a:srgbClr val="AB0068"/>
                </a:solidFill>
                <a:latin typeface="Garamond" panose="02020404030301010803" pitchFamily="18" charset="0"/>
              </a:rPr>
              <a:t>Irena Sendler </a:t>
            </a:r>
          </a:p>
          <a:p>
            <a:pPr algn="ctr"/>
            <a:r>
              <a:rPr lang="en-GB" sz="3200" b="1" dirty="0">
                <a:solidFill>
                  <a:srgbClr val="AB0068"/>
                </a:solidFill>
                <a:latin typeface="Garamond" panose="02020404030301010803" pitchFamily="18" charset="0"/>
              </a:rPr>
              <a:t>Maximilian Kolbe </a:t>
            </a:r>
          </a:p>
          <a:p>
            <a:pPr algn="ctr"/>
            <a:r>
              <a:rPr lang="en-GB" sz="3200" b="1" dirty="0">
                <a:solidFill>
                  <a:srgbClr val="AB0068"/>
                </a:solidFill>
                <a:latin typeface="Garamond" panose="02020404030301010803" pitchFamily="18" charset="0"/>
              </a:rPr>
              <a:t>Emanuel </a:t>
            </a:r>
            <a:r>
              <a:rPr lang="en-GB" sz="3200" b="1" dirty="0" err="1">
                <a:solidFill>
                  <a:srgbClr val="AB0068"/>
                </a:solidFill>
                <a:latin typeface="Garamond" panose="02020404030301010803" pitchFamily="18" charset="0"/>
              </a:rPr>
              <a:t>Ringelblum</a:t>
            </a:r>
            <a:endParaRPr lang="en-GB" sz="3200" b="1" dirty="0">
              <a:solidFill>
                <a:srgbClr val="AB0068"/>
              </a:solidFill>
              <a:latin typeface="Garamond" panose="02020404030301010803" pitchFamily="18" charset="0"/>
            </a:endParaRPr>
          </a:p>
          <a:p>
            <a:pPr algn="ctr"/>
            <a:r>
              <a:rPr lang="en-GB" sz="3200" b="1" dirty="0">
                <a:solidFill>
                  <a:srgbClr val="AB0068"/>
                </a:solidFill>
                <a:latin typeface="Garamond" panose="02020404030301010803" pitchFamily="18" charset="0"/>
              </a:rPr>
              <a:t>Mordechai </a:t>
            </a:r>
            <a:r>
              <a:rPr lang="en-GB" sz="3200" b="1" dirty="0" err="1">
                <a:solidFill>
                  <a:srgbClr val="AB0068"/>
                </a:solidFill>
                <a:latin typeface="Garamond" panose="02020404030301010803" pitchFamily="18" charset="0"/>
              </a:rPr>
              <a:t>Anielewicz</a:t>
            </a:r>
            <a:endParaRPr lang="en-GB" sz="3200" b="1" dirty="0">
              <a:solidFill>
                <a:srgbClr val="AB0068"/>
              </a:solidFill>
              <a:latin typeface="Garamond" panose="02020404030301010803" pitchFamily="18" charset="0"/>
            </a:endParaRPr>
          </a:p>
          <a:p>
            <a:pPr algn="ctr"/>
            <a:r>
              <a:rPr lang="en-GB" sz="3200" b="1" dirty="0">
                <a:solidFill>
                  <a:srgbClr val="AB0068"/>
                </a:solidFill>
                <a:latin typeface="Garamond" panose="02020404030301010803" pitchFamily="18" charset="0"/>
              </a:rPr>
              <a:t>Witold </a:t>
            </a:r>
            <a:r>
              <a:rPr lang="en-GB" sz="3200" b="1" dirty="0" err="1">
                <a:solidFill>
                  <a:srgbClr val="AB0068"/>
                </a:solidFill>
                <a:latin typeface="Garamond" panose="02020404030301010803" pitchFamily="18" charset="0"/>
              </a:rPr>
              <a:t>Pilecki</a:t>
            </a:r>
            <a:r>
              <a:rPr lang="en-GB" sz="3200" b="1" dirty="0">
                <a:solidFill>
                  <a:srgbClr val="AB0068"/>
                </a:solidFill>
                <a:latin typeface="Garamond" panose="02020404030301010803" pitchFamily="18" charset="0"/>
              </a:rPr>
              <a:t> </a:t>
            </a:r>
          </a:p>
          <a:p>
            <a:pPr algn="ctr"/>
            <a:r>
              <a:rPr lang="en-GB" sz="3200" b="1" dirty="0" err="1">
                <a:solidFill>
                  <a:srgbClr val="AB0068"/>
                </a:solidFill>
                <a:latin typeface="Garamond" panose="02020404030301010803" pitchFamily="18" charset="0"/>
              </a:rPr>
              <a:t>Janusz</a:t>
            </a:r>
            <a:r>
              <a:rPr lang="en-GB" sz="3200" b="1" dirty="0">
                <a:solidFill>
                  <a:srgbClr val="AB0068"/>
                </a:solidFill>
                <a:latin typeface="Garamond" panose="02020404030301010803" pitchFamily="18" charset="0"/>
              </a:rPr>
              <a:t> Korczak </a:t>
            </a:r>
          </a:p>
          <a:p>
            <a:pPr algn="ctr"/>
            <a:r>
              <a:rPr lang="en-GB" sz="3200" b="1" dirty="0">
                <a:solidFill>
                  <a:srgbClr val="AB0068"/>
                </a:solidFill>
                <a:latin typeface="Garamond" panose="02020404030301010803" pitchFamily="18" charset="0"/>
              </a:rPr>
              <a:t>Jan </a:t>
            </a:r>
            <a:r>
              <a:rPr lang="en-GB" sz="3200" b="1" dirty="0" err="1">
                <a:solidFill>
                  <a:srgbClr val="AB0068"/>
                </a:solidFill>
                <a:latin typeface="Garamond" panose="02020404030301010803" pitchFamily="18" charset="0"/>
              </a:rPr>
              <a:t>Karski</a:t>
            </a:r>
            <a:endParaRPr lang="en-GB" sz="3200" b="1" dirty="0">
              <a:solidFill>
                <a:srgbClr val="AB0068"/>
              </a:solidFill>
              <a:latin typeface="Garamond" panose="02020404030301010803" pitchFamily="18" charset="0"/>
            </a:endParaRPr>
          </a:p>
          <a:p>
            <a:pPr algn="ctr"/>
            <a:r>
              <a:rPr lang="en-GB" sz="3200" b="1" dirty="0" err="1">
                <a:solidFill>
                  <a:srgbClr val="AB0068"/>
                </a:solidFill>
                <a:latin typeface="Garamond" panose="02020404030301010803" pitchFamily="18" charset="0"/>
              </a:rPr>
              <a:t>Zofia</a:t>
            </a:r>
            <a:r>
              <a:rPr lang="en-GB" sz="3200" b="1" dirty="0">
                <a:solidFill>
                  <a:srgbClr val="AB0068"/>
                </a:solidFill>
                <a:latin typeface="Garamond" panose="02020404030301010803" pitchFamily="18" charset="0"/>
              </a:rPr>
              <a:t> </a:t>
            </a:r>
            <a:r>
              <a:rPr lang="en-GB" sz="3200" b="1" dirty="0" err="1">
                <a:solidFill>
                  <a:srgbClr val="AB0068"/>
                </a:solidFill>
                <a:latin typeface="Garamond" panose="02020404030301010803" pitchFamily="18" charset="0"/>
              </a:rPr>
              <a:t>Kossak-Szczucka</a:t>
            </a:r>
            <a:endParaRPr lang="en-GB" sz="3200" b="1" dirty="0">
              <a:solidFill>
                <a:srgbClr val="AB0068"/>
              </a:solidFill>
              <a:latin typeface="Garamond" panose="02020404030301010803" pitchFamily="18" charset="0"/>
            </a:endParaRPr>
          </a:p>
          <a:p>
            <a:pPr algn="ctr"/>
            <a:r>
              <a:rPr lang="en-GB" sz="3200" b="1" dirty="0">
                <a:solidFill>
                  <a:srgbClr val="AB0068"/>
                </a:solidFill>
                <a:latin typeface="Garamond" panose="02020404030301010803" pitchFamily="18" charset="0"/>
              </a:rPr>
              <a:t>Father </a:t>
            </a:r>
            <a:r>
              <a:rPr lang="en-GB" sz="3200" b="1" dirty="0" err="1">
                <a:solidFill>
                  <a:srgbClr val="AB0068"/>
                </a:solidFill>
                <a:latin typeface="Garamond" panose="02020404030301010803" pitchFamily="18" charset="0"/>
              </a:rPr>
              <a:t>Marceli</a:t>
            </a:r>
            <a:r>
              <a:rPr lang="en-GB" sz="3200" b="1" dirty="0">
                <a:solidFill>
                  <a:srgbClr val="AB0068"/>
                </a:solidFill>
                <a:latin typeface="Garamond" panose="02020404030301010803" pitchFamily="18" charset="0"/>
              </a:rPr>
              <a:t> </a:t>
            </a:r>
            <a:r>
              <a:rPr lang="en-GB" sz="3200" b="1" dirty="0" err="1">
                <a:solidFill>
                  <a:srgbClr val="AB0068"/>
                </a:solidFill>
                <a:latin typeface="Garamond" panose="02020404030301010803" pitchFamily="18" charset="0"/>
              </a:rPr>
              <a:t>Godlewski</a:t>
            </a:r>
            <a:r>
              <a:rPr lang="en-GB" sz="3200" b="1" dirty="0">
                <a:solidFill>
                  <a:srgbClr val="AB0068"/>
                </a:solidFill>
                <a:latin typeface="Garamond" panose="02020404030301010803" pitchFamily="18" charset="0"/>
              </a:rPr>
              <a:t> </a:t>
            </a:r>
          </a:p>
          <a:p>
            <a:pPr algn="ctr"/>
            <a:r>
              <a:rPr lang="en-GB" sz="3200" b="1" dirty="0">
                <a:ln w="10160">
                  <a:solidFill>
                    <a:schemeClr val="bg1"/>
                  </a:solidFill>
                  <a:prstDash val="solid"/>
                </a:ln>
                <a:solidFill>
                  <a:srgbClr val="64BEBD"/>
                </a:solidFill>
                <a:effectLst>
                  <a:outerShdw blurRad="38100" dist="22860" dir="5400000" algn="tl" rotWithShape="0">
                    <a:srgbClr val="000000">
                      <a:alpha val="30000"/>
                    </a:srgbClr>
                  </a:outerShdw>
                </a:effectLst>
                <a:latin typeface="Garamond" panose="02020404030301010803" pitchFamily="18" charset="0"/>
              </a:rPr>
              <a:t>Jan and Antonina </a:t>
            </a:r>
            <a:r>
              <a:rPr lang="en-GB" sz="3200" b="1" dirty="0" err="1">
                <a:ln w="10160">
                  <a:solidFill>
                    <a:schemeClr val="bg1"/>
                  </a:solidFill>
                  <a:prstDash val="solid"/>
                </a:ln>
                <a:solidFill>
                  <a:srgbClr val="64BEBD"/>
                </a:solidFill>
                <a:effectLst>
                  <a:outerShdw blurRad="38100" dist="22860" dir="5400000" algn="tl" rotWithShape="0">
                    <a:srgbClr val="000000">
                      <a:alpha val="30000"/>
                    </a:srgbClr>
                  </a:outerShdw>
                </a:effectLst>
                <a:latin typeface="Garamond" panose="02020404030301010803" pitchFamily="18" charset="0"/>
              </a:rPr>
              <a:t>Zabinski</a:t>
            </a:r>
            <a:endParaRPr lang="en-GB" sz="3200" b="1" dirty="0">
              <a:ln w="10160">
                <a:solidFill>
                  <a:schemeClr val="bg1"/>
                </a:solidFill>
                <a:prstDash val="solid"/>
              </a:ln>
              <a:solidFill>
                <a:srgbClr val="64BEBD"/>
              </a:solidFill>
              <a:effectLst>
                <a:outerShdw blurRad="38100" dist="22860" dir="5400000" algn="tl" rotWithShape="0">
                  <a:srgbClr val="000000">
                    <a:alpha val="30000"/>
                  </a:srgbClr>
                </a:outerShdw>
              </a:effectLst>
              <a:latin typeface="Garamond" panose="02020404030301010803" pitchFamily="18" charset="0"/>
            </a:endParaRPr>
          </a:p>
          <a:p>
            <a:pPr algn="ctr"/>
            <a:r>
              <a:rPr lang="en-US" sz="3200" b="1" dirty="0">
                <a:solidFill>
                  <a:srgbClr val="AB0068"/>
                </a:solidFill>
                <a:latin typeface="Garamond" panose="02020404030301010803" pitchFamily="18" charset="0"/>
              </a:rPr>
              <a:t>Józef &amp; </a:t>
            </a:r>
            <a:r>
              <a:rPr lang="en-US" sz="3200" b="1" dirty="0" err="1">
                <a:solidFill>
                  <a:srgbClr val="AB0068"/>
                </a:solidFill>
                <a:latin typeface="Garamond" panose="02020404030301010803" pitchFamily="18" charset="0"/>
              </a:rPr>
              <a:t>Wiktoria</a:t>
            </a:r>
            <a:r>
              <a:rPr lang="en-US" sz="3200" b="1" dirty="0">
                <a:solidFill>
                  <a:srgbClr val="AB0068"/>
                </a:solidFill>
                <a:latin typeface="Garamond" panose="02020404030301010803" pitchFamily="18" charset="0"/>
              </a:rPr>
              <a:t> </a:t>
            </a:r>
            <a:r>
              <a:rPr lang="en-US" sz="3200" b="1" dirty="0" err="1">
                <a:solidFill>
                  <a:srgbClr val="AB0068"/>
                </a:solidFill>
                <a:latin typeface="Garamond" panose="02020404030301010803" pitchFamily="18" charset="0"/>
              </a:rPr>
              <a:t>Ulma</a:t>
            </a:r>
            <a:endParaRPr lang="en-GB" sz="3200" b="1" dirty="0">
              <a:solidFill>
                <a:srgbClr val="AB0068"/>
              </a:solidFill>
              <a:latin typeface="Garamond" panose="02020404030301010803" pitchFamily="18" charset="0"/>
            </a:endParaRPr>
          </a:p>
          <a:p>
            <a:endParaRPr lang="en-GB" sz="1600" b="1" dirty="0">
              <a:solidFill>
                <a:srgbClr val="BE4A8C"/>
              </a:solidFill>
              <a:latin typeface="Garamond" panose="02020404030301010803" pitchFamily="18" charset="0"/>
              <a:ea typeface="Calibri" panose="020F0502020204030204" pitchFamily="34" charset="0"/>
              <a:cs typeface="Times New Roman" panose="02020603050405020304" pitchFamily="18" charset="0"/>
            </a:endParaRPr>
          </a:p>
        </p:txBody>
      </p:sp>
      <p:pic>
        <p:nvPicPr>
          <p:cNvPr id="27" name="Picture 26">
            <a:extLst>
              <a:ext uri="{FF2B5EF4-FFF2-40B4-BE49-F238E27FC236}">
                <a16:creationId xmlns:a16="http://schemas.microsoft.com/office/drawing/2014/main" id="{4EA16307-7EFF-4E34-AFEC-803F84E9210B}"/>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234896" y="5294885"/>
            <a:ext cx="2242341" cy="961158"/>
          </a:xfrm>
          <a:prstGeom prst="rect">
            <a:avLst/>
          </a:prstGeom>
        </p:spPr>
      </p:pic>
      <p:sp>
        <p:nvSpPr>
          <p:cNvPr id="36" name="Rectangle 35">
            <a:extLst>
              <a:ext uri="{FF2B5EF4-FFF2-40B4-BE49-F238E27FC236}">
                <a16:creationId xmlns:a16="http://schemas.microsoft.com/office/drawing/2014/main" id="{63586EDB-31BF-45D9-B9E7-9E85F633AD5D}"/>
              </a:ext>
            </a:extLst>
          </p:cNvPr>
          <p:cNvSpPr/>
          <p:nvPr/>
        </p:nvSpPr>
        <p:spPr>
          <a:xfrm>
            <a:off x="1724790" y="5658873"/>
            <a:ext cx="1606685" cy="369332"/>
          </a:xfrm>
          <a:prstGeom prst="rect">
            <a:avLst/>
          </a:prstGeom>
        </p:spPr>
        <p:txBody>
          <a:bodyPr wrap="square">
            <a:spAutoFit/>
          </a:bodyPr>
          <a:lstStyle/>
          <a:p>
            <a:r>
              <a:rPr lang="en-GB" b="1" dirty="0">
                <a:solidFill>
                  <a:schemeClr val="bg1"/>
                </a:solidFill>
                <a:effectLst>
                  <a:outerShdw blurRad="38100" dist="38100" dir="2700000" algn="tl">
                    <a:srgbClr val="000000">
                      <a:alpha val="43137"/>
                    </a:srgbClr>
                  </a:outerShdw>
                </a:effectLst>
                <a:latin typeface="Garamond" panose="02020404030301010803" pitchFamily="18" charset="0"/>
                <a:ea typeface="Calibri" panose="020F0502020204030204" pitchFamily="34" charset="0"/>
                <a:cs typeface="Times New Roman" panose="02020603050405020304" pitchFamily="18" charset="0"/>
              </a:rPr>
              <a:t>Created by</a:t>
            </a:r>
            <a:endParaRPr lang="en-GB" dirty="0">
              <a:solidFill>
                <a:schemeClr val="bg1"/>
              </a:solidFill>
              <a:effectLst>
                <a:outerShdw blurRad="38100" dist="38100" dir="2700000" algn="tl">
                  <a:srgbClr val="000000">
                    <a:alpha val="43137"/>
                  </a:srgbClr>
                </a:outerShdw>
              </a:effectLst>
              <a:latin typeface="Garamond" panose="02020404030301010803" pitchFamily="18" charset="0"/>
            </a:endParaRPr>
          </a:p>
        </p:txBody>
      </p:sp>
    </p:spTree>
    <p:extLst>
      <p:ext uri="{BB962C8B-B14F-4D97-AF65-F5344CB8AC3E}">
        <p14:creationId xmlns:p14="http://schemas.microsoft.com/office/powerpoint/2010/main" val="975747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C40BDACD-85D1-4492-B497-F53D63689075}"/>
              </a:ext>
            </a:extLst>
          </p:cNvPr>
          <p:cNvSpPr/>
          <p:nvPr/>
        </p:nvSpPr>
        <p:spPr>
          <a:xfrm>
            <a:off x="12143206" y="274320"/>
            <a:ext cx="45719" cy="6583680"/>
          </a:xfrm>
          <a:prstGeom prst="rect">
            <a:avLst/>
          </a:prstGeom>
          <a:solidFill>
            <a:srgbClr val="82AF6E"/>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Garamond" panose="02020404030301010803" pitchFamily="18" charset="0"/>
            </a:endParaRPr>
          </a:p>
        </p:txBody>
      </p:sp>
      <p:sp>
        <p:nvSpPr>
          <p:cNvPr id="29" name="Rectangle 28">
            <a:extLst>
              <a:ext uri="{FF2B5EF4-FFF2-40B4-BE49-F238E27FC236}">
                <a16:creationId xmlns:a16="http://schemas.microsoft.com/office/drawing/2014/main" id="{20A5A10D-24D3-4E2E-9762-F44FDA3DF15C}"/>
              </a:ext>
            </a:extLst>
          </p:cNvPr>
          <p:cNvSpPr/>
          <p:nvPr/>
        </p:nvSpPr>
        <p:spPr>
          <a:xfrm>
            <a:off x="0" y="-51619"/>
            <a:ext cx="12203288" cy="759542"/>
          </a:xfrm>
          <a:prstGeom prst="rect">
            <a:avLst/>
          </a:prstGeom>
          <a:solidFill>
            <a:srgbClr val="64B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white and black smoke&#10;&#10;Description generated with high confidence">
            <a:extLst>
              <a:ext uri="{FF2B5EF4-FFF2-40B4-BE49-F238E27FC236}">
                <a16:creationId xmlns:a16="http://schemas.microsoft.com/office/drawing/2014/main" id="{8D82324D-FD25-4B50-BD55-1220D2DF1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95" y="853987"/>
            <a:ext cx="12074304" cy="6004011"/>
          </a:xfrm>
          <a:prstGeom prst="rect">
            <a:avLst/>
          </a:prstGeom>
        </p:spPr>
      </p:pic>
      <p:sp>
        <p:nvSpPr>
          <p:cNvPr id="7" name="Rectangle 6">
            <a:extLst>
              <a:ext uri="{FF2B5EF4-FFF2-40B4-BE49-F238E27FC236}">
                <a16:creationId xmlns:a16="http://schemas.microsoft.com/office/drawing/2014/main" id="{B0F996BE-3E37-4685-9AE5-64CD8D93545C}"/>
              </a:ext>
            </a:extLst>
          </p:cNvPr>
          <p:cNvSpPr/>
          <p:nvPr/>
        </p:nvSpPr>
        <p:spPr>
          <a:xfrm>
            <a:off x="0" y="1"/>
            <a:ext cx="12183181" cy="6858000"/>
          </a:xfrm>
          <a:prstGeom prst="rect">
            <a:avLst/>
          </a:prstGeom>
          <a:noFill/>
          <a:ln w="107950">
            <a:solidFill>
              <a:srgbClr val="BF58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C0078898-5333-4BB7-BECC-64A6DCA661A4}"/>
              </a:ext>
            </a:extLst>
          </p:cNvPr>
          <p:cNvSpPr/>
          <p:nvPr/>
        </p:nvSpPr>
        <p:spPr>
          <a:xfrm>
            <a:off x="3074" y="-55244"/>
            <a:ext cx="12837715" cy="769441"/>
          </a:xfrm>
          <a:prstGeom prst="rect">
            <a:avLst/>
          </a:prstGeom>
          <a:noFill/>
        </p:spPr>
        <p:txBody>
          <a:bodyPr wrap="square" lIns="91440" tIns="45720" rIns="91440" bIns="45720">
            <a:spAutoFit/>
          </a:bodyPr>
          <a:lstStyle/>
          <a:p>
            <a:r>
              <a:rPr lang="en-GB" sz="4400" b="1" dirty="0">
                <a:ln w="12700">
                  <a:noFill/>
                  <a:prstDash val="solid"/>
                </a:ln>
                <a:latin typeface="Garamond" panose="02020404030301010803" pitchFamily="18" charset="0"/>
              </a:rPr>
              <a:t>JAN </a:t>
            </a:r>
            <a:r>
              <a:rPr lang="en-GB" sz="3400" b="1" dirty="0">
                <a:ln w="12700">
                  <a:noFill/>
                  <a:prstDash val="solid"/>
                </a:ln>
                <a:latin typeface="Garamond" panose="02020404030301010803" pitchFamily="18" charset="0"/>
              </a:rPr>
              <a:t>(1897-1974) </a:t>
            </a:r>
            <a:r>
              <a:rPr lang="en-GB" sz="4000" b="1" dirty="0">
                <a:ln w="12700">
                  <a:noFill/>
                  <a:prstDash val="solid"/>
                </a:ln>
                <a:latin typeface="Garamond" panose="02020404030301010803" pitchFamily="18" charset="0"/>
              </a:rPr>
              <a:t>&amp;</a:t>
            </a:r>
            <a:r>
              <a:rPr lang="en-GB" sz="4400" b="1" dirty="0">
                <a:ln w="12700">
                  <a:noFill/>
                  <a:prstDash val="solid"/>
                </a:ln>
                <a:latin typeface="Garamond" panose="02020404030301010803" pitchFamily="18" charset="0"/>
              </a:rPr>
              <a:t> ANTONINA </a:t>
            </a:r>
            <a:r>
              <a:rPr lang="en-GB" sz="3400" b="1" dirty="0">
                <a:ln w="12700">
                  <a:noFill/>
                  <a:prstDash val="solid"/>
                </a:ln>
                <a:latin typeface="Garamond" panose="02020404030301010803" pitchFamily="18" charset="0"/>
              </a:rPr>
              <a:t>(1908-1971) </a:t>
            </a:r>
            <a:r>
              <a:rPr lang="en-GB" sz="4400" b="1" dirty="0">
                <a:ln w="12700">
                  <a:noFill/>
                  <a:prstDash val="solid"/>
                </a:ln>
                <a:latin typeface="Garamond" panose="02020404030301010803" pitchFamily="18" charset="0"/>
              </a:rPr>
              <a:t>ZABINSKI</a:t>
            </a:r>
            <a:endParaRPr lang="en-GB" sz="3600" b="1" dirty="0">
              <a:ln w="12700">
                <a:noFill/>
                <a:prstDash val="solid"/>
              </a:ln>
              <a:latin typeface="Garamond" panose="02020404030301010803" pitchFamily="18" charset="0"/>
            </a:endParaRPr>
          </a:p>
        </p:txBody>
      </p:sp>
      <p:pic>
        <p:nvPicPr>
          <p:cNvPr id="12" name="Picture 11" descr="https://dirkdeklein.files.wordpress.com/2016/12/poland-holocaust-a-su_sham-2-930x1183.jpg?w=750">
            <a:extLst>
              <a:ext uri="{FF2B5EF4-FFF2-40B4-BE49-F238E27FC236}">
                <a16:creationId xmlns:a16="http://schemas.microsoft.com/office/drawing/2014/main" id="{C9E98593-3CD1-43BB-8347-2593977C72D7}"/>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5827" y="1561435"/>
            <a:ext cx="2783976" cy="3709267"/>
          </a:xfrm>
          <a:prstGeom prst="rect">
            <a:avLst/>
          </a:prstGeom>
          <a:noFill/>
          <a:ln>
            <a:noFill/>
          </a:ln>
        </p:spPr>
      </p:pic>
      <p:sp>
        <p:nvSpPr>
          <p:cNvPr id="14" name="Rectangle 13">
            <a:extLst>
              <a:ext uri="{FF2B5EF4-FFF2-40B4-BE49-F238E27FC236}">
                <a16:creationId xmlns:a16="http://schemas.microsoft.com/office/drawing/2014/main" id="{31F79383-61FD-4537-8947-37369909261B}"/>
              </a:ext>
            </a:extLst>
          </p:cNvPr>
          <p:cNvSpPr>
            <a:spLocks noChangeArrowheads="1"/>
          </p:cNvSpPr>
          <p:nvPr/>
        </p:nvSpPr>
        <p:spPr bwMode="auto">
          <a:xfrm>
            <a:off x="3536891" y="1707458"/>
            <a:ext cx="3913681" cy="410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fontAlgn="base" hangingPunct="0">
              <a:lnSpc>
                <a:spcPct val="106000"/>
              </a:lnSpc>
              <a:spcAft>
                <a:spcPts val="800"/>
              </a:spcAft>
            </a:pPr>
            <a:r>
              <a:rPr lang="en-US" sz="1600" dirty="0">
                <a:solidFill>
                  <a:srgbClr val="000000"/>
                </a:solidFill>
                <a:latin typeface="Garamond" panose="02020404030301010803" pitchFamily="18" charset="0"/>
                <a:cs typeface="Arial" panose="020B0604020202020204" pitchFamily="34" charset="0"/>
              </a:rPr>
              <a:t>By the mid-1930's the Warsaw Zoo had become one of Europe's largest zoos and when war broke out in 1939 </a:t>
            </a:r>
            <a:r>
              <a:rPr lang="en-GB" sz="1600" kern="1200" dirty="0">
                <a:solidFill>
                  <a:srgbClr val="000000"/>
                </a:solidFill>
                <a:effectLst/>
                <a:latin typeface="Garamond" panose="02020404030301010803" pitchFamily="18" charset="0"/>
                <a:ea typeface="Calibri" panose="020F0502020204030204" pitchFamily="34" charset="0"/>
                <a:cs typeface="Arial" panose="020B0604020202020204" pitchFamily="34" charset="0"/>
              </a:rPr>
              <a:t>Jan </a:t>
            </a:r>
            <a:r>
              <a:rPr lang="en-GB" sz="1600" kern="1200" dirty="0" err="1">
                <a:solidFill>
                  <a:srgbClr val="000000"/>
                </a:solidFill>
                <a:effectLst/>
                <a:latin typeface="Garamond" panose="02020404030301010803" pitchFamily="18" charset="0"/>
                <a:ea typeface="Calibri" panose="020F0502020204030204" pitchFamily="34" charset="0"/>
                <a:cs typeface="Arial" panose="020B0604020202020204" pitchFamily="34" charset="0"/>
              </a:rPr>
              <a:t>Zabinski</a:t>
            </a:r>
            <a:r>
              <a:rPr lang="en-GB" sz="1600" kern="1200" dirty="0">
                <a:solidFill>
                  <a:srgbClr val="000000"/>
                </a:solidFill>
                <a:effectLst/>
                <a:latin typeface="Garamond" panose="02020404030301010803" pitchFamily="18" charset="0"/>
                <a:ea typeface="Calibri" panose="020F0502020204030204" pitchFamily="34" charset="0"/>
                <a:cs typeface="Arial" panose="020B0604020202020204" pitchFamily="34" charset="0"/>
              </a:rPr>
              <a:t> was the zoo director.  Over the course of the German occupation of the city Jan, along with his wife Antonina, provided refuge for many Jews in the bombed out cages and the empty basement rooms in their villa. During the bombardment </a:t>
            </a:r>
            <a:r>
              <a:rPr lang="en-US" sz="1600" dirty="0">
                <a:solidFill>
                  <a:srgbClr val="000000"/>
                </a:solidFill>
                <a:latin typeface="Garamond" panose="02020404030301010803" pitchFamily="18" charset="0"/>
                <a:cs typeface="Arial" panose="020B0604020202020204" pitchFamily="34" charset="0"/>
              </a:rPr>
              <a:t>many animals were killed and lions and tigers that had escaped from their cages had to be shot as they roamed the streets. After the Germans entered Warsaw many of the surviving animals were taken to zoos in Austria and Germany by German zoologists. .</a:t>
            </a:r>
            <a:endParaRPr lang="en-GB" sz="1600" dirty="0">
              <a:solidFill>
                <a:srgbClr val="000000"/>
              </a:solidFill>
              <a:latin typeface="Garamond" panose="02020404030301010803" pitchFamily="18" charset="0"/>
              <a:cs typeface="Arial" panose="020B0604020202020204" pitchFamily="34" charset="0"/>
            </a:endParaRPr>
          </a:p>
          <a:p>
            <a:pPr algn="ctr" eaLnBrk="0" fontAlgn="base" hangingPunct="0">
              <a:lnSpc>
                <a:spcPct val="106000"/>
              </a:lnSpc>
              <a:spcAft>
                <a:spcPts val="800"/>
              </a:spcAft>
            </a:pPr>
            <a:r>
              <a:rPr lang="en-GB" sz="1600" kern="1200" dirty="0">
                <a:solidFill>
                  <a:srgbClr val="000000"/>
                </a:solidFill>
                <a:effectLst/>
                <a:latin typeface="Garamond" panose="02020404030301010803" pitchFamily="18" charset="0"/>
                <a:ea typeface="Calibri" panose="020F0502020204030204" pitchFamily="34" charset="0"/>
                <a:cs typeface="Arial" panose="020B0604020202020204" pitchFamily="34" charset="0"/>
              </a:rPr>
              <a:t> </a:t>
            </a:r>
            <a:endParaRPr lang="en-GB" sz="1600" dirty="0">
              <a:effectLst/>
              <a:latin typeface="Garamond" panose="02020404030301010803" pitchFamily="18" charset="0"/>
              <a:ea typeface="Times New Roman" panose="02020603050405020304" pitchFamily="18" charset="0"/>
            </a:endParaRPr>
          </a:p>
        </p:txBody>
      </p:sp>
      <p:pic>
        <p:nvPicPr>
          <p:cNvPr id="18" name="Picture 17" descr="5">
            <a:extLst>
              <a:ext uri="{FF2B5EF4-FFF2-40B4-BE49-F238E27FC236}">
                <a16:creationId xmlns:a16="http://schemas.microsoft.com/office/drawing/2014/main" id="{25ABD39B-3275-4C16-AC77-F3E22DBD17CA}"/>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7577661" y="1561435"/>
            <a:ext cx="4083036" cy="3847851"/>
          </a:xfrm>
          <a:prstGeom prst="rect">
            <a:avLst/>
          </a:prstGeom>
          <a:noFill/>
          <a:ln>
            <a:noFill/>
          </a:ln>
        </p:spPr>
      </p:pic>
      <p:sp>
        <p:nvSpPr>
          <p:cNvPr id="22" name="Text Box 1">
            <a:extLst>
              <a:ext uri="{FF2B5EF4-FFF2-40B4-BE49-F238E27FC236}">
                <a16:creationId xmlns:a16="http://schemas.microsoft.com/office/drawing/2014/main" id="{C2EA4535-5546-46DD-BB2A-B0D0DE5C7A31}"/>
              </a:ext>
            </a:extLst>
          </p:cNvPr>
          <p:cNvSpPr txBox="1"/>
          <p:nvPr/>
        </p:nvSpPr>
        <p:spPr>
          <a:xfrm>
            <a:off x="7949702" y="5488769"/>
            <a:ext cx="3356541" cy="49403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en-GB" sz="1200" b="1" i="1" dirty="0">
                <a:latin typeface="Garamond" panose="02020404030301010803" pitchFamily="18" charset="0"/>
              </a:rPr>
              <a:t>The </a:t>
            </a:r>
            <a:r>
              <a:rPr lang="en-GB" sz="1200" b="1" i="1" dirty="0" err="1">
                <a:latin typeface="Garamond" panose="02020404030301010803" pitchFamily="18" charset="0"/>
              </a:rPr>
              <a:t>Zabinski</a:t>
            </a:r>
            <a:r>
              <a:rPr lang="en-GB" sz="1200" b="1" i="1" dirty="0">
                <a:latin typeface="Garamond" panose="02020404030301010803" pitchFamily="18" charset="0"/>
              </a:rPr>
              <a:t> villa, where many Jews were hidden from the Nazis. It is now a museum that tells the story of the events that took place there.</a:t>
            </a:r>
          </a:p>
        </p:txBody>
      </p:sp>
      <p:sp>
        <p:nvSpPr>
          <p:cNvPr id="23" name="Text Box 1">
            <a:extLst>
              <a:ext uri="{FF2B5EF4-FFF2-40B4-BE49-F238E27FC236}">
                <a16:creationId xmlns:a16="http://schemas.microsoft.com/office/drawing/2014/main" id="{B03AF26A-EBFC-4CFB-B2EA-A5D1EA4786AE}"/>
              </a:ext>
            </a:extLst>
          </p:cNvPr>
          <p:cNvSpPr txBox="1"/>
          <p:nvPr/>
        </p:nvSpPr>
        <p:spPr>
          <a:xfrm>
            <a:off x="529411" y="5278174"/>
            <a:ext cx="2783976" cy="49403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en-GB" sz="1200" b="1" i="1" dirty="0">
                <a:latin typeface="Garamond" panose="02020404030301010803" pitchFamily="18" charset="0"/>
              </a:rPr>
              <a:t>The first victims of the German occupation that Jan and Antonina </a:t>
            </a:r>
            <a:r>
              <a:rPr lang="en-GB" sz="1200" b="1" i="1" dirty="0" err="1">
                <a:latin typeface="Garamond" panose="02020404030301010803" pitchFamily="18" charset="0"/>
              </a:rPr>
              <a:t>Zabinski</a:t>
            </a:r>
            <a:r>
              <a:rPr lang="en-GB" sz="1200" b="1" i="1" dirty="0">
                <a:latin typeface="Garamond" panose="02020404030301010803" pitchFamily="18" charset="0"/>
              </a:rPr>
              <a:t> helped were physically disabled Poles, who were the first vulnerable group targeted by the Nazis.</a:t>
            </a:r>
          </a:p>
        </p:txBody>
      </p:sp>
    </p:spTree>
    <p:extLst>
      <p:ext uri="{BB962C8B-B14F-4D97-AF65-F5344CB8AC3E}">
        <p14:creationId xmlns:p14="http://schemas.microsoft.com/office/powerpoint/2010/main" val="371234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C40BDACD-85D1-4492-B497-F53D63689075}"/>
              </a:ext>
            </a:extLst>
          </p:cNvPr>
          <p:cNvSpPr/>
          <p:nvPr/>
        </p:nvSpPr>
        <p:spPr>
          <a:xfrm>
            <a:off x="12143206" y="274320"/>
            <a:ext cx="45719" cy="6583680"/>
          </a:xfrm>
          <a:prstGeom prst="rect">
            <a:avLst/>
          </a:prstGeom>
          <a:solidFill>
            <a:srgbClr val="82AF6E"/>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Garamond" panose="02020404030301010803" pitchFamily="18" charset="0"/>
            </a:endParaRPr>
          </a:p>
        </p:txBody>
      </p:sp>
      <p:sp>
        <p:nvSpPr>
          <p:cNvPr id="29" name="Rectangle 28">
            <a:extLst>
              <a:ext uri="{FF2B5EF4-FFF2-40B4-BE49-F238E27FC236}">
                <a16:creationId xmlns:a16="http://schemas.microsoft.com/office/drawing/2014/main" id="{20A5A10D-24D3-4E2E-9762-F44FDA3DF15C}"/>
              </a:ext>
            </a:extLst>
          </p:cNvPr>
          <p:cNvSpPr/>
          <p:nvPr/>
        </p:nvSpPr>
        <p:spPr>
          <a:xfrm>
            <a:off x="0" y="-51619"/>
            <a:ext cx="12203288" cy="759542"/>
          </a:xfrm>
          <a:prstGeom prst="rect">
            <a:avLst/>
          </a:prstGeom>
          <a:solidFill>
            <a:srgbClr val="64B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white and black smoke&#10;&#10;Description generated with high confidence">
            <a:extLst>
              <a:ext uri="{FF2B5EF4-FFF2-40B4-BE49-F238E27FC236}">
                <a16:creationId xmlns:a16="http://schemas.microsoft.com/office/drawing/2014/main" id="{8D82324D-FD25-4B50-BD55-1220D2DF1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89" y="853987"/>
            <a:ext cx="11790431" cy="6004011"/>
          </a:xfrm>
          <a:prstGeom prst="rect">
            <a:avLst/>
          </a:prstGeom>
        </p:spPr>
      </p:pic>
      <p:sp>
        <p:nvSpPr>
          <p:cNvPr id="7" name="Rectangle 6">
            <a:extLst>
              <a:ext uri="{FF2B5EF4-FFF2-40B4-BE49-F238E27FC236}">
                <a16:creationId xmlns:a16="http://schemas.microsoft.com/office/drawing/2014/main" id="{B0F996BE-3E37-4685-9AE5-64CD8D93545C}"/>
              </a:ext>
            </a:extLst>
          </p:cNvPr>
          <p:cNvSpPr/>
          <p:nvPr/>
        </p:nvSpPr>
        <p:spPr>
          <a:xfrm>
            <a:off x="0" y="1"/>
            <a:ext cx="12183181" cy="6858000"/>
          </a:xfrm>
          <a:prstGeom prst="rect">
            <a:avLst/>
          </a:prstGeom>
          <a:noFill/>
          <a:ln w="107950">
            <a:solidFill>
              <a:srgbClr val="BF58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1" name="Group 10">
            <a:extLst>
              <a:ext uri="{FF2B5EF4-FFF2-40B4-BE49-F238E27FC236}">
                <a16:creationId xmlns:a16="http://schemas.microsoft.com/office/drawing/2014/main" id="{C780D39C-4882-41F0-B06D-28CCE5ED239E}"/>
              </a:ext>
            </a:extLst>
          </p:cNvPr>
          <p:cNvGrpSpPr/>
          <p:nvPr/>
        </p:nvGrpSpPr>
        <p:grpSpPr>
          <a:xfrm>
            <a:off x="634811" y="1083584"/>
            <a:ext cx="7332203" cy="4691472"/>
            <a:chOff x="385945" y="0"/>
            <a:chExt cx="10578691" cy="6788720"/>
          </a:xfrm>
        </p:grpSpPr>
        <p:pic>
          <p:nvPicPr>
            <p:cNvPr id="12" name="Picture 6">
              <a:extLst>
                <a:ext uri="{FF2B5EF4-FFF2-40B4-BE49-F238E27FC236}">
                  <a16:creationId xmlns:a16="http://schemas.microsoft.com/office/drawing/2014/main" id="{BF8F2958-7DD7-4542-8F8D-A4A7D3612176}"/>
                </a:ext>
              </a:extLst>
            </p:cNvPr>
            <p:cNvPicPr>
              <a:picLocks noChangeAspect="1"/>
            </p:cNvPicPr>
            <p:nvPr/>
          </p:nvPicPr>
          <p:blipFill rotWithShape="1">
            <a:blip r:embed="rId4">
              <a:extLst>
                <a:ext uri="{28A0092B-C50C-407E-A947-70E740481C1C}">
                  <a14:useLocalDpi xmlns:a14="http://schemas.microsoft.com/office/drawing/2010/main" val="0"/>
                </a:ext>
              </a:extLst>
            </a:blip>
            <a:srcRect l="2771" t="1088" b="44223"/>
            <a:stretch/>
          </p:blipFill>
          <p:spPr bwMode="auto">
            <a:xfrm>
              <a:off x="385945" y="138793"/>
              <a:ext cx="10578691" cy="6649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a:extLst>
                <a:ext uri="{FF2B5EF4-FFF2-40B4-BE49-F238E27FC236}">
                  <a16:creationId xmlns:a16="http://schemas.microsoft.com/office/drawing/2014/main" id="{3CCFD1B0-607D-4767-BC39-87017985948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648" t="19916" r="36650"/>
            <a:stretch/>
          </p:blipFill>
          <p:spPr bwMode="auto">
            <a:xfrm>
              <a:off x="385945" y="0"/>
              <a:ext cx="7059884" cy="5674179"/>
            </a:xfrm>
            <a:prstGeom prst="rect">
              <a:avLst/>
            </a:prstGeom>
            <a:ln>
              <a:noFill/>
            </a:ln>
            <a:effectLst>
              <a:glow rad="38100">
                <a:srgbClr val="0070C0"/>
              </a:glow>
            </a:effectLst>
            <a:extLst>
              <a:ext uri="{53640926-AAD7-44D8-BBD7-CCE9431645EC}">
                <a14:shadowObscured xmlns:a14="http://schemas.microsoft.com/office/drawing/2010/main"/>
              </a:ext>
            </a:extLst>
          </p:spPr>
        </p:pic>
      </p:grpSp>
      <p:sp>
        <p:nvSpPr>
          <p:cNvPr id="16" name="TextBox 15">
            <a:extLst>
              <a:ext uri="{FF2B5EF4-FFF2-40B4-BE49-F238E27FC236}">
                <a16:creationId xmlns:a16="http://schemas.microsoft.com/office/drawing/2014/main" id="{6CF28C42-EC04-455B-851F-116D7E4FD4DC}"/>
              </a:ext>
            </a:extLst>
          </p:cNvPr>
          <p:cNvSpPr txBox="1"/>
          <p:nvPr/>
        </p:nvSpPr>
        <p:spPr>
          <a:xfrm>
            <a:off x="8256103" y="1504747"/>
            <a:ext cx="2912167" cy="461665"/>
          </a:xfrm>
          <a:prstGeom prst="rect">
            <a:avLst/>
          </a:prstGeom>
          <a:noFill/>
        </p:spPr>
        <p:txBody>
          <a:bodyPr wrap="square">
            <a:spAutoFit/>
          </a:bodyPr>
          <a:lstStyle/>
          <a:p>
            <a:pPr algn="ctr">
              <a:defRPr/>
            </a:pPr>
            <a:r>
              <a:rPr lang="en-GB" sz="2400" b="1" dirty="0">
                <a:ln w="0"/>
                <a:latin typeface="Garamond" panose="02020404030301010803" pitchFamily="18" charset="0"/>
              </a:rPr>
              <a:t>The Warsaw Zoo</a:t>
            </a:r>
            <a:endParaRPr lang="en-US" sz="2400" b="1" dirty="0">
              <a:ln w="0"/>
              <a:latin typeface="Garamond" panose="02020404030301010803" pitchFamily="18" charset="0"/>
            </a:endParaRPr>
          </a:p>
        </p:txBody>
      </p:sp>
      <p:sp>
        <p:nvSpPr>
          <p:cNvPr id="18" name="TextBox 17">
            <a:extLst>
              <a:ext uri="{FF2B5EF4-FFF2-40B4-BE49-F238E27FC236}">
                <a16:creationId xmlns:a16="http://schemas.microsoft.com/office/drawing/2014/main" id="{76354064-3C36-4FA9-B5BD-9BE7AE0098C6}"/>
              </a:ext>
            </a:extLst>
          </p:cNvPr>
          <p:cNvSpPr txBox="1"/>
          <p:nvPr/>
        </p:nvSpPr>
        <p:spPr>
          <a:xfrm>
            <a:off x="1959742" y="1619109"/>
            <a:ext cx="2537052" cy="2308324"/>
          </a:xfrm>
          <a:prstGeom prst="rect">
            <a:avLst/>
          </a:prstGeom>
          <a:noFill/>
        </p:spPr>
        <p:txBody>
          <a:bodyPr wrap="square">
            <a:spAutoFit/>
          </a:bodyPr>
          <a:lstStyle/>
          <a:p>
            <a:pPr algn="ctr">
              <a:defRPr/>
            </a:pPr>
            <a:r>
              <a:rPr lang="en-GB" sz="4800" b="1" dirty="0">
                <a:ln w="6600">
                  <a:solidFill>
                    <a:srgbClr val="FF0000"/>
                  </a:solidFill>
                  <a:prstDash val="solid"/>
                </a:ln>
                <a:solidFill>
                  <a:schemeClr val="accent2">
                    <a:lumMod val="20000"/>
                    <a:lumOff val="80000"/>
                  </a:schemeClr>
                </a:solidFill>
                <a:effectLst>
                  <a:outerShdw dist="38100" dir="2700000" algn="tl" rotWithShape="0">
                    <a:schemeClr val="accent2"/>
                  </a:outerShdw>
                </a:effectLst>
              </a:rPr>
              <a:t>The Warsaw Ghetto</a:t>
            </a:r>
            <a:endParaRPr lang="en-US" sz="4800" b="1" dirty="0">
              <a:ln w="6600">
                <a:solidFill>
                  <a:srgbClr val="FF0000"/>
                </a:solidFill>
                <a:prstDash val="solid"/>
              </a:ln>
              <a:solidFill>
                <a:schemeClr val="accent2">
                  <a:lumMod val="20000"/>
                  <a:lumOff val="80000"/>
                </a:schemeClr>
              </a:solidFill>
              <a:effectLst>
                <a:outerShdw dist="38100" dir="2700000" algn="tl" rotWithShape="0">
                  <a:schemeClr val="accent2"/>
                </a:outerShdw>
              </a:effectLst>
            </a:endParaRPr>
          </a:p>
        </p:txBody>
      </p:sp>
      <p:sp>
        <p:nvSpPr>
          <p:cNvPr id="22" name="Heptagon 21">
            <a:extLst>
              <a:ext uri="{FF2B5EF4-FFF2-40B4-BE49-F238E27FC236}">
                <a16:creationId xmlns:a16="http://schemas.microsoft.com/office/drawing/2014/main" id="{202844CC-E7D1-4E35-960D-E66C9A8204EB}"/>
              </a:ext>
            </a:extLst>
          </p:cNvPr>
          <p:cNvSpPr/>
          <p:nvPr/>
        </p:nvSpPr>
        <p:spPr>
          <a:xfrm>
            <a:off x="6013147" y="1210922"/>
            <a:ext cx="431800" cy="433388"/>
          </a:xfrm>
          <a:prstGeom prst="heptagon">
            <a:avLst/>
          </a:prstGeom>
          <a:solidFill>
            <a:srgbClr val="0099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GB" sz="1200" b="1" dirty="0">
              <a:solidFill>
                <a:schemeClr val="tx1"/>
              </a:solidFill>
            </a:endParaRPr>
          </a:p>
        </p:txBody>
      </p:sp>
      <p:sp>
        <p:nvSpPr>
          <p:cNvPr id="23" name="Rectangle 22">
            <a:extLst>
              <a:ext uri="{FF2B5EF4-FFF2-40B4-BE49-F238E27FC236}">
                <a16:creationId xmlns:a16="http://schemas.microsoft.com/office/drawing/2014/main" id="{395310ED-94AD-42AB-8B08-1BD860AD9752}"/>
              </a:ext>
            </a:extLst>
          </p:cNvPr>
          <p:cNvSpPr/>
          <p:nvPr/>
        </p:nvSpPr>
        <p:spPr>
          <a:xfrm>
            <a:off x="788023" y="-45747"/>
            <a:ext cx="11028449" cy="769441"/>
          </a:xfrm>
          <a:prstGeom prst="rect">
            <a:avLst/>
          </a:prstGeom>
          <a:noFill/>
        </p:spPr>
        <p:txBody>
          <a:bodyPr wrap="square" lIns="91440" tIns="45720" rIns="91440" bIns="45720">
            <a:spAutoFit/>
          </a:bodyPr>
          <a:lstStyle/>
          <a:p>
            <a:r>
              <a:rPr lang="en-GB" sz="4400" b="1" dirty="0">
                <a:ln w="12700">
                  <a:noFill/>
                  <a:prstDash val="solid"/>
                </a:ln>
                <a:latin typeface="Garamond" panose="02020404030301010803" pitchFamily="18" charset="0"/>
              </a:rPr>
              <a:t>THE LOCATION OF THE WARSAW ZOO</a:t>
            </a:r>
            <a:endParaRPr lang="en-GB" sz="3600" b="1" dirty="0">
              <a:ln w="12700">
                <a:noFill/>
                <a:prstDash val="solid"/>
              </a:ln>
              <a:latin typeface="Garamond" panose="02020404030301010803" pitchFamily="18" charset="0"/>
            </a:endParaRPr>
          </a:p>
        </p:txBody>
      </p:sp>
      <p:sp>
        <p:nvSpPr>
          <p:cNvPr id="2" name="Arrow: Down 1">
            <a:extLst>
              <a:ext uri="{FF2B5EF4-FFF2-40B4-BE49-F238E27FC236}">
                <a16:creationId xmlns:a16="http://schemas.microsoft.com/office/drawing/2014/main" id="{F225E3D4-52A5-4FFB-B5AE-E7CC176BFBEC}"/>
              </a:ext>
            </a:extLst>
          </p:cNvPr>
          <p:cNvSpPr/>
          <p:nvPr/>
        </p:nvSpPr>
        <p:spPr>
          <a:xfrm rot="5774613">
            <a:off x="7325469" y="380869"/>
            <a:ext cx="113130" cy="2295113"/>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12691B1E-D919-4ED4-B7B9-4C43A3E6F102}"/>
              </a:ext>
            </a:extLst>
          </p:cNvPr>
          <p:cNvSpPr>
            <a:spLocks noChangeArrowheads="1"/>
          </p:cNvSpPr>
          <p:nvPr/>
        </p:nvSpPr>
        <p:spPr bwMode="auto">
          <a:xfrm>
            <a:off x="7976418" y="1994291"/>
            <a:ext cx="3387842" cy="1389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fontAlgn="base" hangingPunct="0">
              <a:lnSpc>
                <a:spcPct val="106000"/>
              </a:lnSpc>
              <a:spcAft>
                <a:spcPts val="800"/>
              </a:spcAft>
            </a:pPr>
            <a:r>
              <a:rPr lang="en-GB" sz="1600" kern="1200" dirty="0">
                <a:solidFill>
                  <a:srgbClr val="000000"/>
                </a:solidFill>
                <a:effectLst/>
                <a:latin typeface="Garamond" panose="02020404030301010803" pitchFamily="18" charset="0"/>
                <a:ea typeface="Calibri" panose="020F0502020204030204" pitchFamily="34" charset="0"/>
                <a:cs typeface="Arial" panose="020B0604020202020204" pitchFamily="34" charset="0"/>
              </a:rPr>
              <a:t>The zoo was situated on the east bank of the Vistula river in the </a:t>
            </a:r>
            <a:r>
              <a:rPr lang="en-GB" sz="1600" kern="1200" dirty="0" err="1">
                <a:solidFill>
                  <a:srgbClr val="000000"/>
                </a:solidFill>
                <a:effectLst/>
                <a:latin typeface="Garamond" panose="02020404030301010803" pitchFamily="18" charset="0"/>
                <a:ea typeface="Calibri" panose="020F0502020204030204" pitchFamily="34" charset="0"/>
                <a:cs typeface="Arial" panose="020B0604020202020204" pitchFamily="34" charset="0"/>
              </a:rPr>
              <a:t>Praga</a:t>
            </a:r>
            <a:r>
              <a:rPr lang="en-GB" sz="1600" kern="1200" dirty="0">
                <a:solidFill>
                  <a:srgbClr val="000000"/>
                </a:solidFill>
                <a:effectLst/>
                <a:latin typeface="Garamond" panose="02020404030301010803" pitchFamily="18" charset="0"/>
                <a:ea typeface="Calibri" panose="020F0502020204030204" pitchFamily="34" charset="0"/>
                <a:cs typeface="Arial" panose="020B0604020202020204" pitchFamily="34" charset="0"/>
              </a:rPr>
              <a:t> district of Warsaw. By the time the Warsa</a:t>
            </a:r>
            <a:r>
              <a:rPr lang="en-GB" sz="1600" dirty="0">
                <a:solidFill>
                  <a:srgbClr val="000000"/>
                </a:solidFill>
                <a:latin typeface="Garamond" panose="02020404030301010803" pitchFamily="18" charset="0"/>
                <a:ea typeface="Calibri" panose="020F0502020204030204" pitchFamily="34" charset="0"/>
                <a:cs typeface="Arial" panose="020B0604020202020204" pitchFamily="34" charset="0"/>
              </a:rPr>
              <a:t>w Ghetto was established, in late 1940, it was no longer a functioning zoo. </a:t>
            </a:r>
            <a:endParaRPr lang="en-GB" sz="1600" dirty="0">
              <a:effectLst/>
              <a:latin typeface="Garamond" panose="02020404030301010803" pitchFamily="18" charset="0"/>
              <a:ea typeface="Times New Roman" panose="02020603050405020304" pitchFamily="18" charset="0"/>
            </a:endParaRPr>
          </a:p>
        </p:txBody>
      </p:sp>
      <p:pic>
        <p:nvPicPr>
          <p:cNvPr id="5" name="Picture 4">
            <a:extLst>
              <a:ext uri="{FF2B5EF4-FFF2-40B4-BE49-F238E27FC236}">
                <a16:creationId xmlns:a16="http://schemas.microsoft.com/office/drawing/2014/main" id="{E385BA4A-FE93-4DAA-A65C-8312B64C233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18061" y="3566160"/>
            <a:ext cx="2890865" cy="2019018"/>
          </a:xfrm>
          <a:prstGeom prst="rect">
            <a:avLst/>
          </a:prstGeom>
        </p:spPr>
      </p:pic>
      <p:sp>
        <p:nvSpPr>
          <p:cNvPr id="25" name="Rectangle 24">
            <a:extLst>
              <a:ext uri="{FF2B5EF4-FFF2-40B4-BE49-F238E27FC236}">
                <a16:creationId xmlns:a16="http://schemas.microsoft.com/office/drawing/2014/main" id="{5A1FD016-1747-43DA-8B9B-E4E429291B0E}"/>
              </a:ext>
            </a:extLst>
          </p:cNvPr>
          <p:cNvSpPr/>
          <p:nvPr/>
        </p:nvSpPr>
        <p:spPr>
          <a:xfrm>
            <a:off x="8039903" y="5666647"/>
            <a:ext cx="3585030" cy="646331"/>
          </a:xfrm>
          <a:prstGeom prst="rect">
            <a:avLst/>
          </a:prstGeom>
        </p:spPr>
        <p:txBody>
          <a:bodyPr wrap="square">
            <a:spAutoFit/>
          </a:bodyPr>
          <a:lstStyle/>
          <a:p>
            <a:pPr algn="ctr" eaLnBrk="0" fontAlgn="base" hangingPunct="0"/>
            <a:r>
              <a:rPr lang="en-GB" sz="1200" b="1" i="1" dirty="0">
                <a:latin typeface="Garamond" panose="02020404030301010803" pitchFamily="18" charset="0"/>
              </a:rPr>
              <a:t>This illustration made by Jan </a:t>
            </a:r>
            <a:r>
              <a:rPr lang="en-GB" sz="1200" b="1" i="1" dirty="0" err="1">
                <a:latin typeface="Garamond" panose="02020404030301010803" pitchFamily="18" charset="0"/>
              </a:rPr>
              <a:t>Zabinski</a:t>
            </a:r>
            <a:r>
              <a:rPr lang="en-GB" sz="1200" b="1" i="1" dirty="0">
                <a:latin typeface="Garamond" panose="02020404030301010803" pitchFamily="18" charset="0"/>
              </a:rPr>
              <a:t> in 1940 shows that much of the zoo, by then, was used to grow vegetables and breed pigs for local consumption. </a:t>
            </a:r>
          </a:p>
        </p:txBody>
      </p:sp>
    </p:spTree>
    <p:extLst>
      <p:ext uri="{BB962C8B-B14F-4D97-AF65-F5344CB8AC3E}">
        <p14:creationId xmlns:p14="http://schemas.microsoft.com/office/powerpoint/2010/main" val="1597699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0"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C40BDACD-85D1-4492-B497-F53D63689075}"/>
              </a:ext>
            </a:extLst>
          </p:cNvPr>
          <p:cNvSpPr/>
          <p:nvPr/>
        </p:nvSpPr>
        <p:spPr>
          <a:xfrm>
            <a:off x="12143206" y="274320"/>
            <a:ext cx="45719" cy="6583680"/>
          </a:xfrm>
          <a:prstGeom prst="rect">
            <a:avLst/>
          </a:prstGeom>
          <a:solidFill>
            <a:srgbClr val="82AF6E"/>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Garamond" panose="02020404030301010803" pitchFamily="18" charset="0"/>
            </a:endParaRPr>
          </a:p>
        </p:txBody>
      </p:sp>
      <p:sp>
        <p:nvSpPr>
          <p:cNvPr id="29" name="Rectangle 28">
            <a:extLst>
              <a:ext uri="{FF2B5EF4-FFF2-40B4-BE49-F238E27FC236}">
                <a16:creationId xmlns:a16="http://schemas.microsoft.com/office/drawing/2014/main" id="{20A5A10D-24D3-4E2E-9762-F44FDA3DF15C}"/>
              </a:ext>
            </a:extLst>
          </p:cNvPr>
          <p:cNvSpPr/>
          <p:nvPr/>
        </p:nvSpPr>
        <p:spPr>
          <a:xfrm>
            <a:off x="0" y="-51619"/>
            <a:ext cx="12203288" cy="759542"/>
          </a:xfrm>
          <a:prstGeom prst="rect">
            <a:avLst/>
          </a:prstGeom>
          <a:solidFill>
            <a:srgbClr val="64B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white and black smoke&#10;&#10;Description generated with high confidence">
            <a:extLst>
              <a:ext uri="{FF2B5EF4-FFF2-40B4-BE49-F238E27FC236}">
                <a16:creationId xmlns:a16="http://schemas.microsoft.com/office/drawing/2014/main" id="{8D82324D-FD25-4B50-BD55-1220D2DF1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854" y="787896"/>
            <a:ext cx="11995608" cy="5914908"/>
          </a:xfrm>
          <a:prstGeom prst="rect">
            <a:avLst/>
          </a:prstGeom>
        </p:spPr>
      </p:pic>
      <p:sp>
        <p:nvSpPr>
          <p:cNvPr id="7" name="Rectangle 6">
            <a:extLst>
              <a:ext uri="{FF2B5EF4-FFF2-40B4-BE49-F238E27FC236}">
                <a16:creationId xmlns:a16="http://schemas.microsoft.com/office/drawing/2014/main" id="{B0F996BE-3E37-4685-9AE5-64CD8D93545C}"/>
              </a:ext>
            </a:extLst>
          </p:cNvPr>
          <p:cNvSpPr/>
          <p:nvPr/>
        </p:nvSpPr>
        <p:spPr>
          <a:xfrm>
            <a:off x="0" y="1"/>
            <a:ext cx="12183181" cy="6858000"/>
          </a:xfrm>
          <a:prstGeom prst="rect">
            <a:avLst/>
          </a:prstGeom>
          <a:noFill/>
          <a:ln w="107950">
            <a:solidFill>
              <a:srgbClr val="BF58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a:extLst>
              <a:ext uri="{FF2B5EF4-FFF2-40B4-BE49-F238E27FC236}">
                <a16:creationId xmlns:a16="http://schemas.microsoft.com/office/drawing/2014/main" id="{8C3A5FC9-6806-4D13-9ABB-696413D99D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26727" y="1070811"/>
            <a:ext cx="2913731" cy="2185298"/>
          </a:xfrm>
          <a:prstGeom prst="rect">
            <a:avLst/>
          </a:prstGeom>
        </p:spPr>
      </p:pic>
      <p:pic>
        <p:nvPicPr>
          <p:cNvPr id="1026" name="Picture 2" descr="Image result for szymon tenenbaum">
            <a:extLst>
              <a:ext uri="{FF2B5EF4-FFF2-40B4-BE49-F238E27FC236}">
                <a16:creationId xmlns:a16="http://schemas.microsoft.com/office/drawing/2014/main" id="{5E1DCA9A-E882-4E0A-ACB4-CADD16E7044D}"/>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6738" t="1" r="19574" b="57393"/>
          <a:stretch/>
        </p:blipFill>
        <p:spPr bwMode="auto">
          <a:xfrm>
            <a:off x="6531199" y="1077317"/>
            <a:ext cx="1958460" cy="2178792"/>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1">
            <a:extLst>
              <a:ext uri="{FF2B5EF4-FFF2-40B4-BE49-F238E27FC236}">
                <a16:creationId xmlns:a16="http://schemas.microsoft.com/office/drawing/2014/main" id="{A43C5BD3-5871-48CB-8812-494546E54410}"/>
              </a:ext>
            </a:extLst>
          </p:cNvPr>
          <p:cNvSpPr>
            <a:spLocks noChangeArrowheads="1"/>
          </p:cNvSpPr>
          <p:nvPr/>
        </p:nvSpPr>
        <p:spPr bwMode="auto">
          <a:xfrm>
            <a:off x="676297" y="1077317"/>
            <a:ext cx="5371058" cy="1911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fontAlgn="base" hangingPunct="0">
              <a:lnSpc>
                <a:spcPct val="106000"/>
              </a:lnSpc>
              <a:spcAft>
                <a:spcPts val="800"/>
              </a:spcAft>
            </a:pPr>
            <a:r>
              <a:rPr lang="en-GB" sz="1600" dirty="0">
                <a:solidFill>
                  <a:srgbClr val="000000"/>
                </a:solidFill>
                <a:latin typeface="Garamond" panose="02020404030301010803" pitchFamily="18" charset="0"/>
                <a:ea typeface="Calibri" panose="020F0502020204030204" pitchFamily="34" charset="0"/>
                <a:cs typeface="Arial" panose="020B0604020202020204" pitchFamily="34" charset="0"/>
              </a:rPr>
              <a:t>Szymon Tenenbaum was a fellow zoologist and close friend of </a:t>
            </a:r>
            <a:r>
              <a:rPr lang="en-GB" sz="1600" kern="1200" dirty="0">
                <a:solidFill>
                  <a:srgbClr val="000000"/>
                </a:solidFill>
                <a:effectLst/>
                <a:latin typeface="Garamond" panose="02020404030301010803" pitchFamily="18" charset="0"/>
                <a:ea typeface="Calibri" panose="020F0502020204030204" pitchFamily="34" charset="0"/>
                <a:cs typeface="Arial" panose="020B0604020202020204" pitchFamily="34" charset="0"/>
              </a:rPr>
              <a:t>Jan </a:t>
            </a:r>
            <a:r>
              <a:rPr lang="en-GB" sz="1600" kern="1200" dirty="0" err="1">
                <a:solidFill>
                  <a:srgbClr val="000000"/>
                </a:solidFill>
                <a:effectLst/>
                <a:latin typeface="Garamond" panose="02020404030301010803" pitchFamily="18" charset="0"/>
                <a:ea typeface="Calibri" panose="020F0502020204030204" pitchFamily="34" charset="0"/>
                <a:cs typeface="Arial" panose="020B0604020202020204" pitchFamily="34" charset="0"/>
              </a:rPr>
              <a:t>Zabinski</a:t>
            </a:r>
            <a:r>
              <a:rPr lang="en-GB" sz="1600" kern="1200" dirty="0">
                <a:solidFill>
                  <a:srgbClr val="000000"/>
                </a:solidFill>
                <a:effectLst/>
                <a:latin typeface="Garamond" panose="02020404030301010803" pitchFamily="18" charset="0"/>
                <a:ea typeface="Calibri" panose="020F0502020204030204" pitchFamily="34" charset="0"/>
                <a:cs typeface="Arial" panose="020B0604020202020204" pitchFamily="34" charset="0"/>
              </a:rPr>
              <a:t> who specialised in the study of insects. His beetle collection was being stored in the zoo for safety when, to his complete surprise, one of the occupying German officers asked Szymon to show it to him. When he took the officer to the zoo to </a:t>
            </a:r>
            <a:r>
              <a:rPr lang="en-GB" sz="1600" dirty="0">
                <a:solidFill>
                  <a:srgbClr val="000000"/>
                </a:solidFill>
                <a:latin typeface="Garamond" panose="02020404030301010803" pitchFamily="18" charset="0"/>
                <a:ea typeface="Calibri" panose="020F0502020204030204" pitchFamily="34" charset="0"/>
                <a:cs typeface="Arial" panose="020B0604020202020204" pitchFamily="34" charset="0"/>
              </a:rPr>
              <a:t>view the collection, </a:t>
            </a:r>
            <a:r>
              <a:rPr lang="en-GB" sz="1600" kern="1200" dirty="0">
                <a:solidFill>
                  <a:srgbClr val="000000"/>
                </a:solidFill>
                <a:effectLst/>
                <a:latin typeface="Garamond" panose="02020404030301010803" pitchFamily="18" charset="0"/>
                <a:ea typeface="Calibri" panose="020F0502020204030204" pitchFamily="34" charset="0"/>
                <a:cs typeface="Arial" panose="020B0604020202020204" pitchFamily="34" charset="0"/>
              </a:rPr>
              <a:t>Jan immediately befriended him and exploited this contact to obtain permission to enter the ghetto.</a:t>
            </a:r>
            <a:endParaRPr lang="en-GB" sz="1600" dirty="0">
              <a:effectLst/>
              <a:latin typeface="Garamond" panose="02020404030301010803" pitchFamily="18" charset="0"/>
              <a:ea typeface="Times New Roman" panose="02020603050405020304" pitchFamily="18" charset="0"/>
            </a:endParaRPr>
          </a:p>
        </p:txBody>
      </p:sp>
      <p:sp>
        <p:nvSpPr>
          <p:cNvPr id="23" name="Rectangle 22">
            <a:extLst>
              <a:ext uri="{FF2B5EF4-FFF2-40B4-BE49-F238E27FC236}">
                <a16:creationId xmlns:a16="http://schemas.microsoft.com/office/drawing/2014/main" id="{2A3B9BF7-A769-4CFA-81B8-CCFBD949BF8D}"/>
              </a:ext>
            </a:extLst>
          </p:cNvPr>
          <p:cNvSpPr/>
          <p:nvPr/>
        </p:nvSpPr>
        <p:spPr>
          <a:xfrm>
            <a:off x="6402470" y="3367463"/>
            <a:ext cx="4881971" cy="276999"/>
          </a:xfrm>
          <a:prstGeom prst="rect">
            <a:avLst/>
          </a:prstGeom>
        </p:spPr>
        <p:txBody>
          <a:bodyPr wrap="square">
            <a:spAutoFit/>
          </a:bodyPr>
          <a:lstStyle/>
          <a:p>
            <a:pPr algn="ctr" eaLnBrk="0" fontAlgn="base" hangingPunct="0"/>
            <a:r>
              <a:rPr lang="en-GB" sz="1200" b="1" i="1" dirty="0">
                <a:latin typeface="Garamond" panose="02020404030301010803" pitchFamily="18" charset="0"/>
              </a:rPr>
              <a:t>Szymon Tenenbaum and part of his huge collection of beetles.</a:t>
            </a:r>
          </a:p>
        </p:txBody>
      </p:sp>
      <p:sp>
        <p:nvSpPr>
          <p:cNvPr id="24" name="Rectangle 23">
            <a:extLst>
              <a:ext uri="{FF2B5EF4-FFF2-40B4-BE49-F238E27FC236}">
                <a16:creationId xmlns:a16="http://schemas.microsoft.com/office/drawing/2014/main" id="{DCDBA38C-347F-4E36-8A4B-E74544C1F449}"/>
              </a:ext>
            </a:extLst>
          </p:cNvPr>
          <p:cNvSpPr>
            <a:spLocks noChangeArrowheads="1"/>
          </p:cNvSpPr>
          <p:nvPr/>
        </p:nvSpPr>
        <p:spPr bwMode="auto">
          <a:xfrm>
            <a:off x="5770611" y="3886448"/>
            <a:ext cx="5712231" cy="1650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fontAlgn="base" hangingPunct="0">
              <a:lnSpc>
                <a:spcPct val="106000"/>
              </a:lnSpc>
              <a:spcAft>
                <a:spcPts val="800"/>
              </a:spcAft>
            </a:pPr>
            <a:r>
              <a:rPr lang="en-US" sz="1600" dirty="0">
                <a:solidFill>
                  <a:srgbClr val="000000"/>
                </a:solidFill>
                <a:latin typeface="Garamond" panose="02020404030301010803" pitchFamily="18" charset="0"/>
                <a:cs typeface="Arial" panose="020B0604020202020204" pitchFamily="34" charset="0"/>
              </a:rPr>
              <a:t>To begin with Jan would smuggle food and supplies into the ghetto, but as conditions worsened he decided to offer shelter to Jews who were willing to risk escaping. On several occasions he personally smuggled Jews out where, because of the friendly relationships he had cultivated with German guards, he was able to casually walk  Jews out of the ghetto without raising suspicion.</a:t>
            </a:r>
            <a:endParaRPr lang="en-GB" sz="1600" dirty="0">
              <a:solidFill>
                <a:srgbClr val="000000"/>
              </a:solidFill>
              <a:latin typeface="Garamond" panose="02020404030301010803" pitchFamily="18" charset="0"/>
              <a:cs typeface="Arial" panose="020B0604020202020204" pitchFamily="34" charset="0"/>
            </a:endParaRPr>
          </a:p>
        </p:txBody>
      </p:sp>
      <p:pic>
        <p:nvPicPr>
          <p:cNvPr id="1030" name="Picture 6" descr="http://memoirs.azrielifoundation.org/newsblogassets/08.jpg">
            <a:extLst>
              <a:ext uri="{FF2B5EF4-FFF2-40B4-BE49-F238E27FC236}">
                <a16:creationId xmlns:a16="http://schemas.microsoft.com/office/drawing/2014/main" id="{BAE5CAC4-089A-4464-860B-569F04E2C0A7}"/>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19185" b="13194"/>
          <a:stretch/>
        </p:blipFill>
        <p:spPr bwMode="auto">
          <a:xfrm>
            <a:off x="860069" y="3370713"/>
            <a:ext cx="4433706" cy="2001547"/>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24">
            <a:extLst>
              <a:ext uri="{FF2B5EF4-FFF2-40B4-BE49-F238E27FC236}">
                <a16:creationId xmlns:a16="http://schemas.microsoft.com/office/drawing/2014/main" id="{C85584D9-2411-4A37-ABCC-664642BA3EA8}"/>
              </a:ext>
            </a:extLst>
          </p:cNvPr>
          <p:cNvSpPr/>
          <p:nvPr/>
        </p:nvSpPr>
        <p:spPr>
          <a:xfrm>
            <a:off x="1091233" y="5486019"/>
            <a:ext cx="3971378" cy="646331"/>
          </a:xfrm>
          <a:prstGeom prst="rect">
            <a:avLst/>
          </a:prstGeom>
        </p:spPr>
        <p:txBody>
          <a:bodyPr wrap="square">
            <a:spAutoFit/>
          </a:bodyPr>
          <a:lstStyle/>
          <a:p>
            <a:pPr algn="ctr" eaLnBrk="0" fontAlgn="base" hangingPunct="0"/>
            <a:r>
              <a:rPr lang="en-GB" sz="1200" b="1" i="1" dirty="0">
                <a:latin typeface="Garamond" panose="02020404030301010803" pitchFamily="18" charset="0"/>
              </a:rPr>
              <a:t>The Warsaw Ghetto, which covered 1.3 square miles and held over 400,000 Jews, was the most populace of the many ghettos created in Poland by the Germans. </a:t>
            </a:r>
          </a:p>
        </p:txBody>
      </p:sp>
      <p:sp>
        <p:nvSpPr>
          <p:cNvPr id="18" name="Rectangle 17">
            <a:extLst>
              <a:ext uri="{FF2B5EF4-FFF2-40B4-BE49-F238E27FC236}">
                <a16:creationId xmlns:a16="http://schemas.microsoft.com/office/drawing/2014/main" id="{21F3E2C8-C4BB-489B-A3C3-850BF9189BEB}"/>
              </a:ext>
            </a:extLst>
          </p:cNvPr>
          <p:cNvSpPr/>
          <p:nvPr/>
        </p:nvSpPr>
        <p:spPr>
          <a:xfrm>
            <a:off x="676297" y="-22908"/>
            <a:ext cx="11028449" cy="769441"/>
          </a:xfrm>
          <a:prstGeom prst="rect">
            <a:avLst/>
          </a:prstGeom>
          <a:noFill/>
        </p:spPr>
        <p:txBody>
          <a:bodyPr wrap="square" lIns="91440" tIns="45720" rIns="91440" bIns="45720">
            <a:spAutoFit/>
          </a:bodyPr>
          <a:lstStyle/>
          <a:p>
            <a:pPr algn="ctr"/>
            <a:r>
              <a:rPr lang="en-GB" sz="4400" b="1" dirty="0">
                <a:ln w="12700">
                  <a:noFill/>
                  <a:prstDash val="solid"/>
                </a:ln>
                <a:latin typeface="Garamond" panose="02020404030301010803" pitchFamily="18" charset="0"/>
              </a:rPr>
              <a:t>GAINING ENTRY TO THE GHETTO</a:t>
            </a:r>
            <a:endParaRPr lang="en-GB" sz="3600" b="1" dirty="0">
              <a:ln w="12700">
                <a:noFill/>
                <a:prstDash val="solid"/>
              </a:ln>
              <a:latin typeface="Garamond" panose="02020404030301010803" pitchFamily="18" charset="0"/>
            </a:endParaRPr>
          </a:p>
        </p:txBody>
      </p:sp>
    </p:spTree>
    <p:extLst>
      <p:ext uri="{BB962C8B-B14F-4D97-AF65-F5344CB8AC3E}">
        <p14:creationId xmlns:p14="http://schemas.microsoft.com/office/powerpoint/2010/main" val="1285919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C40BDACD-85D1-4492-B497-F53D63689075}"/>
              </a:ext>
            </a:extLst>
          </p:cNvPr>
          <p:cNvSpPr/>
          <p:nvPr/>
        </p:nvSpPr>
        <p:spPr>
          <a:xfrm>
            <a:off x="12143206" y="274320"/>
            <a:ext cx="45719" cy="6583680"/>
          </a:xfrm>
          <a:prstGeom prst="rect">
            <a:avLst/>
          </a:prstGeom>
          <a:solidFill>
            <a:srgbClr val="82AF6E"/>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Garamond" panose="02020404030301010803" pitchFamily="18" charset="0"/>
            </a:endParaRPr>
          </a:p>
        </p:txBody>
      </p:sp>
      <p:sp>
        <p:nvSpPr>
          <p:cNvPr id="29" name="Rectangle 28">
            <a:extLst>
              <a:ext uri="{FF2B5EF4-FFF2-40B4-BE49-F238E27FC236}">
                <a16:creationId xmlns:a16="http://schemas.microsoft.com/office/drawing/2014/main" id="{20A5A10D-24D3-4E2E-9762-F44FDA3DF15C}"/>
              </a:ext>
            </a:extLst>
          </p:cNvPr>
          <p:cNvSpPr/>
          <p:nvPr/>
        </p:nvSpPr>
        <p:spPr>
          <a:xfrm>
            <a:off x="0" y="-51619"/>
            <a:ext cx="12203288" cy="759542"/>
          </a:xfrm>
          <a:prstGeom prst="rect">
            <a:avLst/>
          </a:prstGeom>
          <a:solidFill>
            <a:srgbClr val="64B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white and black smoke&#10;&#10;Description generated with high confidence">
            <a:extLst>
              <a:ext uri="{FF2B5EF4-FFF2-40B4-BE49-F238E27FC236}">
                <a16:creationId xmlns:a16="http://schemas.microsoft.com/office/drawing/2014/main" id="{8D82324D-FD25-4B50-BD55-1220D2DF1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94" y="753671"/>
            <a:ext cx="12134387" cy="5961568"/>
          </a:xfrm>
          <a:prstGeom prst="rect">
            <a:avLst/>
          </a:prstGeom>
        </p:spPr>
      </p:pic>
      <p:sp>
        <p:nvSpPr>
          <p:cNvPr id="7" name="Rectangle 6">
            <a:extLst>
              <a:ext uri="{FF2B5EF4-FFF2-40B4-BE49-F238E27FC236}">
                <a16:creationId xmlns:a16="http://schemas.microsoft.com/office/drawing/2014/main" id="{B0F996BE-3E37-4685-9AE5-64CD8D93545C}"/>
              </a:ext>
            </a:extLst>
          </p:cNvPr>
          <p:cNvSpPr/>
          <p:nvPr/>
        </p:nvSpPr>
        <p:spPr>
          <a:xfrm>
            <a:off x="0" y="1"/>
            <a:ext cx="12183181" cy="6858000"/>
          </a:xfrm>
          <a:prstGeom prst="rect">
            <a:avLst/>
          </a:prstGeom>
          <a:noFill/>
          <a:ln w="107950">
            <a:solidFill>
              <a:srgbClr val="BF58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D5585E3D-D63A-48C3-81E9-178A88ED7CA1}"/>
              </a:ext>
            </a:extLst>
          </p:cNvPr>
          <p:cNvSpPr>
            <a:spLocks noChangeArrowheads="1"/>
          </p:cNvSpPr>
          <p:nvPr/>
        </p:nvSpPr>
        <p:spPr bwMode="auto">
          <a:xfrm>
            <a:off x="3473684" y="1256655"/>
            <a:ext cx="8097670" cy="1492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fontAlgn="base" hangingPunct="0">
              <a:lnSpc>
                <a:spcPct val="106000"/>
              </a:lnSpc>
              <a:spcAft>
                <a:spcPts val="800"/>
              </a:spcAft>
            </a:pPr>
            <a:r>
              <a:rPr lang="en-US" sz="1600" dirty="0">
                <a:solidFill>
                  <a:srgbClr val="000000"/>
                </a:solidFill>
                <a:latin typeface="Garamond" panose="02020404030301010803" pitchFamily="18" charset="0"/>
                <a:cs typeface="Arial" panose="020B0604020202020204" pitchFamily="34" charset="0"/>
              </a:rPr>
              <a:t>As part of the Polish Underground Jan and Antonina decided to provide temporary shelter at the zoo for escapees from the ghetto until a more permanent place of refuge could be found and forged identity documents could be produced. </a:t>
            </a:r>
            <a:r>
              <a:rPr lang="en-US" sz="1600" dirty="0">
                <a:solidFill>
                  <a:srgbClr val="000000"/>
                </a:solidFill>
                <a:latin typeface="Garamond" panose="02020404030301010803" pitchFamily="18" charset="0"/>
                <a:ea typeface="Calibri" panose="020F0502020204030204" pitchFamily="34" charset="0"/>
                <a:cs typeface="Arial" panose="020B0604020202020204" pitchFamily="34" charset="0"/>
              </a:rPr>
              <a:t>They were helped in this dangerous undertaking by their young son, </a:t>
            </a:r>
            <a:r>
              <a:rPr lang="en-US" sz="1600" dirty="0" err="1">
                <a:solidFill>
                  <a:srgbClr val="000000"/>
                </a:solidFill>
                <a:latin typeface="Garamond" panose="02020404030301010803" pitchFamily="18" charset="0"/>
                <a:ea typeface="Calibri" panose="020F0502020204030204" pitchFamily="34" charset="0"/>
                <a:cs typeface="Arial" panose="020B0604020202020204" pitchFamily="34" charset="0"/>
              </a:rPr>
              <a:t>Ryszard</a:t>
            </a:r>
            <a:r>
              <a:rPr lang="en-US" sz="1600" dirty="0">
                <a:solidFill>
                  <a:srgbClr val="000000"/>
                </a:solidFill>
                <a:latin typeface="Garamond" panose="02020404030301010803" pitchFamily="18" charset="0"/>
                <a:ea typeface="Calibri" panose="020F0502020204030204" pitchFamily="34" charset="0"/>
                <a:cs typeface="Arial" panose="020B0604020202020204" pitchFamily="34" charset="0"/>
              </a:rPr>
              <a:t>, who supplied food and looked after the needs of the many “guests”.</a:t>
            </a:r>
            <a:endParaRPr lang="en-GB" sz="1600" dirty="0">
              <a:latin typeface="Garamond" panose="02020404030301010803" pitchFamily="18" charset="0"/>
              <a:ea typeface="Times New Roman" panose="02020603050405020304" pitchFamily="18" charset="0"/>
            </a:endParaRPr>
          </a:p>
          <a:p>
            <a:pPr algn="ctr" eaLnBrk="0" fontAlgn="base" hangingPunct="0">
              <a:lnSpc>
                <a:spcPct val="106000"/>
              </a:lnSpc>
              <a:spcAft>
                <a:spcPts val="800"/>
              </a:spcAft>
            </a:pPr>
            <a:endParaRPr lang="en-GB" sz="1600" dirty="0">
              <a:solidFill>
                <a:srgbClr val="000000"/>
              </a:solidFill>
              <a:latin typeface="Garamond" panose="02020404030301010803" pitchFamily="18" charset="0"/>
              <a:cs typeface="Arial" panose="020B0604020202020204" pitchFamily="34" charset="0"/>
            </a:endParaRPr>
          </a:p>
        </p:txBody>
      </p:sp>
      <p:pic>
        <p:nvPicPr>
          <p:cNvPr id="24" name="Picture 23">
            <a:extLst>
              <a:ext uri="{FF2B5EF4-FFF2-40B4-BE49-F238E27FC236}">
                <a16:creationId xmlns:a16="http://schemas.microsoft.com/office/drawing/2014/main" id="{2A1D04C5-9F41-453C-9882-D74E5C5A1ADA}"/>
              </a:ext>
            </a:extLst>
          </p:cNvPr>
          <p:cNvPicPr/>
          <p:nvPr/>
        </p:nvPicPr>
        <p:blipFill rotWithShape="1">
          <a:blip r:embed="rId4" cstate="print">
            <a:extLst>
              <a:ext uri="{BEBA8EAE-BF5A-486C-A8C5-ECC9F3942E4B}">
                <a14:imgProps xmlns:a14="http://schemas.microsoft.com/office/drawing/2010/main">
                  <a14:imgLayer r:embed="rId5">
                    <a14:imgEffect>
                      <a14:backgroundRemoval t="888" b="86548" l="15567" r="72420">
                        <a14:foregroundMark x1="41794" y1="23223" x2="41794" y2="23223"/>
                        <a14:foregroundMark x1="53638" y1="14467" x2="53638" y2="14467"/>
                        <a14:foregroundMark x1="54822" y1="12563" x2="54822" y2="12563"/>
                        <a14:foregroundMark x1="54822" y1="18528" x2="54822" y2="18528"/>
                        <a14:foregroundMark x1="51946" y1="17259" x2="51946" y2="17259"/>
                        <a14:foregroundMark x1="49746" y1="17259" x2="49746" y2="17259"/>
                      </a14:backgroundRemoval>
                    </a14:imgEffect>
                  </a14:imgLayer>
                </a14:imgProps>
              </a:ext>
              <a:ext uri="{28A0092B-C50C-407E-A947-70E740481C1C}">
                <a14:useLocalDpi xmlns:a14="http://schemas.microsoft.com/office/drawing/2010/main" val="0"/>
              </a:ext>
            </a:extLst>
          </a:blip>
          <a:srcRect l="15099" t="7337" r="22855" b="9667"/>
          <a:stretch/>
        </p:blipFill>
        <p:spPr bwMode="auto">
          <a:xfrm>
            <a:off x="545478" y="1031985"/>
            <a:ext cx="3323796" cy="5159089"/>
          </a:xfrm>
          <a:prstGeom prst="rect">
            <a:avLst/>
          </a:prstGeom>
          <a:ln>
            <a:noFill/>
          </a:ln>
          <a:extLst>
            <a:ext uri="{53640926-AAD7-44D8-BBD7-CCE9431645EC}">
              <a14:shadowObscured xmlns:a14="http://schemas.microsoft.com/office/drawing/2010/main"/>
            </a:ext>
          </a:extLst>
        </p:spPr>
      </p:pic>
      <p:sp>
        <p:nvSpPr>
          <p:cNvPr id="25" name="Text Box 9">
            <a:extLst>
              <a:ext uri="{FF2B5EF4-FFF2-40B4-BE49-F238E27FC236}">
                <a16:creationId xmlns:a16="http://schemas.microsoft.com/office/drawing/2014/main" id="{FCE6D7EA-1F64-414F-A367-F5104A77BD3A}"/>
              </a:ext>
            </a:extLst>
          </p:cNvPr>
          <p:cNvSpPr txBox="1"/>
          <p:nvPr/>
        </p:nvSpPr>
        <p:spPr>
          <a:xfrm>
            <a:off x="1165528" y="5932165"/>
            <a:ext cx="1868712" cy="59309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en-GB" sz="1200" b="1" i="1" dirty="0" err="1">
                <a:latin typeface="Garamond" panose="02020404030301010803" pitchFamily="18" charset="0"/>
              </a:rPr>
              <a:t>Ryszard</a:t>
            </a:r>
            <a:r>
              <a:rPr lang="en-GB" sz="1200" b="1" i="1" dirty="0">
                <a:latin typeface="Garamond" panose="02020404030301010803" pitchFamily="18" charset="0"/>
              </a:rPr>
              <a:t> on the zoo’s baby elephant, </a:t>
            </a:r>
            <a:r>
              <a:rPr lang="en-GB" sz="1200" b="1" i="1" dirty="0" err="1">
                <a:latin typeface="Garamond" panose="02020404030301010803" pitchFamily="18" charset="0"/>
              </a:rPr>
              <a:t>Tuzinka</a:t>
            </a:r>
            <a:endParaRPr lang="en-GB" sz="1200" b="1" i="1" dirty="0">
              <a:latin typeface="Garamond" panose="02020404030301010803" pitchFamily="18" charset="0"/>
            </a:endParaRPr>
          </a:p>
        </p:txBody>
      </p:sp>
      <p:pic>
        <p:nvPicPr>
          <p:cNvPr id="26" name="Picture 25" descr="10">
            <a:extLst>
              <a:ext uri="{FF2B5EF4-FFF2-40B4-BE49-F238E27FC236}">
                <a16:creationId xmlns:a16="http://schemas.microsoft.com/office/drawing/2014/main" id="{D9C4980D-0F9B-48E7-9765-12C7338E15E8}"/>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19797" y="2973465"/>
            <a:ext cx="2220257" cy="3285519"/>
          </a:xfrm>
          <a:prstGeom prst="rect">
            <a:avLst/>
          </a:prstGeom>
          <a:noFill/>
          <a:ln>
            <a:noFill/>
          </a:ln>
        </p:spPr>
      </p:pic>
      <p:sp>
        <p:nvSpPr>
          <p:cNvPr id="27" name="Rectangle 26">
            <a:extLst>
              <a:ext uri="{FF2B5EF4-FFF2-40B4-BE49-F238E27FC236}">
                <a16:creationId xmlns:a16="http://schemas.microsoft.com/office/drawing/2014/main" id="{BF8491ED-3B6B-4E40-8C70-127574899026}"/>
              </a:ext>
            </a:extLst>
          </p:cNvPr>
          <p:cNvSpPr>
            <a:spLocks noChangeArrowheads="1"/>
          </p:cNvSpPr>
          <p:nvPr/>
        </p:nvSpPr>
        <p:spPr bwMode="auto">
          <a:xfrm>
            <a:off x="4100574" y="3644676"/>
            <a:ext cx="5019223" cy="1650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fontAlgn="base" hangingPunct="0">
              <a:lnSpc>
                <a:spcPct val="106000"/>
              </a:lnSpc>
              <a:spcAft>
                <a:spcPts val="800"/>
              </a:spcAft>
            </a:pPr>
            <a:r>
              <a:rPr lang="en-US" sz="1600" kern="1200" dirty="0">
                <a:solidFill>
                  <a:srgbClr val="000000"/>
                </a:solidFill>
                <a:effectLst/>
                <a:latin typeface="Garamond" panose="02020404030301010803" pitchFamily="18" charset="0"/>
                <a:ea typeface="Calibri" panose="020F0502020204030204" pitchFamily="34" charset="0"/>
                <a:cs typeface="Arial" panose="020B0604020202020204" pitchFamily="34" charset="0"/>
              </a:rPr>
              <a:t>The </a:t>
            </a:r>
            <a:r>
              <a:rPr lang="en-US" sz="1600" kern="1200" dirty="0" err="1">
                <a:solidFill>
                  <a:srgbClr val="000000"/>
                </a:solidFill>
                <a:effectLst/>
                <a:latin typeface="Garamond" panose="02020404030301010803" pitchFamily="18" charset="0"/>
                <a:ea typeface="Calibri" panose="020F0502020204030204" pitchFamily="34" charset="0"/>
                <a:cs typeface="Arial" panose="020B0604020202020204" pitchFamily="34" charset="0"/>
              </a:rPr>
              <a:t>Zabinskis</a:t>
            </a:r>
            <a:r>
              <a:rPr lang="en-US" sz="1600" kern="1200" dirty="0">
                <a:solidFill>
                  <a:srgbClr val="000000"/>
                </a:solidFill>
                <a:effectLst/>
                <a:latin typeface="Garamond" panose="02020404030301010803" pitchFamily="18" charset="0"/>
                <a:ea typeface="Calibri" panose="020F0502020204030204" pitchFamily="34" charset="0"/>
                <a:cs typeface="Arial" panose="020B0604020202020204" pitchFamily="34" charset="0"/>
              </a:rPr>
              <a:t> bred pigs on the zoo grounds and supplied them to local Nazi officers. It wasn’t uncommon for these Germans to visit the villa to negotiate their sale. When this happened a special code-tune was played on the piano to warn the Jews hidden in the basement below that there was a Nazi in the building and not to make a sound.  </a:t>
            </a:r>
            <a:endParaRPr lang="en-GB" sz="1600" dirty="0">
              <a:effectLst/>
              <a:latin typeface="Garamond" panose="02020404030301010803" pitchFamily="18" charset="0"/>
              <a:ea typeface="Times New Roman" panose="02020603050405020304" pitchFamily="18" charset="0"/>
            </a:endParaRPr>
          </a:p>
        </p:txBody>
      </p:sp>
      <p:sp>
        <p:nvSpPr>
          <p:cNvPr id="28" name="Rectangle 27">
            <a:extLst>
              <a:ext uri="{FF2B5EF4-FFF2-40B4-BE49-F238E27FC236}">
                <a16:creationId xmlns:a16="http://schemas.microsoft.com/office/drawing/2014/main" id="{C63AAC5C-4C3F-4809-A2C0-A7081733EC2F}"/>
              </a:ext>
            </a:extLst>
          </p:cNvPr>
          <p:cNvSpPr/>
          <p:nvPr/>
        </p:nvSpPr>
        <p:spPr>
          <a:xfrm>
            <a:off x="788023" y="-45747"/>
            <a:ext cx="11028449" cy="769441"/>
          </a:xfrm>
          <a:prstGeom prst="rect">
            <a:avLst/>
          </a:prstGeom>
          <a:noFill/>
        </p:spPr>
        <p:txBody>
          <a:bodyPr wrap="square" lIns="91440" tIns="45720" rIns="91440" bIns="45720">
            <a:spAutoFit/>
          </a:bodyPr>
          <a:lstStyle/>
          <a:p>
            <a:pPr algn="ctr"/>
            <a:r>
              <a:rPr lang="en-GB" sz="4400" b="1" dirty="0">
                <a:ln w="12700">
                  <a:noFill/>
                  <a:prstDash val="solid"/>
                </a:ln>
                <a:latin typeface="Garamond" panose="02020404030301010803" pitchFamily="18" charset="0"/>
              </a:rPr>
              <a:t>IN HIDING</a:t>
            </a:r>
            <a:endParaRPr lang="en-GB" sz="3600" b="1" dirty="0">
              <a:ln w="12700">
                <a:noFill/>
                <a:prstDash val="solid"/>
              </a:ln>
              <a:latin typeface="Garamond" panose="02020404030301010803" pitchFamily="18" charset="0"/>
            </a:endParaRPr>
          </a:p>
        </p:txBody>
      </p:sp>
    </p:spTree>
    <p:extLst>
      <p:ext uri="{BB962C8B-B14F-4D97-AF65-F5344CB8AC3E}">
        <p14:creationId xmlns:p14="http://schemas.microsoft.com/office/powerpoint/2010/main" val="4286343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C40BDACD-85D1-4492-B497-F53D63689075}"/>
              </a:ext>
            </a:extLst>
          </p:cNvPr>
          <p:cNvSpPr/>
          <p:nvPr/>
        </p:nvSpPr>
        <p:spPr>
          <a:xfrm>
            <a:off x="12143206" y="274320"/>
            <a:ext cx="45719" cy="6583680"/>
          </a:xfrm>
          <a:prstGeom prst="rect">
            <a:avLst/>
          </a:prstGeom>
          <a:solidFill>
            <a:srgbClr val="82AF6E"/>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Garamond" panose="02020404030301010803" pitchFamily="18" charset="0"/>
            </a:endParaRPr>
          </a:p>
        </p:txBody>
      </p:sp>
      <p:sp>
        <p:nvSpPr>
          <p:cNvPr id="29" name="Rectangle 28">
            <a:extLst>
              <a:ext uri="{FF2B5EF4-FFF2-40B4-BE49-F238E27FC236}">
                <a16:creationId xmlns:a16="http://schemas.microsoft.com/office/drawing/2014/main" id="{20A5A10D-24D3-4E2E-9762-F44FDA3DF15C}"/>
              </a:ext>
            </a:extLst>
          </p:cNvPr>
          <p:cNvSpPr/>
          <p:nvPr/>
        </p:nvSpPr>
        <p:spPr>
          <a:xfrm>
            <a:off x="0" y="-51619"/>
            <a:ext cx="12203288" cy="759542"/>
          </a:xfrm>
          <a:prstGeom prst="rect">
            <a:avLst/>
          </a:prstGeom>
          <a:solidFill>
            <a:srgbClr val="64B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white and black smoke&#10;&#10;Description generated with high confidence">
            <a:extLst>
              <a:ext uri="{FF2B5EF4-FFF2-40B4-BE49-F238E27FC236}">
                <a16:creationId xmlns:a16="http://schemas.microsoft.com/office/drawing/2014/main" id="{8D82324D-FD25-4B50-BD55-1220D2DF1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825" y="853988"/>
            <a:ext cx="12284811" cy="5882372"/>
          </a:xfrm>
          <a:prstGeom prst="rect">
            <a:avLst/>
          </a:prstGeom>
        </p:spPr>
      </p:pic>
      <p:sp>
        <p:nvSpPr>
          <p:cNvPr id="7" name="Rectangle 6">
            <a:extLst>
              <a:ext uri="{FF2B5EF4-FFF2-40B4-BE49-F238E27FC236}">
                <a16:creationId xmlns:a16="http://schemas.microsoft.com/office/drawing/2014/main" id="{B0F996BE-3E37-4685-9AE5-64CD8D93545C}"/>
              </a:ext>
            </a:extLst>
          </p:cNvPr>
          <p:cNvSpPr/>
          <p:nvPr/>
        </p:nvSpPr>
        <p:spPr>
          <a:xfrm>
            <a:off x="0" y="1"/>
            <a:ext cx="12183181" cy="6858000"/>
          </a:xfrm>
          <a:prstGeom prst="rect">
            <a:avLst/>
          </a:prstGeom>
          <a:noFill/>
          <a:ln w="107950">
            <a:solidFill>
              <a:srgbClr val="BF58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A2645F86-BC76-43B8-AD1B-F3CD82A39A7C}"/>
              </a:ext>
            </a:extLst>
          </p:cNvPr>
          <p:cNvSpPr>
            <a:spLocks noChangeArrowheads="1"/>
          </p:cNvSpPr>
          <p:nvPr/>
        </p:nvSpPr>
        <p:spPr bwMode="auto">
          <a:xfrm>
            <a:off x="3686519" y="1576361"/>
            <a:ext cx="4745790" cy="2014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fontAlgn="base" hangingPunct="0">
              <a:lnSpc>
                <a:spcPct val="106000"/>
              </a:lnSpc>
              <a:spcAft>
                <a:spcPts val="800"/>
              </a:spcAft>
            </a:pPr>
            <a:r>
              <a:rPr lang="en-US" sz="1600" kern="1200" dirty="0">
                <a:solidFill>
                  <a:srgbClr val="000000"/>
                </a:solidFill>
                <a:effectLst/>
                <a:latin typeface="Garamond" panose="02020404030301010803" pitchFamily="18" charset="0"/>
                <a:ea typeface="Calibri" panose="020F0502020204030204" pitchFamily="34" charset="0"/>
                <a:cs typeface="Arial" panose="020B0604020202020204" pitchFamily="34" charset="0"/>
              </a:rPr>
              <a:t>Jan </a:t>
            </a:r>
            <a:r>
              <a:rPr lang="en-US" sz="1600" kern="1200" dirty="0" err="1">
                <a:solidFill>
                  <a:srgbClr val="000000"/>
                </a:solidFill>
                <a:effectLst/>
                <a:latin typeface="Garamond" panose="02020404030301010803" pitchFamily="18" charset="0"/>
                <a:ea typeface="Calibri" panose="020F0502020204030204" pitchFamily="34" charset="0"/>
                <a:cs typeface="Arial" panose="020B0604020202020204" pitchFamily="34" charset="0"/>
              </a:rPr>
              <a:t>Zabinski</a:t>
            </a:r>
            <a:r>
              <a:rPr lang="en-US" sz="1600" kern="1200" dirty="0">
                <a:solidFill>
                  <a:srgbClr val="000000"/>
                </a:solidFill>
                <a:effectLst/>
                <a:latin typeface="Garamond" panose="02020404030301010803" pitchFamily="18" charset="0"/>
                <a:ea typeface="Calibri" panose="020F0502020204030204" pitchFamily="34" charset="0"/>
                <a:cs typeface="Arial" panose="020B0604020202020204" pitchFamily="34" charset="0"/>
              </a:rPr>
              <a:t> was injured during in the Warsaw </a:t>
            </a:r>
            <a:r>
              <a:rPr lang="en-US" sz="1600" dirty="0">
                <a:solidFill>
                  <a:srgbClr val="000000"/>
                </a:solidFill>
                <a:latin typeface="Garamond" panose="02020404030301010803" pitchFamily="18" charset="0"/>
                <a:ea typeface="Calibri" panose="020F0502020204030204" pitchFamily="34" charset="0"/>
                <a:cs typeface="Arial" panose="020B0604020202020204" pitchFamily="34" charset="0"/>
              </a:rPr>
              <a:t>U</a:t>
            </a:r>
            <a:r>
              <a:rPr lang="en-US" sz="1600" kern="1200" dirty="0">
                <a:solidFill>
                  <a:srgbClr val="000000"/>
                </a:solidFill>
                <a:effectLst/>
                <a:latin typeface="Garamond" panose="02020404030301010803" pitchFamily="18" charset="0"/>
                <a:ea typeface="Calibri" panose="020F0502020204030204" pitchFamily="34" charset="0"/>
                <a:cs typeface="Arial" panose="020B0604020202020204" pitchFamily="34" charset="0"/>
              </a:rPr>
              <a:t>prising in August and September 1944 and was taken as a prisoner to Germany. His wife continued his work, looking after the needs of some of the Jews left behind in the ruins of the city. </a:t>
            </a:r>
            <a:r>
              <a:rPr lang="en-US" sz="1600" dirty="0">
                <a:solidFill>
                  <a:srgbClr val="000000"/>
                </a:solidFill>
                <a:latin typeface="Garamond" panose="02020404030301010803" pitchFamily="18" charset="0"/>
                <a:ea typeface="Calibri" panose="020F0502020204030204" pitchFamily="34" charset="0"/>
                <a:cs typeface="Arial" panose="020B0604020202020204" pitchFamily="34" charset="0"/>
              </a:rPr>
              <a:t>The </a:t>
            </a:r>
            <a:r>
              <a:rPr lang="en-US" sz="1600" dirty="0" err="1">
                <a:solidFill>
                  <a:srgbClr val="000000"/>
                </a:solidFill>
                <a:latin typeface="Garamond" panose="02020404030301010803" pitchFamily="18" charset="0"/>
                <a:ea typeface="Calibri" panose="020F0502020204030204" pitchFamily="34" charset="0"/>
                <a:cs typeface="Arial" panose="020B0604020202020204" pitchFamily="34" charset="0"/>
              </a:rPr>
              <a:t>Zabinskis</a:t>
            </a:r>
            <a:r>
              <a:rPr lang="en-US" sz="1600" dirty="0">
                <a:solidFill>
                  <a:srgbClr val="000000"/>
                </a:solidFill>
                <a:latin typeface="Garamond" panose="02020404030301010803" pitchFamily="18" charset="0"/>
                <a:ea typeface="Calibri" panose="020F0502020204030204" pitchFamily="34" charset="0"/>
                <a:cs typeface="Arial" panose="020B0604020202020204" pitchFamily="34" charset="0"/>
              </a:rPr>
              <a:t> were </a:t>
            </a:r>
            <a:r>
              <a:rPr lang="en-US" sz="1600" dirty="0" err="1">
                <a:solidFill>
                  <a:srgbClr val="000000"/>
                </a:solidFill>
                <a:latin typeface="Garamond" panose="02020404030301010803" pitchFamily="18" charset="0"/>
                <a:ea typeface="Calibri" panose="020F0502020204030204" pitchFamily="34" charset="0"/>
                <a:cs typeface="Arial" panose="020B0604020202020204" pitchFamily="34" charset="0"/>
              </a:rPr>
              <a:t>honoured</a:t>
            </a:r>
            <a:r>
              <a:rPr lang="en-US" sz="1600" dirty="0">
                <a:solidFill>
                  <a:srgbClr val="000000"/>
                </a:solidFill>
                <a:latin typeface="Garamond" panose="02020404030301010803" pitchFamily="18" charset="0"/>
                <a:ea typeface="Calibri" panose="020F0502020204030204" pitchFamily="34" charset="0"/>
                <a:cs typeface="Arial" panose="020B0604020202020204" pitchFamily="34" charset="0"/>
              </a:rPr>
              <a:t> by Yad Vashem as Righteous Among the Nations in 1965.</a:t>
            </a:r>
            <a:endParaRPr lang="en-GB" sz="1600" dirty="0">
              <a:latin typeface="Garamond" panose="02020404030301010803" pitchFamily="18" charset="0"/>
              <a:ea typeface="Times New Roman" panose="02020603050405020304" pitchFamily="18" charset="0"/>
            </a:endParaRPr>
          </a:p>
          <a:p>
            <a:pPr algn="just" eaLnBrk="0" fontAlgn="base" hangingPunct="0">
              <a:lnSpc>
                <a:spcPct val="106000"/>
              </a:lnSpc>
              <a:spcAft>
                <a:spcPts val="800"/>
              </a:spcAft>
            </a:pPr>
            <a:endParaRPr lang="en-GB" sz="1600" dirty="0">
              <a:effectLst/>
              <a:latin typeface="Garamond" panose="02020404030301010803" pitchFamily="18" charset="0"/>
              <a:ea typeface="Times New Roman" panose="02020603050405020304" pitchFamily="18" charset="0"/>
            </a:endParaRPr>
          </a:p>
        </p:txBody>
      </p:sp>
      <p:pic>
        <p:nvPicPr>
          <p:cNvPr id="16" name="Picture 15" descr="4">
            <a:extLst>
              <a:ext uri="{FF2B5EF4-FFF2-40B4-BE49-F238E27FC236}">
                <a16:creationId xmlns:a16="http://schemas.microsoft.com/office/drawing/2014/main" id="{9CDD742E-2984-4F1C-B976-AA169C201BCE}"/>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3022" y="1635853"/>
            <a:ext cx="2900871" cy="4278399"/>
          </a:xfrm>
          <a:prstGeom prst="rect">
            <a:avLst/>
          </a:prstGeom>
          <a:noFill/>
          <a:ln>
            <a:noFill/>
          </a:ln>
        </p:spPr>
      </p:pic>
      <p:pic>
        <p:nvPicPr>
          <p:cNvPr id="22" name="Picture 21">
            <a:extLst>
              <a:ext uri="{FF2B5EF4-FFF2-40B4-BE49-F238E27FC236}">
                <a16:creationId xmlns:a16="http://schemas.microsoft.com/office/drawing/2014/main" id="{EE29D3F9-8955-47B8-A43D-E8A1A41EBE1D}"/>
              </a:ext>
            </a:extLst>
          </p:cNvPr>
          <p:cNvPicPr/>
          <p:nvPr/>
        </p:nvPicPr>
        <p:blipFill rotWithShape="1">
          <a:blip r:embed="rId5" cstate="print">
            <a:extLst>
              <a:ext uri="{28A0092B-C50C-407E-A947-70E740481C1C}">
                <a14:useLocalDpi xmlns:a14="http://schemas.microsoft.com/office/drawing/2010/main" val="0"/>
              </a:ext>
            </a:extLst>
          </a:blip>
          <a:srcRect l="22440" b="14429"/>
          <a:stretch/>
        </p:blipFill>
        <p:spPr bwMode="auto">
          <a:xfrm>
            <a:off x="8688823" y="1635854"/>
            <a:ext cx="2874375" cy="4259382"/>
          </a:xfrm>
          <a:prstGeom prst="rect">
            <a:avLst/>
          </a:prstGeom>
          <a:noFill/>
          <a:ln>
            <a:noFill/>
          </a:ln>
        </p:spPr>
      </p:pic>
      <p:pic>
        <p:nvPicPr>
          <p:cNvPr id="23" name="Picture 22">
            <a:extLst>
              <a:ext uri="{FF2B5EF4-FFF2-40B4-BE49-F238E27FC236}">
                <a16:creationId xmlns:a16="http://schemas.microsoft.com/office/drawing/2014/main" id="{7170907E-F6BD-4ABE-A694-CAC0CA1F35E9}"/>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6250103" y="4113265"/>
            <a:ext cx="2191831" cy="1800987"/>
          </a:xfrm>
          <a:prstGeom prst="rect">
            <a:avLst/>
          </a:prstGeom>
          <a:noFill/>
          <a:ln>
            <a:noFill/>
          </a:ln>
        </p:spPr>
      </p:pic>
      <p:pic>
        <p:nvPicPr>
          <p:cNvPr id="18" name="Picture 17">
            <a:extLst>
              <a:ext uri="{FF2B5EF4-FFF2-40B4-BE49-F238E27FC236}">
                <a16:creationId xmlns:a16="http://schemas.microsoft.com/office/drawing/2014/main" id="{A788E76A-69FC-4712-B15A-EF040D0415B6}"/>
              </a:ext>
            </a:extLst>
          </p:cNvPr>
          <p:cNvPicPr/>
          <p:nvPr/>
        </p:nvPicPr>
        <p:blipFill>
          <a:blip r:embed="rId7">
            <a:extLst>
              <a:ext uri="{28A0092B-C50C-407E-A947-70E740481C1C}">
                <a14:useLocalDpi xmlns:a14="http://schemas.microsoft.com/office/drawing/2010/main" val="0"/>
              </a:ext>
            </a:extLst>
          </a:blip>
          <a:srcRect t="18181" r="12619" b="18393"/>
          <a:stretch>
            <a:fillRect/>
          </a:stretch>
        </p:blipFill>
        <p:spPr bwMode="auto">
          <a:xfrm>
            <a:off x="3429637" y="3429000"/>
            <a:ext cx="2563952" cy="2696414"/>
          </a:xfrm>
          <a:prstGeom prst="rect">
            <a:avLst/>
          </a:prstGeom>
          <a:noFill/>
          <a:ln>
            <a:noFill/>
          </a:ln>
        </p:spPr>
      </p:pic>
      <p:sp>
        <p:nvSpPr>
          <p:cNvPr id="25" name="Rectangle 24">
            <a:extLst>
              <a:ext uri="{FF2B5EF4-FFF2-40B4-BE49-F238E27FC236}">
                <a16:creationId xmlns:a16="http://schemas.microsoft.com/office/drawing/2014/main" id="{F2EAED96-868E-48BB-89F4-7540B6C0EA57}"/>
              </a:ext>
            </a:extLst>
          </p:cNvPr>
          <p:cNvSpPr/>
          <p:nvPr/>
        </p:nvSpPr>
        <p:spPr>
          <a:xfrm>
            <a:off x="735879" y="-47067"/>
            <a:ext cx="11028449" cy="769441"/>
          </a:xfrm>
          <a:prstGeom prst="rect">
            <a:avLst/>
          </a:prstGeom>
          <a:noFill/>
        </p:spPr>
        <p:txBody>
          <a:bodyPr wrap="square" lIns="91440" tIns="45720" rIns="91440" bIns="45720">
            <a:spAutoFit/>
          </a:bodyPr>
          <a:lstStyle/>
          <a:p>
            <a:pPr algn="ctr"/>
            <a:r>
              <a:rPr lang="en-GB" sz="4400" b="1" dirty="0">
                <a:ln w="12700">
                  <a:noFill/>
                  <a:prstDash val="solid"/>
                </a:ln>
                <a:latin typeface="Garamond" panose="02020404030301010803" pitchFamily="18" charset="0"/>
              </a:rPr>
              <a:t>RECOGNITION</a:t>
            </a:r>
            <a:endParaRPr lang="en-GB" sz="3600" b="1" dirty="0">
              <a:ln w="12700">
                <a:noFill/>
                <a:prstDash val="solid"/>
              </a:ln>
              <a:latin typeface="Garamond" panose="02020404030301010803" pitchFamily="18" charset="0"/>
            </a:endParaRPr>
          </a:p>
        </p:txBody>
      </p:sp>
    </p:spTree>
    <p:extLst>
      <p:ext uri="{BB962C8B-B14F-4D97-AF65-F5344CB8AC3E}">
        <p14:creationId xmlns:p14="http://schemas.microsoft.com/office/powerpoint/2010/main" val="2577287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63827</TotalTime>
  <Words>914</Words>
  <Application>Microsoft Office PowerPoint</Application>
  <PresentationFormat>Widescreen</PresentationFormat>
  <Paragraphs>59</Paragraphs>
  <Slides>7</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Calibri Light</vt:lpstr>
      <vt:lpstr>Garamond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Antony Lishak</dc:creator>
  <cp:lastModifiedBy>Antony Lishak</cp:lastModifiedBy>
  <cp:revision>554</cp:revision>
  <cp:lastPrinted>2018-08-24T10:25:56Z</cp:lastPrinted>
  <dcterms:created xsi:type="dcterms:W3CDTF">2017-11-02T07:19:56Z</dcterms:created>
  <dcterms:modified xsi:type="dcterms:W3CDTF">2019-10-03T10:08:17Z</dcterms:modified>
</cp:coreProperties>
</file>